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Economica"/>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Economica-regular.fntdata"/><Relationship Id="rId14" Type="http://schemas.openxmlformats.org/officeDocument/2006/relationships/slide" Target="slides/slide9.xml"/><Relationship Id="rId17" Type="http://schemas.openxmlformats.org/officeDocument/2006/relationships/font" Target="fonts/Economica-italic.fntdata"/><Relationship Id="rId16" Type="http://schemas.openxmlformats.org/officeDocument/2006/relationships/font" Target="fonts/Economica-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Economic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54340d8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54340d8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e8e530455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e8e530455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377a30a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377a30a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3dc42b0f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3dc42b0f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3dc42b0f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3dc42b0f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11edf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11edf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3dc42b0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3dc42b0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377a30a4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377a30a4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54340d83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54340d83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0" name="Google Shape;60;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600"/>
              </a:spcBef>
              <a:spcAft>
                <a:spcPts val="0"/>
              </a:spcAft>
              <a:buClr>
                <a:schemeClr val="dk1"/>
              </a:buClr>
              <a:buSzPts val="1400"/>
              <a:buChar char="○"/>
              <a:defRPr sz="1100"/>
            </a:lvl2pPr>
            <a:lvl3pPr indent="-317500" lvl="2" marL="1371600" algn="l">
              <a:lnSpc>
                <a:spcPct val="90000"/>
              </a:lnSpc>
              <a:spcBef>
                <a:spcPts val="1600"/>
              </a:spcBef>
              <a:spcAft>
                <a:spcPts val="0"/>
              </a:spcAft>
              <a:buClr>
                <a:schemeClr val="dk1"/>
              </a:buClr>
              <a:buSzPts val="1400"/>
              <a:buChar char="■"/>
              <a:defRPr sz="1100"/>
            </a:lvl3pPr>
            <a:lvl4pPr indent="-317500" lvl="3" marL="1828800" algn="l">
              <a:lnSpc>
                <a:spcPct val="90000"/>
              </a:lnSpc>
              <a:spcBef>
                <a:spcPts val="1600"/>
              </a:spcBef>
              <a:spcAft>
                <a:spcPts val="0"/>
              </a:spcAft>
              <a:buClr>
                <a:schemeClr val="dk1"/>
              </a:buClr>
              <a:buSzPts val="1400"/>
              <a:buChar char="●"/>
              <a:defRPr sz="1100"/>
            </a:lvl4pPr>
            <a:lvl5pPr indent="-317500" lvl="4" marL="2286000" algn="l">
              <a:lnSpc>
                <a:spcPct val="90000"/>
              </a:lnSpc>
              <a:spcBef>
                <a:spcPts val="1600"/>
              </a:spcBef>
              <a:spcAft>
                <a:spcPts val="0"/>
              </a:spcAft>
              <a:buClr>
                <a:schemeClr val="dk1"/>
              </a:buClr>
              <a:buSzPts val="1400"/>
              <a:buChar char="○"/>
              <a:defRPr sz="1100"/>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61" name="Google Shape;61;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2" name="Google Shape;62;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3" name="Google Shape;6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66" name="Google Shape;66;p14"/>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600"/>
              </a:spcBef>
              <a:spcAft>
                <a:spcPts val="0"/>
              </a:spcAft>
              <a:buClr>
                <a:schemeClr val="dk1"/>
              </a:buClr>
              <a:buSzPts val="1400"/>
              <a:buChar char="○"/>
              <a:defRPr sz="1100"/>
            </a:lvl2pPr>
            <a:lvl3pPr indent="-317500" lvl="2" marL="1371600" algn="l">
              <a:lnSpc>
                <a:spcPct val="90000"/>
              </a:lnSpc>
              <a:spcBef>
                <a:spcPts val="1600"/>
              </a:spcBef>
              <a:spcAft>
                <a:spcPts val="0"/>
              </a:spcAft>
              <a:buClr>
                <a:schemeClr val="dk1"/>
              </a:buClr>
              <a:buSzPts val="1400"/>
              <a:buChar char="■"/>
              <a:defRPr sz="1100"/>
            </a:lvl3pPr>
            <a:lvl4pPr indent="-317500" lvl="3" marL="1828800" algn="l">
              <a:lnSpc>
                <a:spcPct val="90000"/>
              </a:lnSpc>
              <a:spcBef>
                <a:spcPts val="1600"/>
              </a:spcBef>
              <a:spcAft>
                <a:spcPts val="0"/>
              </a:spcAft>
              <a:buClr>
                <a:schemeClr val="dk1"/>
              </a:buClr>
              <a:buSzPts val="1400"/>
              <a:buChar char="●"/>
              <a:defRPr sz="1100"/>
            </a:lvl4pPr>
            <a:lvl5pPr indent="-317500" lvl="4" marL="2286000" algn="l">
              <a:lnSpc>
                <a:spcPct val="90000"/>
              </a:lnSpc>
              <a:spcBef>
                <a:spcPts val="1600"/>
              </a:spcBef>
              <a:spcAft>
                <a:spcPts val="0"/>
              </a:spcAft>
              <a:buClr>
                <a:schemeClr val="dk1"/>
              </a:buClr>
              <a:buSzPts val="1400"/>
              <a:buChar char="○"/>
              <a:defRPr sz="1100"/>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67" name="Google Shape;67;p14"/>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sz="1100"/>
            </a:lvl1pPr>
            <a:lvl2pPr indent="-317500" lvl="1" marL="914400" algn="l">
              <a:lnSpc>
                <a:spcPct val="90000"/>
              </a:lnSpc>
              <a:spcBef>
                <a:spcPts val="1600"/>
              </a:spcBef>
              <a:spcAft>
                <a:spcPts val="0"/>
              </a:spcAft>
              <a:buClr>
                <a:schemeClr val="dk1"/>
              </a:buClr>
              <a:buSzPts val="1400"/>
              <a:buChar char="○"/>
              <a:defRPr sz="1100"/>
            </a:lvl2pPr>
            <a:lvl3pPr indent="-317500" lvl="2" marL="1371600" algn="l">
              <a:lnSpc>
                <a:spcPct val="90000"/>
              </a:lnSpc>
              <a:spcBef>
                <a:spcPts val="1600"/>
              </a:spcBef>
              <a:spcAft>
                <a:spcPts val="0"/>
              </a:spcAft>
              <a:buClr>
                <a:schemeClr val="dk1"/>
              </a:buClr>
              <a:buSzPts val="1400"/>
              <a:buChar char="■"/>
              <a:defRPr sz="1100"/>
            </a:lvl3pPr>
            <a:lvl4pPr indent="-317500" lvl="3" marL="1828800" algn="l">
              <a:lnSpc>
                <a:spcPct val="90000"/>
              </a:lnSpc>
              <a:spcBef>
                <a:spcPts val="1600"/>
              </a:spcBef>
              <a:spcAft>
                <a:spcPts val="0"/>
              </a:spcAft>
              <a:buClr>
                <a:schemeClr val="dk1"/>
              </a:buClr>
              <a:buSzPts val="1400"/>
              <a:buChar char="●"/>
              <a:defRPr sz="1100"/>
            </a:lvl4pPr>
            <a:lvl5pPr indent="-317500" lvl="4" marL="2286000" algn="l">
              <a:lnSpc>
                <a:spcPct val="90000"/>
              </a:lnSpc>
              <a:spcBef>
                <a:spcPts val="1600"/>
              </a:spcBef>
              <a:spcAft>
                <a:spcPts val="0"/>
              </a:spcAft>
              <a:buClr>
                <a:schemeClr val="dk1"/>
              </a:buClr>
              <a:buSzPts val="1400"/>
              <a:buChar char="○"/>
              <a:defRPr sz="1100"/>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68" name="Google Shape;6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9" name="Google Shape;6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0" name="Google Shape;7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ctrTitle"/>
          </p:nvPr>
        </p:nvSpPr>
        <p:spPr>
          <a:xfrm>
            <a:off x="2623500" y="829875"/>
            <a:ext cx="3897000" cy="255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800"/>
              <a:t>Digital Buffalo Concussion Treadmill Test: CS 4605/7470 Midterm Critique</a:t>
            </a:r>
            <a:endParaRPr sz="3800"/>
          </a:p>
        </p:txBody>
      </p:sp>
      <p:sp>
        <p:nvSpPr>
          <p:cNvPr id="76" name="Google Shape;76;p15"/>
          <p:cNvSpPr txBox="1"/>
          <p:nvPr>
            <p:ph idx="1" type="subTitle"/>
          </p:nvPr>
        </p:nvSpPr>
        <p:spPr>
          <a:xfrm>
            <a:off x="3228300" y="3282874"/>
            <a:ext cx="2687400" cy="12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Sami Belhareth</a:t>
            </a:r>
            <a:endParaRPr sz="1700"/>
          </a:p>
          <a:p>
            <a:pPr indent="0" lvl="0" marL="0" rtl="0" algn="ctr">
              <a:spcBef>
                <a:spcPts val="0"/>
              </a:spcBef>
              <a:spcAft>
                <a:spcPts val="0"/>
              </a:spcAft>
              <a:buNone/>
            </a:pPr>
            <a:r>
              <a:rPr lang="en" sz="1700"/>
              <a:t>Joshua Kent</a:t>
            </a:r>
            <a:endParaRPr sz="1700"/>
          </a:p>
          <a:p>
            <a:pPr indent="0" lvl="0" marL="0" rtl="0" algn="ctr">
              <a:spcBef>
                <a:spcPts val="0"/>
              </a:spcBef>
              <a:spcAft>
                <a:spcPts val="0"/>
              </a:spcAft>
              <a:buNone/>
            </a:pPr>
            <a:r>
              <a:rPr lang="en" sz="1700"/>
              <a:t>Karan Singh</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2" name="Google Shape;82;p16"/>
          <p:cNvSpPr txBox="1"/>
          <p:nvPr/>
        </p:nvSpPr>
        <p:spPr>
          <a:xfrm>
            <a:off x="300550" y="1319825"/>
            <a:ext cx="85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Background</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Related Work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Technical Details and Progress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Future Work</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88" name="Google Shape;88;p17"/>
          <p:cNvSpPr txBox="1"/>
          <p:nvPr/>
        </p:nvSpPr>
        <p:spPr>
          <a:xfrm>
            <a:off x="300550" y="1319825"/>
            <a:ext cx="8538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The Buffalo Concussion Treadmill Test (BCTT) is a metric used by trained professionals (physical therapists, certified trainers, etc.) to help patients recovering from concussions and usually those suffering from post-concussive symptoms (PCS). </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This project will digitalize the traditional test into a mobile iOS application and web application such that it can be conducted more efficiently. Furthermore, the digital setup will permit the use of the data for health informatics and clinical decision support in future work.</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4" name="Google Shape;94;p18"/>
          <p:cNvSpPr txBox="1"/>
          <p:nvPr/>
        </p:nvSpPr>
        <p:spPr>
          <a:xfrm>
            <a:off x="300550" y="1319825"/>
            <a:ext cx="8538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Paper version of the test</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Uses Visual Analog Scale (VAS)</a:t>
            </a:r>
            <a:endParaRPr>
              <a:latin typeface="Open Sans"/>
              <a:ea typeface="Open Sans"/>
              <a:cs typeface="Open Sans"/>
              <a:sym typeface="Open Sans"/>
            </a:endParaRPr>
          </a:p>
        </p:txBody>
      </p:sp>
      <p:pic>
        <p:nvPicPr>
          <p:cNvPr id="95" name="Google Shape;95;p18"/>
          <p:cNvPicPr preferRelativeResize="0"/>
          <p:nvPr/>
        </p:nvPicPr>
        <p:blipFill>
          <a:blip r:embed="rId3">
            <a:alphaModFix/>
          </a:blip>
          <a:stretch>
            <a:fillRect/>
          </a:stretch>
        </p:blipFill>
        <p:spPr>
          <a:xfrm>
            <a:off x="4656225" y="1"/>
            <a:ext cx="3616624" cy="4224777"/>
          </a:xfrm>
          <a:prstGeom prst="rect">
            <a:avLst/>
          </a:prstGeom>
          <a:noFill/>
          <a:ln>
            <a:noFill/>
          </a:ln>
        </p:spPr>
      </p:pic>
      <p:pic>
        <p:nvPicPr>
          <p:cNvPr id="96" name="Google Shape;96;p18"/>
          <p:cNvPicPr preferRelativeResize="0"/>
          <p:nvPr/>
        </p:nvPicPr>
        <p:blipFill>
          <a:blip r:embed="rId4">
            <a:alphaModFix/>
          </a:blip>
          <a:stretch>
            <a:fillRect/>
          </a:stretch>
        </p:blipFill>
        <p:spPr>
          <a:xfrm>
            <a:off x="1375676" y="2636575"/>
            <a:ext cx="3126902" cy="2374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102" name="Google Shape;102;p19"/>
          <p:cNvSpPr txBox="1"/>
          <p:nvPr/>
        </p:nvSpPr>
        <p:spPr>
          <a:xfrm>
            <a:off x="300550" y="1319825"/>
            <a:ext cx="8538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While there has not been substantial literature pertaining to the digitization of the BCTT, there has been work in proving the efficacy and validity of the BCTT, particularly literature detailing the relationship between BCTT performance over time and concussion recovery [1].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Using Google Scholar, we searched for the following pairs of boolean search terms: “Buffalo concussion treadmill test” AND “digital”; “Buffalo concussion treadmill test”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AND “FHIR” (acronym for fast healthcare interoperability resources, a standard in the electronic medical record field). There were no relevant search results that included these terms of interest, indicating that there is little or no work pertaining to implementing the Buffalo concussion treadmill test in a digital format.</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End-Point Interaction</a:t>
            </a:r>
            <a:endParaRPr/>
          </a:p>
        </p:txBody>
      </p:sp>
      <p:sp>
        <p:nvSpPr>
          <p:cNvPr id="108" name="Google Shape;108;p20"/>
          <p:cNvSpPr txBox="1"/>
          <p:nvPr/>
        </p:nvSpPr>
        <p:spPr>
          <a:xfrm>
            <a:off x="300550" y="1319825"/>
            <a:ext cx="523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09" name="Google Shape;109;p20"/>
          <p:cNvPicPr preferRelativeResize="0"/>
          <p:nvPr/>
        </p:nvPicPr>
        <p:blipFill>
          <a:blip r:embed="rId3">
            <a:alphaModFix/>
          </a:blip>
          <a:stretch>
            <a:fillRect/>
          </a:stretch>
        </p:blipFill>
        <p:spPr>
          <a:xfrm>
            <a:off x="2039425" y="1101650"/>
            <a:ext cx="5065150" cy="355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Technical Details: IOS</a:t>
            </a:r>
            <a:endParaRPr/>
          </a:p>
        </p:txBody>
      </p:sp>
      <p:sp>
        <p:nvSpPr>
          <p:cNvPr id="115" name="Google Shape;115;p21"/>
          <p:cNvSpPr txBox="1"/>
          <p:nvPr/>
        </p:nvSpPr>
        <p:spPr>
          <a:xfrm>
            <a:off x="300550" y="1319825"/>
            <a:ext cx="8538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Demo in Xcode</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21" name="Google Shape;121;p22"/>
          <p:cNvSpPr txBox="1"/>
          <p:nvPr/>
        </p:nvSpPr>
        <p:spPr>
          <a:xfrm>
            <a:off x="300550" y="1319825"/>
            <a:ext cx="85383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Web app:</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With the communication design between all three end-points established, the next task for the web portion of the project is to implement these contracts along with storage logic on the back-end to enable the full application end-to-end.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iOS app:</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Send data to web application</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Beautify the software and make sure it has a functionable and efficient flow. Time dependent, we may add different prompting or timing features on the phone to further improve the user experience.</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rPr b="1" lang="en"/>
              <a:t>Questions?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