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
      <p:font typeface="Maven Pro"/>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regular.fntdata"/><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d395958e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d395958e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d10d4327c1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d10d4327c1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d395958e2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d395958e2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d12089b5f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d12089b5f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d12089b5f1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d12089b5f1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d395958e2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d395958e2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d10d4327c1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d10d4327c1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d395958e2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d395958e2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d10d4327c1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d10d4327c1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d10d4327c1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d10d4327c1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d10d4327c1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d10d4327c1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d395958e2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d395958e2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 explored S</a:t>
            </a:r>
            <a:r>
              <a:rPr lang="en"/>
              <a:t>upervised machine learning model - support vector machine (SVM) for predicting the </a:t>
            </a:r>
            <a:r>
              <a:rPr lang="en">
                <a:solidFill>
                  <a:schemeClr val="dk1"/>
                </a:solidFill>
              </a:rPr>
              <a:t>buy/ sell signal based on the values of technical indicators. </a:t>
            </a:r>
            <a:endParaRPr/>
          </a:p>
          <a:p>
            <a:pPr indent="0" lvl="0" marL="0" rtl="0" algn="l">
              <a:spcBef>
                <a:spcPts val="0"/>
              </a:spcBef>
              <a:spcAft>
                <a:spcPts val="0"/>
              </a:spcAft>
              <a:buClr>
                <a:schemeClr val="dk1"/>
              </a:buClr>
              <a:buSzPts val="1100"/>
              <a:buFont typeface="Arial"/>
              <a:buNone/>
            </a:pPr>
            <a:r>
              <a:rPr lang="en"/>
              <a:t>We used SVM's linear and non-linear radial kernal for classification. We used the cleaned balanced data (50/50).</a:t>
            </a:r>
            <a:endParaRPr/>
          </a:p>
          <a:p>
            <a:pPr indent="0" lvl="0" marL="0" rtl="0" algn="l">
              <a:spcBef>
                <a:spcPts val="0"/>
              </a:spcBef>
              <a:spcAft>
                <a:spcPts val="0"/>
              </a:spcAft>
              <a:buClr>
                <a:schemeClr val="dk1"/>
              </a:buClr>
              <a:buSzPts val="1100"/>
              <a:buFont typeface="Arial"/>
              <a:buNone/>
            </a:pPr>
            <a:r>
              <a:rPr lang="en"/>
              <a:t>We checked the accuracy of the SVM model on various C Parameter with gamma value set to auto. </a:t>
            </a:r>
            <a:endParaRPr/>
          </a:p>
          <a:p>
            <a:pPr indent="0" lvl="0" marL="0" rtl="0" algn="l">
              <a:spcBef>
                <a:spcPts val="0"/>
              </a:spcBef>
              <a:spcAft>
                <a:spcPts val="0"/>
              </a:spcAft>
              <a:buClr>
                <a:schemeClr val="dk1"/>
              </a:buClr>
              <a:buSzPts val="1100"/>
              <a:buFont typeface="Arial"/>
              <a:buNone/>
            </a:pPr>
            <a:r>
              <a:rPr lang="en"/>
              <a:t>C Parameter tells the SVM optimization how much mis-classification you want to avoid on each training example. </a:t>
            </a:r>
            <a:endParaRPr/>
          </a:p>
          <a:p>
            <a:pPr indent="0" lvl="0" marL="0" rtl="0" algn="l">
              <a:spcBef>
                <a:spcPts val="0"/>
              </a:spcBef>
              <a:spcAft>
                <a:spcPts val="0"/>
              </a:spcAft>
              <a:buClr>
                <a:schemeClr val="dk1"/>
              </a:buClr>
              <a:buSzPts val="1100"/>
              <a:buFont typeface="Arial"/>
              <a:buNone/>
            </a:pPr>
            <a:r>
              <a:rPr lang="en"/>
              <a:t>For large values of C, the optimization chooses a smaller-margin hyperplane if that hyperplane does a better</a:t>
            </a:r>
            <a:endParaRPr/>
          </a:p>
          <a:p>
            <a:pPr indent="0" lvl="0" marL="0" rtl="0" algn="l">
              <a:spcBef>
                <a:spcPts val="0"/>
              </a:spcBef>
              <a:spcAft>
                <a:spcPts val="0"/>
              </a:spcAft>
              <a:buClr>
                <a:schemeClr val="dk1"/>
              </a:buClr>
              <a:buSzPts val="1100"/>
              <a:buFont typeface="Arial"/>
              <a:buNone/>
            </a:pPr>
            <a:r>
              <a:rPr lang="en"/>
              <a:t> job of getting all the training points classified correctly. As large values of C could lead to overfitting</a:t>
            </a:r>
            <a:endParaRPr/>
          </a:p>
          <a:p>
            <a:pPr indent="0" lvl="0" marL="0" rtl="0" algn="l">
              <a:spcBef>
                <a:spcPts val="0"/>
              </a:spcBef>
              <a:spcAft>
                <a:spcPts val="0"/>
              </a:spcAft>
              <a:buClr>
                <a:schemeClr val="dk1"/>
              </a:buClr>
              <a:buSzPts val="1100"/>
              <a:buFont typeface="Arial"/>
              <a:buNone/>
            </a:pPr>
            <a:r>
              <a:rPr lang="en"/>
              <a:t> and small values lead to lower accuracy, We picked C =1 as an optimum value. The SVM model trained on the</a:t>
            </a:r>
            <a:endParaRPr/>
          </a:p>
          <a:p>
            <a:pPr indent="0" lvl="0" marL="0" rtl="0" algn="l">
              <a:spcBef>
                <a:spcPts val="0"/>
              </a:spcBef>
              <a:spcAft>
                <a:spcPts val="0"/>
              </a:spcAft>
              <a:buClr>
                <a:schemeClr val="dk1"/>
              </a:buClr>
              <a:buSzPts val="1100"/>
              <a:buFont typeface="Arial"/>
              <a:buNone/>
            </a:pPr>
            <a:r>
              <a:rPr lang="en"/>
              <a:t> truncated datasets provide the best score of around 68% on test dataset with C=1 and a radial kernel.</a:t>
            </a:r>
            <a:endParaRPr/>
          </a:p>
          <a:p>
            <a:pPr indent="0" lvl="0" marL="0" rtl="0" algn="l">
              <a:spcBef>
                <a:spcPts val="0"/>
              </a:spcBef>
              <a:spcAft>
                <a:spcPts val="0"/>
              </a:spcAft>
              <a:buClr>
                <a:schemeClr val="dk1"/>
              </a:buClr>
              <a:buSzPts val="1100"/>
              <a:buFont typeface="Arial"/>
              <a:buNone/>
            </a:pPr>
            <a:r>
              <a:rPr lang="en"/>
              <a:t> So we can conclude that it can be a good model to predict buy and sell signal.</a:t>
            </a:r>
            <a:r>
              <a:rPr lang="en" sz="1200">
                <a:solidFill>
                  <a:srgbClr val="C9D1D9"/>
                </a:solidFill>
                <a:highlight>
                  <a:srgbClr val="0D1117"/>
                </a:highlight>
              </a:rPr>
              <a:t>we can say that the linear models succeeded in finding a decision boundary that has better classification accuracy than a coin-toss.</a:t>
            </a:r>
            <a:endParaRPr sz="1200">
              <a:solidFill>
                <a:srgbClr val="C9D1D9"/>
              </a:solidFill>
              <a:highlight>
                <a:srgbClr val="0D1117"/>
              </a:highligh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d395958e2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d395958e2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drive.google.com/file/d/1tGaSJZsRSGc8zqh1kbjTHJmWehsmEMJI/view"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79" name="Google Shape;279;p13" title="Screen Recording 2021-04-27 at 2.48.31 PM.mov">
            <a:hlinkClick r:id="rId3"/>
          </p:cNvPr>
          <p:cNvPicPr preferRelativeResize="0"/>
          <p:nvPr/>
        </p:nvPicPr>
        <p:blipFill>
          <a:blip r:embed="rId4">
            <a:alphaModFix/>
          </a:blip>
          <a:stretch>
            <a:fillRect/>
          </a:stretch>
        </p:blipFill>
        <p:spPr>
          <a:xfrm>
            <a:off x="31325" y="0"/>
            <a:ext cx="9112675" cy="5108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Unsupervised Learning - PCA</a:t>
            </a:r>
            <a:endParaRPr/>
          </a:p>
        </p:txBody>
      </p:sp>
      <p:sp>
        <p:nvSpPr>
          <p:cNvPr id="338" name="Google Shape;338;p22"/>
          <p:cNvSpPr txBox="1"/>
          <p:nvPr>
            <p:ph idx="1" type="body"/>
          </p:nvPr>
        </p:nvSpPr>
        <p:spPr>
          <a:xfrm>
            <a:off x="1134900" y="1435550"/>
            <a:ext cx="3055500" cy="30960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b="1" lang="en"/>
              <a:t>On a feature vector with 6 technical indicators (EMA, SMA, MFI, RSI, ADX, ATR)</a:t>
            </a:r>
            <a:r>
              <a:rPr lang="en"/>
              <a:t> we applied PCA</a:t>
            </a:r>
            <a:endParaRPr/>
          </a:p>
          <a:p>
            <a:pPr indent="-311150" lvl="0" marL="457200" rtl="0" algn="l">
              <a:spcBef>
                <a:spcPts val="0"/>
              </a:spcBef>
              <a:spcAft>
                <a:spcPts val="0"/>
              </a:spcAft>
              <a:buSzPts val="1300"/>
              <a:buChar char="●"/>
            </a:pPr>
            <a:r>
              <a:rPr lang="en"/>
              <a:t>Setting </a:t>
            </a:r>
            <a:r>
              <a:rPr b="1" i="1" lang="en">
                <a:solidFill>
                  <a:schemeClr val="accent2"/>
                </a:solidFill>
              </a:rPr>
              <a:t>n_components = 5</a:t>
            </a:r>
            <a:br>
              <a:rPr b="1" i="1" lang="en"/>
            </a:br>
            <a:r>
              <a:rPr b="1" lang="en"/>
              <a:t>r</a:t>
            </a:r>
            <a:r>
              <a:rPr b="1" lang="en"/>
              <a:t>esulted in a 2~4% increase in classification accuracy</a:t>
            </a:r>
            <a:br>
              <a:rPr b="1" lang="en"/>
            </a:br>
            <a:r>
              <a:rPr lang="en"/>
              <a:t>(vs using all 6 features)</a:t>
            </a:r>
            <a:endParaRPr/>
          </a:p>
          <a:p>
            <a:pPr indent="-311150" lvl="0" marL="457200" rtl="0" algn="l">
              <a:spcBef>
                <a:spcPts val="0"/>
              </a:spcBef>
              <a:spcAft>
                <a:spcPts val="0"/>
              </a:spcAft>
              <a:buSzPts val="1300"/>
              <a:buChar char="●"/>
            </a:pPr>
            <a:r>
              <a:rPr lang="en"/>
              <a:t>Setting </a:t>
            </a:r>
            <a:r>
              <a:rPr b="1" i="1" lang="en">
                <a:solidFill>
                  <a:schemeClr val="accent2"/>
                </a:solidFill>
              </a:rPr>
              <a:t>n_components &lt; 5</a:t>
            </a:r>
            <a:br>
              <a:rPr lang="en"/>
            </a:br>
            <a:r>
              <a:rPr lang="en"/>
              <a:t>Resulted in a lower classification accuracy compared to the models trained with all 6 features</a:t>
            </a:r>
            <a:endParaRPr/>
          </a:p>
        </p:txBody>
      </p:sp>
      <p:pic>
        <p:nvPicPr>
          <p:cNvPr id="339" name="Google Shape;339;p22"/>
          <p:cNvPicPr preferRelativeResize="0"/>
          <p:nvPr/>
        </p:nvPicPr>
        <p:blipFill>
          <a:blip r:embed="rId3">
            <a:alphaModFix/>
          </a:blip>
          <a:stretch>
            <a:fillRect/>
          </a:stretch>
        </p:blipFill>
        <p:spPr>
          <a:xfrm>
            <a:off x="4190400" y="1518988"/>
            <a:ext cx="4868407" cy="2929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Reinforcement Learning</a:t>
            </a:r>
            <a:endParaRPr/>
          </a:p>
        </p:txBody>
      </p:sp>
      <p:sp>
        <p:nvSpPr>
          <p:cNvPr id="345" name="Google Shape;345;p23"/>
          <p:cNvSpPr txBox="1"/>
          <p:nvPr>
            <p:ph idx="1" type="body"/>
          </p:nvPr>
        </p:nvSpPr>
        <p:spPr>
          <a:xfrm>
            <a:off x="1303800" y="1539525"/>
            <a:ext cx="7030500" cy="2992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a:t>
            </a:r>
            <a:r>
              <a:rPr lang="en"/>
              <a:t>ried two approaches of RL.</a:t>
            </a:r>
            <a:endParaRPr/>
          </a:p>
          <a:p>
            <a:pPr indent="-298450" lvl="1" marL="914400" rtl="0" algn="l">
              <a:spcBef>
                <a:spcPts val="0"/>
              </a:spcBef>
              <a:spcAft>
                <a:spcPts val="0"/>
              </a:spcAft>
              <a:buSzPts val="1100"/>
              <a:buChar char="○"/>
            </a:pPr>
            <a:r>
              <a:rPr lang="en"/>
              <a:t>Q-Learning</a:t>
            </a:r>
            <a:endParaRPr/>
          </a:p>
          <a:p>
            <a:pPr indent="-298450" lvl="1" marL="914400" rtl="0" algn="l">
              <a:spcBef>
                <a:spcPts val="0"/>
              </a:spcBef>
              <a:spcAft>
                <a:spcPts val="0"/>
              </a:spcAft>
              <a:buSzPts val="1100"/>
              <a:buChar char="○"/>
            </a:pPr>
            <a:r>
              <a:rPr lang="en"/>
              <a:t>Proximal Policy Optimization.</a:t>
            </a:r>
            <a:endParaRPr/>
          </a:p>
          <a:p>
            <a:pPr indent="-311150" lvl="0" marL="457200" rtl="0" algn="l">
              <a:spcBef>
                <a:spcPts val="0"/>
              </a:spcBef>
              <a:spcAft>
                <a:spcPts val="0"/>
              </a:spcAft>
              <a:buSzPts val="1300"/>
              <a:buChar char="●"/>
            </a:pPr>
            <a:r>
              <a:rPr lang="en"/>
              <a:t>Both approaches were used using an LSTM neural network with 3 hidden layers</a:t>
            </a:r>
            <a:endParaRPr/>
          </a:p>
          <a:p>
            <a:pPr indent="-311150" lvl="0" marL="457200" rtl="0" algn="l">
              <a:spcBef>
                <a:spcPts val="0"/>
              </a:spcBef>
              <a:spcAft>
                <a:spcPts val="0"/>
              </a:spcAft>
              <a:buSzPts val="1300"/>
              <a:buChar char="●"/>
            </a:pPr>
            <a:r>
              <a:rPr lang="en"/>
              <a:t>The network input is fed with log differenced close price and the RSI and MACD indicators.</a:t>
            </a:r>
            <a:endParaRPr/>
          </a:p>
          <a:p>
            <a:pPr indent="-311150" lvl="0" marL="457200" rtl="0" algn="l">
              <a:spcBef>
                <a:spcPts val="0"/>
              </a:spcBef>
              <a:spcAft>
                <a:spcPts val="0"/>
              </a:spcAft>
              <a:buSzPts val="1300"/>
              <a:buChar char="●"/>
            </a:pPr>
            <a:r>
              <a:rPr lang="en"/>
              <a:t>The reward strategy for both networks was based on the sharpe ratio for the returns.</a:t>
            </a:r>
            <a:endParaRPr/>
          </a:p>
          <a:p>
            <a:pPr indent="-311150" lvl="0" marL="457200" rtl="0" algn="l">
              <a:spcBef>
                <a:spcPts val="0"/>
              </a:spcBef>
              <a:spcAft>
                <a:spcPts val="0"/>
              </a:spcAft>
              <a:buSzPts val="1300"/>
              <a:buChar char="●"/>
            </a:pPr>
            <a:r>
              <a:rPr lang="en"/>
              <a:t>The network model was trained with a discrete action space, i.e. Buy, Sell and Hold.</a:t>
            </a:r>
            <a:endParaRPr/>
          </a:p>
          <a:p>
            <a:pPr indent="-311150" lvl="0" marL="457200" rtl="0" algn="l">
              <a:spcBef>
                <a:spcPts val="0"/>
              </a:spcBef>
              <a:spcAft>
                <a:spcPts val="0"/>
              </a:spcAft>
              <a:buSzPts val="1300"/>
              <a:buChar char="●"/>
            </a:pPr>
            <a:r>
              <a:rPr lang="en"/>
              <a:t>Used TensorTrade as the simulated trading environment</a:t>
            </a:r>
            <a:endParaRPr/>
          </a:p>
          <a:p>
            <a:pPr indent="-311150" lvl="0" marL="457200" rtl="0" algn="l">
              <a:spcBef>
                <a:spcPts val="0"/>
              </a:spcBef>
              <a:spcAft>
                <a:spcPts val="0"/>
              </a:spcAft>
              <a:buSzPts val="1300"/>
              <a:buChar char="●"/>
            </a:pPr>
            <a:r>
              <a:rPr lang="en"/>
              <a:t>And ray-rllib as the framework for training algorithms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Reinforcement Learning: Q-Learning Agent</a:t>
            </a:r>
            <a:endParaRPr/>
          </a:p>
        </p:txBody>
      </p:sp>
      <p:sp>
        <p:nvSpPr>
          <p:cNvPr id="351" name="Google Shape;351;p24"/>
          <p:cNvSpPr txBox="1"/>
          <p:nvPr>
            <p:ph idx="1" type="body"/>
          </p:nvPr>
        </p:nvSpPr>
        <p:spPr>
          <a:xfrm>
            <a:off x="1303800" y="1576075"/>
            <a:ext cx="7030500" cy="295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DQN Agent Actions</a:t>
            </a:r>
            <a:endParaRPr/>
          </a:p>
        </p:txBody>
      </p:sp>
      <p:pic>
        <p:nvPicPr>
          <p:cNvPr id="352" name="Google Shape;352;p24"/>
          <p:cNvPicPr preferRelativeResize="0"/>
          <p:nvPr/>
        </p:nvPicPr>
        <p:blipFill>
          <a:blip r:embed="rId3">
            <a:alphaModFix/>
          </a:blip>
          <a:stretch>
            <a:fillRect/>
          </a:stretch>
        </p:blipFill>
        <p:spPr>
          <a:xfrm>
            <a:off x="2040575" y="1927625"/>
            <a:ext cx="5005225" cy="26040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Reinforcement Learning: PPO Agent</a:t>
            </a:r>
            <a:endParaRPr/>
          </a:p>
        </p:txBody>
      </p:sp>
      <p:sp>
        <p:nvSpPr>
          <p:cNvPr id="358" name="Google Shape;358;p25"/>
          <p:cNvSpPr txBox="1"/>
          <p:nvPr>
            <p:ph idx="1" type="body"/>
          </p:nvPr>
        </p:nvSpPr>
        <p:spPr>
          <a:xfrm>
            <a:off x="1303800" y="1549975"/>
            <a:ext cx="7030500" cy="2981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Mean reward plot and Networth plot for evaluation</a:t>
            </a:r>
            <a:endParaRPr/>
          </a:p>
        </p:txBody>
      </p:sp>
      <p:pic>
        <p:nvPicPr>
          <p:cNvPr id="359" name="Google Shape;359;p25"/>
          <p:cNvPicPr preferRelativeResize="0"/>
          <p:nvPr/>
        </p:nvPicPr>
        <p:blipFill>
          <a:blip r:embed="rId3">
            <a:alphaModFix/>
          </a:blip>
          <a:stretch>
            <a:fillRect/>
          </a:stretch>
        </p:blipFill>
        <p:spPr>
          <a:xfrm>
            <a:off x="1346074" y="2047900"/>
            <a:ext cx="3409051" cy="2249125"/>
          </a:xfrm>
          <a:prstGeom prst="rect">
            <a:avLst/>
          </a:prstGeom>
          <a:noFill/>
          <a:ln>
            <a:noFill/>
          </a:ln>
        </p:spPr>
      </p:pic>
      <p:pic>
        <p:nvPicPr>
          <p:cNvPr id="360" name="Google Shape;360;p25"/>
          <p:cNvPicPr preferRelativeResize="0"/>
          <p:nvPr/>
        </p:nvPicPr>
        <p:blipFill>
          <a:blip r:embed="rId4">
            <a:alphaModFix/>
          </a:blip>
          <a:stretch>
            <a:fillRect/>
          </a:stretch>
        </p:blipFill>
        <p:spPr>
          <a:xfrm>
            <a:off x="4786475" y="2146026"/>
            <a:ext cx="3376872" cy="2151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Discussion</a:t>
            </a:r>
            <a:endParaRPr/>
          </a:p>
        </p:txBody>
      </p:sp>
      <p:sp>
        <p:nvSpPr>
          <p:cNvPr id="366" name="Google Shape;366;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We employed proven technical indicators along with our model to make our decisions. Decision Trees are used for this purpose and future scope could also involve using clustering techniques to group similarly trending assets to create a portfolio or diversify the risk</a:t>
            </a:r>
            <a:endParaRPr/>
          </a:p>
          <a:p>
            <a:pPr indent="-311150" lvl="0" marL="457200" rtl="0" algn="l">
              <a:spcBef>
                <a:spcPts val="0"/>
              </a:spcBef>
              <a:spcAft>
                <a:spcPts val="0"/>
              </a:spcAft>
              <a:buSzPts val="1300"/>
              <a:buChar char="●"/>
            </a:pPr>
            <a:r>
              <a:rPr lang="en"/>
              <a:t>Testing with live data could present a different set of challenges and we need to make our model more adaptive to it. </a:t>
            </a:r>
            <a:endParaRPr/>
          </a:p>
          <a:p>
            <a:pPr indent="-311150" lvl="0" marL="457200" rtl="0" algn="l">
              <a:spcBef>
                <a:spcPts val="0"/>
              </a:spcBef>
              <a:spcAft>
                <a:spcPts val="0"/>
              </a:spcAft>
              <a:buSzPts val="1300"/>
              <a:buChar char="●"/>
            </a:pPr>
            <a:r>
              <a:rPr lang="en"/>
              <a:t>The goal of the model is not about developing a auto trading bot or to predict the prices but to identify the market conditions and the trend of the underlying asset in order to assist traders make better decisions.</a:t>
            </a:r>
            <a:endParaRPr/>
          </a:p>
          <a:p>
            <a:pPr indent="0" lvl="0" marL="45720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TEAM 6: Himanshu, Karan, Tien, Vikas, Youngsuk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90" name="Google Shape;290;p15"/>
          <p:cNvSpPr txBox="1"/>
          <p:nvPr>
            <p:ph idx="1" type="body"/>
          </p:nvPr>
        </p:nvSpPr>
        <p:spPr>
          <a:xfrm>
            <a:off x="1303800" y="1243575"/>
            <a:ext cx="7030500" cy="2877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Stock market is very sensitive to external and random noise, which makes the price prediction often meaningless.</a:t>
            </a:r>
            <a:endParaRPr sz="2700">
              <a:solidFill>
                <a:srgbClr val="000000"/>
              </a:solidFill>
              <a:latin typeface="Arial"/>
              <a:ea typeface="Arial"/>
              <a:cs typeface="Arial"/>
              <a:sym typeface="Arial"/>
            </a:endParaRPr>
          </a:p>
          <a:p>
            <a:pPr indent="-311150" lvl="0" marL="457200" rtl="0" algn="l">
              <a:spcBef>
                <a:spcPts val="0"/>
              </a:spcBef>
              <a:spcAft>
                <a:spcPts val="0"/>
              </a:spcAft>
              <a:buSzPts val="1300"/>
              <a:buChar char="●"/>
            </a:pPr>
            <a:r>
              <a:rPr lang="en"/>
              <a:t>Most of the current machine learning techniques predict the prices of an asset on different time frames without risk or confidence measures.</a:t>
            </a:r>
            <a:endParaRPr/>
          </a:p>
          <a:p>
            <a:pPr indent="-311150" lvl="0" marL="457200" rtl="0" algn="l">
              <a:spcBef>
                <a:spcPts val="0"/>
              </a:spcBef>
              <a:spcAft>
                <a:spcPts val="0"/>
              </a:spcAft>
              <a:buSzPts val="1300"/>
              <a:buChar char="●"/>
            </a:pPr>
            <a:r>
              <a:rPr lang="en"/>
              <a:t>Limitations on the usage of technical indicators that many successful traders use together with the models like RSI, MACD etc.. These indicators need to be accounted for in our model.</a:t>
            </a:r>
            <a:endParaRPr/>
          </a:p>
          <a:p>
            <a:pPr indent="-317500" lvl="0" marL="457200" rtl="0" algn="l">
              <a:spcBef>
                <a:spcPts val="0"/>
              </a:spcBef>
              <a:spcAft>
                <a:spcPts val="0"/>
              </a:spcAft>
              <a:buSzPts val="1400"/>
              <a:buChar char="●"/>
            </a:pPr>
            <a:r>
              <a:rPr lang="en" sz="1400"/>
              <a:t>Cryptocurrencies has drawn a lot of attention recently and has openly available datasets (live and historical), which can be used to test our models effectively. </a:t>
            </a:r>
            <a:endParaRPr sz="1400"/>
          </a:p>
          <a:p>
            <a:pPr indent="0" lvl="0" marL="457200" rtl="0" algn="l">
              <a:spcBef>
                <a:spcPts val="1200"/>
              </a:spcBef>
              <a:spcAft>
                <a:spcPts val="12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ARIMA (Statistical Time Series Analysis)</a:t>
            </a:r>
            <a:endParaRPr/>
          </a:p>
        </p:txBody>
      </p:sp>
      <p:sp>
        <p:nvSpPr>
          <p:cNvPr id="296" name="Google Shape;296;p16"/>
          <p:cNvSpPr txBox="1"/>
          <p:nvPr>
            <p:ph idx="1" type="body"/>
          </p:nvPr>
        </p:nvSpPr>
        <p:spPr>
          <a:xfrm>
            <a:off x="1155750" y="1423550"/>
            <a:ext cx="3865500" cy="3501000"/>
          </a:xfrm>
          <a:prstGeom prst="rect">
            <a:avLst/>
          </a:prstGeom>
        </p:spPr>
        <p:txBody>
          <a:bodyPr anchorCtr="0" anchor="t" bIns="91425" lIns="91425" spcFirstLastPara="1" rIns="91425" wrap="square" tIns="91425">
            <a:noAutofit/>
          </a:bodyPr>
          <a:lstStyle/>
          <a:p>
            <a:pPr indent="-311308" lvl="0" marL="457200" rtl="0" algn="l">
              <a:lnSpc>
                <a:spcPct val="95000"/>
              </a:lnSpc>
              <a:spcBef>
                <a:spcPts val="0"/>
              </a:spcBef>
              <a:spcAft>
                <a:spcPts val="0"/>
              </a:spcAft>
              <a:buSzPts val="1303"/>
              <a:buChar char="●"/>
            </a:pPr>
            <a:r>
              <a:rPr lang="en" sz="1302"/>
              <a:t>An example of Machine Learning models that have been created in order to predict stock price is ARIMA (AutoRegressive Integrated Moving Average) model.</a:t>
            </a:r>
            <a:endParaRPr sz="1302"/>
          </a:p>
          <a:p>
            <a:pPr indent="-311308" lvl="0" marL="457200" rtl="0" algn="l">
              <a:lnSpc>
                <a:spcPct val="95000"/>
              </a:lnSpc>
              <a:spcBef>
                <a:spcPts val="0"/>
              </a:spcBef>
              <a:spcAft>
                <a:spcPts val="0"/>
              </a:spcAft>
              <a:buSzPts val="1303"/>
              <a:buChar char="●"/>
            </a:pPr>
            <a:r>
              <a:rPr lang="en" sz="1302"/>
              <a:t>In order to evaluate the ARIMA model, we used the error function called Symmetric Mean Absolute Percentage Error (SMAPE), which is commonly used as an accuracy measure based on relative errors</a:t>
            </a:r>
            <a:endParaRPr sz="1302"/>
          </a:p>
          <a:p>
            <a:pPr indent="-311308" lvl="0" marL="457200" rtl="0" algn="l">
              <a:lnSpc>
                <a:spcPct val="95000"/>
              </a:lnSpc>
              <a:spcBef>
                <a:spcPts val="0"/>
              </a:spcBef>
              <a:spcAft>
                <a:spcPts val="0"/>
              </a:spcAft>
              <a:buSzPts val="1303"/>
              <a:buChar char="●"/>
            </a:pPr>
            <a:r>
              <a:rPr lang="en" sz="1302"/>
              <a:t>We used p=5, d=1 and q=0 as the ARIMA parameters for our implementation</a:t>
            </a:r>
            <a:endParaRPr sz="1302"/>
          </a:p>
          <a:p>
            <a:pPr indent="-311308" lvl="0" marL="457200" rtl="0" algn="l">
              <a:lnSpc>
                <a:spcPct val="95000"/>
              </a:lnSpc>
              <a:spcBef>
                <a:spcPts val="0"/>
              </a:spcBef>
              <a:spcAft>
                <a:spcPts val="0"/>
              </a:spcAft>
              <a:buSzPts val="1303"/>
              <a:buChar char="●"/>
            </a:pPr>
            <a:r>
              <a:rPr lang="en" sz="1302"/>
              <a:t>The result from this model offers a pretty good prediction accuracy and </a:t>
            </a:r>
            <a:r>
              <a:rPr lang="en" sz="1302"/>
              <a:t>the</a:t>
            </a:r>
            <a:r>
              <a:rPr lang="en" sz="1302"/>
              <a:t> training process is relatively fast.</a:t>
            </a:r>
            <a:endParaRPr sz="1302"/>
          </a:p>
          <a:p>
            <a:pPr indent="-311308" lvl="0" marL="457200" rtl="0" algn="l">
              <a:lnSpc>
                <a:spcPct val="95000"/>
              </a:lnSpc>
              <a:spcBef>
                <a:spcPts val="0"/>
              </a:spcBef>
              <a:spcAft>
                <a:spcPts val="0"/>
              </a:spcAft>
              <a:buSzPts val="1303"/>
              <a:buChar char="●"/>
            </a:pPr>
            <a:r>
              <a:rPr lang="en" sz="1302"/>
              <a:t>Note that this model only predicts prices and doesn’t predict trend. Therefore, we also tried different models that can achieve our objective of predicting trend.</a:t>
            </a:r>
            <a:endParaRPr sz="1302"/>
          </a:p>
        </p:txBody>
      </p:sp>
      <p:pic>
        <p:nvPicPr>
          <p:cNvPr id="297" name="Google Shape;297;p16"/>
          <p:cNvPicPr preferRelativeResize="0"/>
          <p:nvPr/>
        </p:nvPicPr>
        <p:blipFill>
          <a:blip r:embed="rId3">
            <a:alphaModFix/>
          </a:blip>
          <a:stretch>
            <a:fillRect/>
          </a:stretch>
        </p:blipFill>
        <p:spPr>
          <a:xfrm>
            <a:off x="5186525" y="1750275"/>
            <a:ext cx="3805075" cy="2491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Models</a:t>
            </a:r>
            <a:endParaRPr/>
          </a:p>
        </p:txBody>
      </p:sp>
      <p:sp>
        <p:nvSpPr>
          <p:cNvPr id="303" name="Google Shape;303;p17"/>
          <p:cNvSpPr txBox="1"/>
          <p:nvPr>
            <p:ph idx="1" type="body"/>
          </p:nvPr>
        </p:nvSpPr>
        <p:spPr>
          <a:xfrm>
            <a:off x="1303800" y="1510950"/>
            <a:ext cx="7030500" cy="3020700"/>
          </a:xfrm>
          <a:prstGeom prst="rect">
            <a:avLst/>
          </a:prstGeom>
        </p:spPr>
        <p:txBody>
          <a:bodyPr anchorCtr="0" anchor="t" bIns="91425" lIns="91425" spcFirstLastPara="1" rIns="91425" wrap="square" tIns="91425">
            <a:noAutofit/>
          </a:bodyPr>
          <a:lstStyle/>
          <a:p>
            <a:pPr indent="-323850" lvl="0" marL="457200" rtl="0" algn="l">
              <a:lnSpc>
                <a:spcPct val="95000"/>
              </a:lnSpc>
              <a:spcBef>
                <a:spcPts val="0"/>
              </a:spcBef>
              <a:spcAft>
                <a:spcPts val="0"/>
              </a:spcAft>
              <a:buSzPts val="1500"/>
              <a:buChar char="●"/>
            </a:pPr>
            <a:r>
              <a:rPr lang="en" sz="1500" u="sng"/>
              <a:t>Supervised Learning</a:t>
            </a:r>
            <a:endParaRPr sz="1500" u="sng"/>
          </a:p>
          <a:p>
            <a:pPr indent="-323850" lvl="0" marL="457200" rtl="0" algn="l">
              <a:lnSpc>
                <a:spcPct val="95000"/>
              </a:lnSpc>
              <a:spcBef>
                <a:spcPts val="0"/>
              </a:spcBef>
              <a:spcAft>
                <a:spcPts val="0"/>
              </a:spcAft>
              <a:buSzPts val="1500"/>
              <a:buChar char="-"/>
            </a:pPr>
            <a:r>
              <a:rPr lang="en" sz="1500"/>
              <a:t>Decision Tree</a:t>
            </a:r>
            <a:r>
              <a:rPr lang="en" sz="1500"/>
              <a:t>- </a:t>
            </a:r>
            <a:r>
              <a:rPr lang="en" sz="1500"/>
              <a:t>helps us identify a set of 2-3 indicators </a:t>
            </a:r>
            <a:r>
              <a:rPr lang="en" sz="1500"/>
              <a:t>that</a:t>
            </a:r>
            <a:r>
              <a:rPr lang="en" sz="1500"/>
              <a:t> perform best in predicting stock trend</a:t>
            </a:r>
            <a:endParaRPr sz="1500"/>
          </a:p>
          <a:p>
            <a:pPr indent="-323850" lvl="0" marL="457200" rtl="0" algn="l">
              <a:lnSpc>
                <a:spcPct val="95000"/>
              </a:lnSpc>
              <a:spcBef>
                <a:spcPts val="0"/>
              </a:spcBef>
              <a:spcAft>
                <a:spcPts val="0"/>
              </a:spcAft>
              <a:buSzPts val="1500"/>
              <a:buChar char="-"/>
            </a:pPr>
            <a:r>
              <a:rPr lang="en" sz="1500"/>
              <a:t>Linear Models: Ridge Classifier, Logistic Regression</a:t>
            </a:r>
            <a:endParaRPr sz="1500"/>
          </a:p>
          <a:p>
            <a:pPr indent="-323850" lvl="0" marL="457200" rtl="0" algn="l">
              <a:lnSpc>
                <a:spcPct val="95000"/>
              </a:lnSpc>
              <a:spcBef>
                <a:spcPts val="0"/>
              </a:spcBef>
              <a:spcAft>
                <a:spcPts val="0"/>
              </a:spcAft>
              <a:buSzPts val="1500"/>
              <a:buChar char="-"/>
            </a:pPr>
            <a:r>
              <a:rPr lang="en" sz="1500"/>
              <a:t>Support Vector Machine (SVM)</a:t>
            </a:r>
            <a:endParaRPr sz="1500"/>
          </a:p>
          <a:p>
            <a:pPr indent="-323850" lvl="0" marL="457200" rtl="0" algn="l">
              <a:lnSpc>
                <a:spcPct val="95000"/>
              </a:lnSpc>
              <a:spcBef>
                <a:spcPts val="0"/>
              </a:spcBef>
              <a:spcAft>
                <a:spcPts val="0"/>
              </a:spcAft>
              <a:buSzPts val="1500"/>
              <a:buChar char="●"/>
            </a:pPr>
            <a:r>
              <a:rPr lang="en" sz="1500" u="sng"/>
              <a:t>Unsupervised Learning:</a:t>
            </a:r>
            <a:r>
              <a:rPr lang="en" sz="1500"/>
              <a:t> Principal Component Analysis</a:t>
            </a:r>
            <a:endParaRPr sz="1500" u="sng"/>
          </a:p>
          <a:p>
            <a:pPr indent="-323850" lvl="0" marL="457200" rtl="0" algn="l">
              <a:lnSpc>
                <a:spcPct val="95000"/>
              </a:lnSpc>
              <a:spcBef>
                <a:spcPts val="0"/>
              </a:spcBef>
              <a:spcAft>
                <a:spcPts val="0"/>
              </a:spcAft>
              <a:buSzPts val="1500"/>
              <a:buChar char="●"/>
            </a:pPr>
            <a:r>
              <a:rPr lang="en" sz="1500" u="sng"/>
              <a:t>Reinforcement Learning</a:t>
            </a:r>
            <a:endParaRPr sz="1500" u="sng"/>
          </a:p>
          <a:p>
            <a:pPr indent="-323850" lvl="0" marL="457200" rtl="0" algn="l">
              <a:lnSpc>
                <a:spcPct val="95000"/>
              </a:lnSpc>
              <a:spcBef>
                <a:spcPts val="0"/>
              </a:spcBef>
              <a:spcAft>
                <a:spcPts val="0"/>
              </a:spcAft>
              <a:buSzPts val="1500"/>
              <a:buChar char="●"/>
            </a:pPr>
            <a:r>
              <a:rPr lang="en" sz="1500" u="sng"/>
              <a:t>Dataset</a:t>
            </a:r>
            <a:endParaRPr sz="1500" u="sng"/>
          </a:p>
          <a:p>
            <a:pPr indent="0" lvl="0" marL="457200" rtl="0" algn="l">
              <a:lnSpc>
                <a:spcPct val="95000"/>
              </a:lnSpc>
              <a:spcBef>
                <a:spcPts val="1200"/>
              </a:spcBef>
              <a:spcAft>
                <a:spcPts val="1200"/>
              </a:spcAft>
              <a:buNone/>
            </a:pPr>
            <a:r>
              <a:rPr lang="en" sz="1500"/>
              <a:t>Binance API - multiple time frames and historical data available</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Supervised Learning - Decision Tree</a:t>
            </a:r>
            <a:endParaRPr/>
          </a:p>
        </p:txBody>
      </p:sp>
      <p:sp>
        <p:nvSpPr>
          <p:cNvPr id="309" name="Google Shape;309;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Used sklearn.tree.DecisionTreeClassifier</a:t>
            </a:r>
            <a:endParaRPr/>
          </a:p>
          <a:p>
            <a:pPr indent="-311150" lvl="0" marL="457200" rtl="0" algn="l">
              <a:spcBef>
                <a:spcPts val="0"/>
              </a:spcBef>
              <a:spcAft>
                <a:spcPts val="0"/>
              </a:spcAft>
              <a:buSzPts val="1300"/>
              <a:buChar char="●"/>
            </a:pPr>
            <a:r>
              <a:rPr lang="en"/>
              <a:t>Considered 8 commonly used indicators ( SMA21, SMA50, EMA21, EMA50, RSI, MFI, ADX, ATR ) as features, among which 3 of them are randomly selected and provided as features to the decision tree</a:t>
            </a:r>
            <a:endParaRPr/>
          </a:p>
          <a:p>
            <a:pPr indent="-311150" lvl="0" marL="457200" rtl="0" algn="l">
              <a:spcBef>
                <a:spcPts val="0"/>
              </a:spcBef>
              <a:spcAft>
                <a:spcPts val="0"/>
              </a:spcAft>
              <a:buSzPts val="1300"/>
              <a:buChar char="●"/>
            </a:pPr>
            <a:r>
              <a:rPr lang="en"/>
              <a:t>The classification is done separately for 'BUY' or 'Long' and 'SELL' or 'Short' based on the truth labels</a:t>
            </a:r>
            <a:endParaRPr/>
          </a:p>
          <a:p>
            <a:pPr indent="-311150" lvl="0" marL="457200" rtl="0" algn="l">
              <a:spcBef>
                <a:spcPts val="0"/>
              </a:spcBef>
              <a:spcAft>
                <a:spcPts val="0"/>
              </a:spcAft>
              <a:buSzPts val="1300"/>
              <a:buChar char="●"/>
            </a:pPr>
            <a:r>
              <a:rPr lang="en"/>
              <a:t>Repeated the process several times and selected the indicator set with the highest accuracy as the most relevant indicators to be used.</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Supervised Learning - Decision Tree</a:t>
            </a:r>
            <a:endParaRPr/>
          </a:p>
        </p:txBody>
      </p:sp>
      <p:sp>
        <p:nvSpPr>
          <p:cNvPr id="315" name="Google Shape;315;p19"/>
          <p:cNvSpPr txBox="1"/>
          <p:nvPr>
            <p:ph idx="1" type="body"/>
          </p:nvPr>
        </p:nvSpPr>
        <p:spPr>
          <a:xfrm>
            <a:off x="975500" y="1508350"/>
            <a:ext cx="4161600" cy="3535200"/>
          </a:xfrm>
          <a:prstGeom prst="rect">
            <a:avLst/>
          </a:prstGeom>
        </p:spPr>
        <p:txBody>
          <a:bodyPr anchorCtr="0" anchor="t" bIns="91425" lIns="91425" spcFirstLastPara="1" rIns="91425" wrap="square" tIns="91425">
            <a:noAutofit/>
          </a:bodyPr>
          <a:lstStyle/>
          <a:p>
            <a:pPr indent="-317817" lvl="0" marL="457200" rtl="0" algn="l">
              <a:lnSpc>
                <a:spcPct val="105000"/>
              </a:lnSpc>
              <a:spcBef>
                <a:spcPts val="0"/>
              </a:spcBef>
              <a:spcAft>
                <a:spcPts val="0"/>
              </a:spcAft>
              <a:buSzPts val="1405"/>
              <a:buChar char="●"/>
            </a:pPr>
            <a:r>
              <a:rPr lang="en" sz="1405"/>
              <a:t>The focus here is not on the absolute metric of accuracy but rather the relative measure of accuracy among different indicator sets.</a:t>
            </a:r>
            <a:endParaRPr sz="1405"/>
          </a:p>
          <a:p>
            <a:pPr indent="0" lvl="0" marL="457200" rtl="0" algn="l">
              <a:lnSpc>
                <a:spcPct val="105000"/>
              </a:lnSpc>
              <a:spcBef>
                <a:spcPts val="1200"/>
              </a:spcBef>
              <a:spcAft>
                <a:spcPts val="0"/>
              </a:spcAft>
              <a:buNone/>
            </a:pPr>
            <a:r>
              <a:rPr lang="en" sz="1405"/>
              <a:t>An example of one branch in the tree -&gt;</a:t>
            </a:r>
            <a:br>
              <a:rPr lang="en" sz="1405"/>
            </a:br>
            <a:r>
              <a:rPr lang="en" sz="1000">
                <a:solidFill>
                  <a:srgbClr val="0D1117"/>
                </a:solidFill>
                <a:latin typeface="Courier New"/>
                <a:ea typeface="Courier New"/>
                <a:cs typeface="Courier New"/>
                <a:sym typeface="Courier New"/>
              </a:rPr>
              <a:t>|--- 2 &gt;  10808.51  </a:t>
            </a:r>
            <a:endParaRPr sz="1000">
              <a:solidFill>
                <a:srgbClr val="0D1117"/>
              </a:solidFill>
              <a:latin typeface="Courier New"/>
              <a:ea typeface="Courier New"/>
              <a:cs typeface="Courier New"/>
              <a:sym typeface="Courier New"/>
            </a:endParaRPr>
          </a:p>
          <a:p>
            <a:pPr indent="0" lvl="0" marL="457200" rtl="0" algn="l">
              <a:lnSpc>
                <a:spcPct val="105000"/>
              </a:lnSpc>
              <a:spcBef>
                <a:spcPts val="1200"/>
              </a:spcBef>
              <a:spcAft>
                <a:spcPts val="0"/>
              </a:spcAft>
              <a:buNone/>
            </a:pPr>
            <a:r>
              <a:rPr lang="en" sz="1000">
                <a:solidFill>
                  <a:srgbClr val="0D1117"/>
                </a:solidFill>
                <a:latin typeface="Courier New"/>
                <a:ea typeface="Courier New"/>
                <a:cs typeface="Courier New"/>
                <a:sym typeface="Courier New"/>
              </a:rPr>
              <a:t>||--- 8 &lt;= 1208.95  </a:t>
            </a:r>
            <a:endParaRPr sz="1000">
              <a:solidFill>
                <a:srgbClr val="0D1117"/>
              </a:solidFill>
              <a:latin typeface="Courier New"/>
              <a:ea typeface="Courier New"/>
              <a:cs typeface="Courier New"/>
              <a:sym typeface="Courier New"/>
            </a:endParaRPr>
          </a:p>
          <a:p>
            <a:pPr indent="0" lvl="0" marL="457200" rtl="0" algn="l">
              <a:lnSpc>
                <a:spcPct val="105000"/>
              </a:lnSpc>
              <a:spcBef>
                <a:spcPts val="1200"/>
              </a:spcBef>
              <a:spcAft>
                <a:spcPts val="0"/>
              </a:spcAft>
              <a:buNone/>
            </a:pPr>
            <a:r>
              <a:rPr lang="en" sz="1000">
                <a:solidFill>
                  <a:srgbClr val="0D1117"/>
                </a:solidFill>
                <a:latin typeface="Courier New"/>
                <a:ea typeface="Courier New"/>
                <a:cs typeface="Courier New"/>
                <a:sym typeface="Courier New"/>
              </a:rPr>
              <a:t>|||--- 7 &lt;= 28.66  </a:t>
            </a:r>
            <a:endParaRPr sz="1000">
              <a:solidFill>
                <a:srgbClr val="0D1117"/>
              </a:solidFill>
              <a:latin typeface="Courier New"/>
              <a:ea typeface="Courier New"/>
              <a:cs typeface="Courier New"/>
              <a:sym typeface="Courier New"/>
            </a:endParaRPr>
          </a:p>
          <a:p>
            <a:pPr indent="0" lvl="0" marL="457200" rtl="0" algn="l">
              <a:lnSpc>
                <a:spcPct val="105000"/>
              </a:lnSpc>
              <a:spcBef>
                <a:spcPts val="1200"/>
              </a:spcBef>
              <a:spcAft>
                <a:spcPts val="0"/>
              </a:spcAft>
              <a:buNone/>
            </a:pPr>
            <a:r>
              <a:rPr lang="en" sz="1000">
                <a:solidFill>
                  <a:srgbClr val="0D1117"/>
                </a:solidFill>
                <a:latin typeface="Courier New"/>
                <a:ea typeface="Courier New"/>
                <a:cs typeface="Courier New"/>
                <a:sym typeface="Courier New"/>
              </a:rPr>
              <a:t>||||--- class: True</a:t>
            </a:r>
            <a:endParaRPr sz="1000">
              <a:solidFill>
                <a:srgbClr val="0D1117"/>
              </a:solidFill>
              <a:latin typeface="Courier New"/>
              <a:ea typeface="Courier New"/>
              <a:cs typeface="Courier New"/>
              <a:sym typeface="Courier New"/>
            </a:endParaRPr>
          </a:p>
          <a:p>
            <a:pPr indent="0" lvl="0" marL="457200" rtl="0" algn="l">
              <a:lnSpc>
                <a:spcPct val="105000"/>
              </a:lnSpc>
              <a:spcBef>
                <a:spcPts val="1200"/>
              </a:spcBef>
              <a:spcAft>
                <a:spcPts val="0"/>
              </a:spcAft>
              <a:buNone/>
            </a:pPr>
            <a:r>
              <a:t/>
            </a:r>
            <a:endParaRPr sz="1000">
              <a:solidFill>
                <a:srgbClr val="0D1117"/>
              </a:solidFill>
              <a:latin typeface="Courier New"/>
              <a:ea typeface="Courier New"/>
              <a:cs typeface="Courier New"/>
              <a:sym typeface="Courier New"/>
            </a:endParaRPr>
          </a:p>
          <a:p>
            <a:pPr indent="0" lvl="0" marL="457200" rtl="0" algn="l">
              <a:lnSpc>
                <a:spcPct val="105000"/>
              </a:lnSpc>
              <a:spcBef>
                <a:spcPts val="1200"/>
              </a:spcBef>
              <a:spcAft>
                <a:spcPts val="0"/>
              </a:spcAft>
              <a:buNone/>
            </a:pPr>
            <a:r>
              <a:rPr lang="en" sz="1405"/>
              <a:t>					</a:t>
            </a:r>
            <a:r>
              <a:rPr lang="en" sz="1205"/>
              <a:t>Good set</a:t>
            </a:r>
            <a:endParaRPr sz="1205"/>
          </a:p>
          <a:p>
            <a:pPr indent="0" lvl="0" marL="0" rtl="0" algn="l">
              <a:lnSpc>
                <a:spcPct val="105000"/>
              </a:lnSpc>
              <a:spcBef>
                <a:spcPts val="1200"/>
              </a:spcBef>
              <a:spcAft>
                <a:spcPts val="1200"/>
              </a:spcAft>
              <a:buSzPts val="935"/>
              <a:buNone/>
            </a:pPr>
            <a:r>
              <a:rPr lang="en" sz="1405"/>
              <a:t>						</a:t>
            </a:r>
            <a:r>
              <a:rPr lang="en" sz="1205"/>
              <a:t>Bad set</a:t>
            </a:r>
            <a:endParaRPr sz="1205"/>
          </a:p>
        </p:txBody>
      </p:sp>
      <p:pic>
        <p:nvPicPr>
          <p:cNvPr id="316" name="Google Shape;316;p19"/>
          <p:cNvPicPr preferRelativeResize="0"/>
          <p:nvPr/>
        </p:nvPicPr>
        <p:blipFill>
          <a:blip r:embed="rId3">
            <a:alphaModFix/>
          </a:blip>
          <a:stretch>
            <a:fillRect/>
          </a:stretch>
        </p:blipFill>
        <p:spPr>
          <a:xfrm>
            <a:off x="5205800" y="1597875"/>
            <a:ext cx="3702100" cy="2797988"/>
          </a:xfrm>
          <a:prstGeom prst="rect">
            <a:avLst/>
          </a:prstGeom>
          <a:noFill/>
          <a:ln>
            <a:noFill/>
          </a:ln>
        </p:spPr>
      </p:pic>
      <p:pic>
        <p:nvPicPr>
          <p:cNvPr id="317" name="Google Shape;317;p19"/>
          <p:cNvPicPr preferRelativeResize="0"/>
          <p:nvPr/>
        </p:nvPicPr>
        <p:blipFill>
          <a:blip r:embed="rId4">
            <a:alphaModFix/>
          </a:blip>
          <a:stretch>
            <a:fillRect/>
          </a:stretch>
        </p:blipFill>
        <p:spPr>
          <a:xfrm>
            <a:off x="1270050" y="4084375"/>
            <a:ext cx="2469675" cy="311500"/>
          </a:xfrm>
          <a:prstGeom prst="rect">
            <a:avLst/>
          </a:prstGeom>
          <a:noFill/>
          <a:ln>
            <a:noFill/>
          </a:ln>
        </p:spPr>
      </p:pic>
      <p:pic>
        <p:nvPicPr>
          <p:cNvPr id="318" name="Google Shape;318;p19"/>
          <p:cNvPicPr preferRelativeResize="0"/>
          <p:nvPr/>
        </p:nvPicPr>
        <p:blipFill>
          <a:blip r:embed="rId5">
            <a:alphaModFix/>
          </a:blip>
          <a:stretch>
            <a:fillRect/>
          </a:stretch>
        </p:blipFill>
        <p:spPr>
          <a:xfrm>
            <a:off x="1270050" y="4508800"/>
            <a:ext cx="2469676" cy="311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Supervised Learning - SVM</a:t>
            </a:r>
            <a:endParaRPr/>
          </a:p>
        </p:txBody>
      </p:sp>
      <p:sp>
        <p:nvSpPr>
          <p:cNvPr id="324" name="Google Shape;324;p20"/>
          <p:cNvSpPr txBox="1"/>
          <p:nvPr>
            <p:ph idx="1" type="body"/>
          </p:nvPr>
        </p:nvSpPr>
        <p:spPr>
          <a:xfrm>
            <a:off x="1303800" y="1597875"/>
            <a:ext cx="3376200" cy="2541600"/>
          </a:xfrm>
          <a:prstGeom prst="rect">
            <a:avLst/>
          </a:prstGeom>
        </p:spPr>
        <p:txBody>
          <a:bodyPr anchorCtr="0" anchor="t" bIns="91425" lIns="91425" spcFirstLastPara="1" rIns="91425" wrap="square" tIns="91425">
            <a:noAutofit/>
          </a:bodyPr>
          <a:lstStyle/>
          <a:p>
            <a:pPr indent="-317658" lvl="0" marL="457200" rtl="0" algn="l">
              <a:lnSpc>
                <a:spcPct val="105000"/>
              </a:lnSpc>
              <a:spcBef>
                <a:spcPts val="0"/>
              </a:spcBef>
              <a:spcAft>
                <a:spcPts val="0"/>
              </a:spcAft>
              <a:buSzPts val="1403"/>
              <a:buChar char="●"/>
            </a:pPr>
            <a:r>
              <a:rPr lang="en" sz="1402"/>
              <a:t>We checked the accuracy of the SVM model using radial and linear kernels on various C Parameter and decided to pick C = 1 as an optimum value.</a:t>
            </a:r>
            <a:endParaRPr sz="1402"/>
          </a:p>
          <a:p>
            <a:pPr indent="-317658" lvl="0" marL="457200" rtl="0" algn="l">
              <a:lnSpc>
                <a:spcPct val="105000"/>
              </a:lnSpc>
              <a:spcBef>
                <a:spcPts val="0"/>
              </a:spcBef>
              <a:spcAft>
                <a:spcPts val="0"/>
              </a:spcAft>
              <a:buSzPts val="1403"/>
              <a:buChar char="●"/>
            </a:pPr>
            <a:r>
              <a:rPr lang="en" sz="1402"/>
              <a:t>The SVM model trained on the truncated datasets provide the test set accuracy of around 68% The model results look promising, and can be used in predicting the buy and sell signals</a:t>
            </a:r>
            <a:endParaRPr sz="1402"/>
          </a:p>
        </p:txBody>
      </p:sp>
      <p:pic>
        <p:nvPicPr>
          <p:cNvPr id="325" name="Google Shape;325;p20"/>
          <p:cNvPicPr preferRelativeResize="0"/>
          <p:nvPr/>
        </p:nvPicPr>
        <p:blipFill>
          <a:blip r:embed="rId3">
            <a:alphaModFix/>
          </a:blip>
          <a:stretch>
            <a:fillRect/>
          </a:stretch>
        </p:blipFill>
        <p:spPr>
          <a:xfrm>
            <a:off x="5121700" y="1441138"/>
            <a:ext cx="3738824" cy="3240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Supervised Learning - Linear Models</a:t>
            </a:r>
            <a:endParaRPr/>
          </a:p>
        </p:txBody>
      </p:sp>
      <p:sp>
        <p:nvSpPr>
          <p:cNvPr id="331" name="Google Shape;331;p21"/>
          <p:cNvSpPr txBox="1"/>
          <p:nvPr>
            <p:ph idx="1" type="body"/>
          </p:nvPr>
        </p:nvSpPr>
        <p:spPr>
          <a:xfrm>
            <a:off x="1271600" y="1210300"/>
            <a:ext cx="7030500" cy="29028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Used </a:t>
            </a:r>
            <a:r>
              <a:rPr b="1" i="1" lang="en" sz="1400"/>
              <a:t>Ridge</a:t>
            </a:r>
            <a:r>
              <a:rPr b="1" i="1" lang="en" sz="1400"/>
              <a:t> </a:t>
            </a:r>
            <a:r>
              <a:rPr b="1" i="1" lang="en" sz="1400"/>
              <a:t>Classifier</a:t>
            </a:r>
            <a:r>
              <a:rPr lang="en" sz="1400"/>
              <a:t> and </a:t>
            </a:r>
            <a:r>
              <a:rPr b="1" i="1" lang="en" sz="1400"/>
              <a:t>Logistic Regression</a:t>
            </a:r>
            <a:r>
              <a:rPr lang="en" sz="1400"/>
              <a:t> (from scikit-learn) for predicting </a:t>
            </a:r>
            <a:r>
              <a:rPr b="1" i="1" lang="en" sz="1400"/>
              <a:t>BUY</a:t>
            </a:r>
            <a:r>
              <a:rPr lang="en" sz="1400"/>
              <a:t> signals</a:t>
            </a:r>
            <a:endParaRPr sz="1400"/>
          </a:p>
          <a:p>
            <a:pPr indent="-317500" lvl="0" marL="457200" rtl="0" algn="l">
              <a:spcBef>
                <a:spcPts val="0"/>
              </a:spcBef>
              <a:spcAft>
                <a:spcPts val="0"/>
              </a:spcAft>
              <a:buSzPts val="1400"/>
              <a:buChar char="●"/>
            </a:pPr>
            <a:r>
              <a:rPr lang="en" sz="1400"/>
              <a:t>We achieved a high accuracy of </a:t>
            </a:r>
            <a:r>
              <a:rPr b="1" lang="en" sz="1400"/>
              <a:t>80%</a:t>
            </a:r>
            <a:r>
              <a:rPr lang="en" sz="1400"/>
              <a:t> on our original </a:t>
            </a:r>
            <a:r>
              <a:rPr b="1" lang="en" sz="1400"/>
              <a:t>unbalanced dataset</a:t>
            </a:r>
            <a:r>
              <a:rPr lang="en" sz="1400"/>
              <a:t>.</a:t>
            </a:r>
            <a:endParaRPr sz="1400"/>
          </a:p>
          <a:p>
            <a:pPr indent="-317500" lvl="0" marL="457200" rtl="0" algn="l">
              <a:spcBef>
                <a:spcPts val="0"/>
              </a:spcBef>
              <a:spcAft>
                <a:spcPts val="0"/>
              </a:spcAft>
              <a:buSzPts val="1400"/>
              <a:buChar char="●"/>
            </a:pPr>
            <a:r>
              <a:rPr lang="en" sz="1400"/>
              <a:t>After leveling the proportions of the truth labels, we obtained an accuracy of </a:t>
            </a:r>
            <a:r>
              <a:rPr b="1" lang="en" sz="1400"/>
              <a:t>65%~67%</a:t>
            </a:r>
            <a:r>
              <a:rPr lang="en" sz="1400"/>
              <a:t> on test sets</a:t>
            </a:r>
            <a:endParaRPr sz="1400"/>
          </a:p>
          <a:p>
            <a:pPr indent="0" lvl="0" marL="0" rtl="0" algn="l">
              <a:spcBef>
                <a:spcPts val="1200"/>
              </a:spcBef>
              <a:spcAft>
                <a:spcPts val="1200"/>
              </a:spcAft>
              <a:buNone/>
            </a:pPr>
            <a:r>
              <a:t/>
            </a:r>
            <a:endParaRPr sz="1400"/>
          </a:p>
        </p:txBody>
      </p:sp>
      <p:pic>
        <p:nvPicPr>
          <p:cNvPr id="332" name="Google Shape;332;p21"/>
          <p:cNvPicPr preferRelativeResize="0"/>
          <p:nvPr/>
        </p:nvPicPr>
        <p:blipFill>
          <a:blip r:embed="rId3">
            <a:alphaModFix/>
          </a:blip>
          <a:stretch>
            <a:fillRect/>
          </a:stretch>
        </p:blipFill>
        <p:spPr>
          <a:xfrm>
            <a:off x="709393" y="2460550"/>
            <a:ext cx="7725217" cy="2541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