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sldIdLst>
    <p:sldId id="256" r:id="rId3"/>
    <p:sldId id="321" r:id="rId4"/>
    <p:sldId id="257" r:id="rId5"/>
    <p:sldId id="258" r:id="rId6"/>
    <p:sldId id="259" r:id="rId7"/>
    <p:sldId id="260" r:id="rId8"/>
    <p:sldId id="320" r:id="rId9"/>
    <p:sldId id="261" r:id="rId10"/>
    <p:sldId id="262" r:id="rId11"/>
    <p:sldId id="263" r:id="rId12"/>
    <p:sldId id="264" r:id="rId13"/>
    <p:sldId id="265" r:id="rId14"/>
    <p:sldId id="266" r:id="rId15"/>
    <p:sldId id="267" r:id="rId16"/>
    <p:sldId id="269" r:id="rId17"/>
    <p:sldId id="268" r:id="rId18"/>
    <p:sldId id="270" r:id="rId19"/>
    <p:sldId id="272" r:id="rId20"/>
    <p:sldId id="273" r:id="rId21"/>
    <p:sldId id="274" r:id="rId22"/>
    <p:sldId id="277" r:id="rId23"/>
    <p:sldId id="278" r:id="rId24"/>
    <p:sldId id="282" r:id="rId25"/>
    <p:sldId id="283" r:id="rId26"/>
    <p:sldId id="279" r:id="rId27"/>
    <p:sldId id="284" r:id="rId28"/>
    <p:sldId id="286" r:id="rId29"/>
    <p:sldId id="285" r:id="rId30"/>
    <p:sldId id="280" r:id="rId31"/>
    <p:sldId id="287" r:id="rId32"/>
    <p:sldId id="288" r:id="rId33"/>
    <p:sldId id="289" r:id="rId34"/>
    <p:sldId id="290" r:id="rId35"/>
    <p:sldId id="291" r:id="rId36"/>
    <p:sldId id="292" r:id="rId37"/>
    <p:sldId id="293" r:id="rId38"/>
    <p:sldId id="295" r:id="rId39"/>
    <p:sldId id="294" r:id="rId40"/>
    <p:sldId id="297" r:id="rId41"/>
    <p:sldId id="298" r:id="rId42"/>
    <p:sldId id="299" r:id="rId43"/>
    <p:sldId id="300" r:id="rId44"/>
    <p:sldId id="301" r:id="rId45"/>
    <p:sldId id="302" r:id="rId46"/>
    <p:sldId id="303" r:id="rId47"/>
    <p:sldId id="304" r:id="rId48"/>
    <p:sldId id="305" r:id="rId49"/>
    <p:sldId id="306" r:id="rId50"/>
    <p:sldId id="307" r:id="rId51"/>
    <p:sldId id="309" r:id="rId52"/>
    <p:sldId id="310" r:id="rId53"/>
    <p:sldId id="311" r:id="rId54"/>
    <p:sldId id="312" r:id="rId55"/>
    <p:sldId id="313" r:id="rId56"/>
    <p:sldId id="314" r:id="rId57"/>
    <p:sldId id="315" r:id="rId58"/>
    <p:sldId id="316" r:id="rId59"/>
    <p:sldId id="318" r:id="rId60"/>
    <p:sldId id="319" r:id="rId61"/>
    <p:sldId id="317"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FDCC4-41BC-492C-A29C-462F525C5D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596913-F727-4A7F-8DA0-331C5F92D1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CCE51B-FB3E-43F9-AD6C-3E0EA057D908}"/>
              </a:ext>
            </a:extLst>
          </p:cNvPr>
          <p:cNvSpPr>
            <a:spLocks noGrp="1"/>
          </p:cNvSpPr>
          <p:nvPr>
            <p:ph type="dt" sz="half" idx="10"/>
          </p:nvPr>
        </p:nvSpPr>
        <p:spPr/>
        <p:txBody>
          <a:bodyPr/>
          <a:lstStyle/>
          <a:p>
            <a:fld id="{70B161DB-58E5-41D2-9F91-7B6DBCC29944}" type="datetimeFigureOut">
              <a:rPr lang="en-US" smtClean="0"/>
              <a:t>9/13/2018</a:t>
            </a:fld>
            <a:endParaRPr lang="en-US"/>
          </a:p>
        </p:txBody>
      </p:sp>
      <p:sp>
        <p:nvSpPr>
          <p:cNvPr id="5" name="Footer Placeholder 4">
            <a:extLst>
              <a:ext uri="{FF2B5EF4-FFF2-40B4-BE49-F238E27FC236}">
                <a16:creationId xmlns:a16="http://schemas.microsoft.com/office/drawing/2014/main" id="{71D093B9-24F9-43CC-8586-5166F8C4D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A506A2-BB3C-4346-9DB0-36AA29E96C6D}"/>
              </a:ext>
            </a:extLst>
          </p:cNvPr>
          <p:cNvSpPr>
            <a:spLocks noGrp="1"/>
          </p:cNvSpPr>
          <p:nvPr>
            <p:ph type="sldNum" sz="quarter" idx="12"/>
          </p:nvPr>
        </p:nvSpPr>
        <p:spPr/>
        <p:txBody>
          <a:bodyPr/>
          <a:lstStyle/>
          <a:p>
            <a:fld id="{8E77CC85-0C2F-4A0A-9B5B-01F60808653B}" type="slidenum">
              <a:rPr lang="en-US" smtClean="0"/>
              <a:t>‹#›</a:t>
            </a:fld>
            <a:endParaRPr lang="en-US"/>
          </a:p>
        </p:txBody>
      </p:sp>
    </p:spTree>
    <p:extLst>
      <p:ext uri="{BB962C8B-B14F-4D97-AF65-F5344CB8AC3E}">
        <p14:creationId xmlns:p14="http://schemas.microsoft.com/office/powerpoint/2010/main" val="23771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F8FF-AE38-434C-B779-76BE10D91D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46AE29-157C-4BCB-BC33-317872DB47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AC404F-B865-4143-A579-4FA75EBB89E5}"/>
              </a:ext>
            </a:extLst>
          </p:cNvPr>
          <p:cNvSpPr>
            <a:spLocks noGrp="1"/>
          </p:cNvSpPr>
          <p:nvPr>
            <p:ph type="dt" sz="half" idx="10"/>
          </p:nvPr>
        </p:nvSpPr>
        <p:spPr/>
        <p:txBody>
          <a:bodyPr/>
          <a:lstStyle/>
          <a:p>
            <a:fld id="{70B161DB-58E5-41D2-9F91-7B6DBCC29944}" type="datetimeFigureOut">
              <a:rPr lang="en-US" smtClean="0"/>
              <a:t>9/13/2018</a:t>
            </a:fld>
            <a:endParaRPr lang="en-US"/>
          </a:p>
        </p:txBody>
      </p:sp>
      <p:sp>
        <p:nvSpPr>
          <p:cNvPr id="5" name="Footer Placeholder 4">
            <a:extLst>
              <a:ext uri="{FF2B5EF4-FFF2-40B4-BE49-F238E27FC236}">
                <a16:creationId xmlns:a16="http://schemas.microsoft.com/office/drawing/2014/main" id="{04B46F51-81C0-4BB1-9792-E164FF20F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1BB59-FB21-4937-8149-1FBACE346A01}"/>
              </a:ext>
            </a:extLst>
          </p:cNvPr>
          <p:cNvSpPr>
            <a:spLocks noGrp="1"/>
          </p:cNvSpPr>
          <p:nvPr>
            <p:ph type="sldNum" sz="quarter" idx="12"/>
          </p:nvPr>
        </p:nvSpPr>
        <p:spPr/>
        <p:txBody>
          <a:bodyPr/>
          <a:lstStyle/>
          <a:p>
            <a:fld id="{8E77CC85-0C2F-4A0A-9B5B-01F60808653B}" type="slidenum">
              <a:rPr lang="en-US" smtClean="0"/>
              <a:t>‹#›</a:t>
            </a:fld>
            <a:endParaRPr lang="en-US"/>
          </a:p>
        </p:txBody>
      </p:sp>
    </p:spTree>
    <p:extLst>
      <p:ext uri="{BB962C8B-B14F-4D97-AF65-F5344CB8AC3E}">
        <p14:creationId xmlns:p14="http://schemas.microsoft.com/office/powerpoint/2010/main" val="2551266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8CEE-7D2A-416A-B8C4-E0594EDB06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C55FBC-DDF6-4D5B-8439-372DF56680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B81823E-A22F-4BA8-BA4B-947567AB7D9E}"/>
              </a:ext>
            </a:extLst>
          </p:cNvPr>
          <p:cNvSpPr>
            <a:spLocks noGrp="1"/>
          </p:cNvSpPr>
          <p:nvPr>
            <p:ph type="dt" sz="half" idx="10"/>
          </p:nvPr>
        </p:nvSpPr>
        <p:spPr/>
        <p:txBody>
          <a:bodyPr/>
          <a:lstStyle/>
          <a:p>
            <a:fld id="{70B161DB-58E5-41D2-9F91-7B6DBCC29944}" type="datetimeFigureOut">
              <a:rPr lang="en-US" smtClean="0"/>
              <a:t>9/13/2018</a:t>
            </a:fld>
            <a:endParaRPr lang="en-US"/>
          </a:p>
        </p:txBody>
      </p:sp>
      <p:sp>
        <p:nvSpPr>
          <p:cNvPr id="5" name="Footer Placeholder 4">
            <a:extLst>
              <a:ext uri="{FF2B5EF4-FFF2-40B4-BE49-F238E27FC236}">
                <a16:creationId xmlns:a16="http://schemas.microsoft.com/office/drawing/2014/main" id="{97EF6FBB-E166-4FEB-BEF7-3A84143F06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AEA230-9E28-4285-8770-4BB014EF78E9}"/>
              </a:ext>
            </a:extLst>
          </p:cNvPr>
          <p:cNvSpPr>
            <a:spLocks noGrp="1"/>
          </p:cNvSpPr>
          <p:nvPr>
            <p:ph type="sldNum" sz="quarter" idx="12"/>
          </p:nvPr>
        </p:nvSpPr>
        <p:spPr/>
        <p:txBody>
          <a:bodyPr/>
          <a:lstStyle/>
          <a:p>
            <a:fld id="{8E77CC85-0C2F-4A0A-9B5B-01F60808653B}" type="slidenum">
              <a:rPr lang="en-US" smtClean="0"/>
              <a:t>‹#›</a:t>
            </a:fld>
            <a:endParaRPr lang="en-US"/>
          </a:p>
        </p:txBody>
      </p:sp>
    </p:spTree>
    <p:extLst>
      <p:ext uri="{BB962C8B-B14F-4D97-AF65-F5344CB8AC3E}">
        <p14:creationId xmlns:p14="http://schemas.microsoft.com/office/powerpoint/2010/main" val="4279139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DDA56-A646-47AF-B299-6AA357B2D8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267B57-AF2E-4C80-AF62-B1B8F9F17CA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A7B1A3-5462-43CD-B40E-ACBA632FC50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1395CC-0D83-415D-B2A9-5854221E5712}"/>
              </a:ext>
            </a:extLst>
          </p:cNvPr>
          <p:cNvSpPr>
            <a:spLocks noGrp="1"/>
          </p:cNvSpPr>
          <p:nvPr>
            <p:ph type="dt" sz="half" idx="10"/>
          </p:nvPr>
        </p:nvSpPr>
        <p:spPr/>
        <p:txBody>
          <a:bodyPr/>
          <a:lstStyle/>
          <a:p>
            <a:fld id="{70B161DB-58E5-41D2-9F91-7B6DBCC29944}" type="datetimeFigureOut">
              <a:rPr lang="en-US" smtClean="0"/>
              <a:t>9/13/2018</a:t>
            </a:fld>
            <a:endParaRPr lang="en-US"/>
          </a:p>
        </p:txBody>
      </p:sp>
      <p:sp>
        <p:nvSpPr>
          <p:cNvPr id="6" name="Footer Placeholder 5">
            <a:extLst>
              <a:ext uri="{FF2B5EF4-FFF2-40B4-BE49-F238E27FC236}">
                <a16:creationId xmlns:a16="http://schemas.microsoft.com/office/drawing/2014/main" id="{37CF323E-2B6F-4740-BE3A-D7DCB6F37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B37642-3401-48A7-A433-4DC8FE077ED3}"/>
              </a:ext>
            </a:extLst>
          </p:cNvPr>
          <p:cNvSpPr>
            <a:spLocks noGrp="1"/>
          </p:cNvSpPr>
          <p:nvPr>
            <p:ph type="sldNum" sz="quarter" idx="12"/>
          </p:nvPr>
        </p:nvSpPr>
        <p:spPr/>
        <p:txBody>
          <a:bodyPr/>
          <a:lstStyle/>
          <a:p>
            <a:fld id="{8E77CC85-0C2F-4A0A-9B5B-01F60808653B}" type="slidenum">
              <a:rPr lang="en-US" smtClean="0"/>
              <a:t>‹#›</a:t>
            </a:fld>
            <a:endParaRPr lang="en-US"/>
          </a:p>
        </p:txBody>
      </p:sp>
    </p:spTree>
    <p:extLst>
      <p:ext uri="{BB962C8B-B14F-4D97-AF65-F5344CB8AC3E}">
        <p14:creationId xmlns:p14="http://schemas.microsoft.com/office/powerpoint/2010/main" val="2925676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153D-4011-4867-8E40-D1B5653B8E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ABBDDC-C64D-41BA-B57D-2643DB1DCF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C27FC97-7C19-4961-84A0-0C3E88EE25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60CA4D-3142-4A64-8240-945E866889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465A1F7-1A0D-478C-A027-A60D1F205D3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196E63-BF6B-4538-9EFB-D1AAA15A0131}"/>
              </a:ext>
            </a:extLst>
          </p:cNvPr>
          <p:cNvSpPr>
            <a:spLocks noGrp="1"/>
          </p:cNvSpPr>
          <p:nvPr>
            <p:ph type="dt" sz="half" idx="10"/>
          </p:nvPr>
        </p:nvSpPr>
        <p:spPr/>
        <p:txBody>
          <a:bodyPr/>
          <a:lstStyle/>
          <a:p>
            <a:fld id="{70B161DB-58E5-41D2-9F91-7B6DBCC29944}" type="datetimeFigureOut">
              <a:rPr lang="en-US" smtClean="0"/>
              <a:t>9/13/2018</a:t>
            </a:fld>
            <a:endParaRPr lang="en-US"/>
          </a:p>
        </p:txBody>
      </p:sp>
      <p:sp>
        <p:nvSpPr>
          <p:cNvPr id="8" name="Footer Placeholder 7">
            <a:extLst>
              <a:ext uri="{FF2B5EF4-FFF2-40B4-BE49-F238E27FC236}">
                <a16:creationId xmlns:a16="http://schemas.microsoft.com/office/drawing/2014/main" id="{7A9AFF7B-F808-4636-B7DF-9FB17DB036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42C046-0A12-4F8E-87D9-FCDC61643782}"/>
              </a:ext>
            </a:extLst>
          </p:cNvPr>
          <p:cNvSpPr>
            <a:spLocks noGrp="1"/>
          </p:cNvSpPr>
          <p:nvPr>
            <p:ph type="sldNum" sz="quarter" idx="12"/>
          </p:nvPr>
        </p:nvSpPr>
        <p:spPr/>
        <p:txBody>
          <a:bodyPr/>
          <a:lstStyle/>
          <a:p>
            <a:fld id="{8E77CC85-0C2F-4A0A-9B5B-01F60808653B}" type="slidenum">
              <a:rPr lang="en-US" smtClean="0"/>
              <a:t>‹#›</a:t>
            </a:fld>
            <a:endParaRPr lang="en-US"/>
          </a:p>
        </p:txBody>
      </p:sp>
    </p:spTree>
    <p:extLst>
      <p:ext uri="{BB962C8B-B14F-4D97-AF65-F5344CB8AC3E}">
        <p14:creationId xmlns:p14="http://schemas.microsoft.com/office/powerpoint/2010/main" val="1472181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F29D-7AAA-4AA7-B4DB-0B3487F4E3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5A3120-07F8-482D-B78C-48FD9933F11A}"/>
              </a:ext>
            </a:extLst>
          </p:cNvPr>
          <p:cNvSpPr>
            <a:spLocks noGrp="1"/>
          </p:cNvSpPr>
          <p:nvPr>
            <p:ph type="dt" sz="half" idx="10"/>
          </p:nvPr>
        </p:nvSpPr>
        <p:spPr/>
        <p:txBody>
          <a:bodyPr/>
          <a:lstStyle/>
          <a:p>
            <a:fld id="{70B161DB-58E5-41D2-9F91-7B6DBCC29944}" type="datetimeFigureOut">
              <a:rPr lang="en-US" smtClean="0"/>
              <a:t>9/13/2018</a:t>
            </a:fld>
            <a:endParaRPr lang="en-US"/>
          </a:p>
        </p:txBody>
      </p:sp>
      <p:sp>
        <p:nvSpPr>
          <p:cNvPr id="4" name="Footer Placeholder 3">
            <a:extLst>
              <a:ext uri="{FF2B5EF4-FFF2-40B4-BE49-F238E27FC236}">
                <a16:creationId xmlns:a16="http://schemas.microsoft.com/office/drawing/2014/main" id="{D605F5A9-6E0A-47C2-A58C-C2533D9A46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E4701C-7F99-4F6E-B118-071FD30518D4}"/>
              </a:ext>
            </a:extLst>
          </p:cNvPr>
          <p:cNvSpPr>
            <a:spLocks noGrp="1"/>
          </p:cNvSpPr>
          <p:nvPr>
            <p:ph type="sldNum" sz="quarter" idx="12"/>
          </p:nvPr>
        </p:nvSpPr>
        <p:spPr/>
        <p:txBody>
          <a:bodyPr/>
          <a:lstStyle/>
          <a:p>
            <a:fld id="{8E77CC85-0C2F-4A0A-9B5B-01F60808653B}" type="slidenum">
              <a:rPr lang="en-US" smtClean="0"/>
              <a:t>‹#›</a:t>
            </a:fld>
            <a:endParaRPr lang="en-US"/>
          </a:p>
        </p:txBody>
      </p:sp>
    </p:spTree>
    <p:extLst>
      <p:ext uri="{BB962C8B-B14F-4D97-AF65-F5344CB8AC3E}">
        <p14:creationId xmlns:p14="http://schemas.microsoft.com/office/powerpoint/2010/main" val="16548973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349E64-D40F-4BC2-8424-4383D52B7E26}"/>
              </a:ext>
            </a:extLst>
          </p:cNvPr>
          <p:cNvSpPr>
            <a:spLocks noGrp="1"/>
          </p:cNvSpPr>
          <p:nvPr>
            <p:ph type="dt" sz="half" idx="10"/>
          </p:nvPr>
        </p:nvSpPr>
        <p:spPr/>
        <p:txBody>
          <a:bodyPr/>
          <a:lstStyle/>
          <a:p>
            <a:fld id="{70B161DB-58E5-41D2-9F91-7B6DBCC29944}" type="datetimeFigureOut">
              <a:rPr lang="en-US" smtClean="0"/>
              <a:t>9/13/2018</a:t>
            </a:fld>
            <a:endParaRPr lang="en-US"/>
          </a:p>
        </p:txBody>
      </p:sp>
      <p:sp>
        <p:nvSpPr>
          <p:cNvPr id="3" name="Footer Placeholder 2">
            <a:extLst>
              <a:ext uri="{FF2B5EF4-FFF2-40B4-BE49-F238E27FC236}">
                <a16:creationId xmlns:a16="http://schemas.microsoft.com/office/drawing/2014/main" id="{B8A4F7BE-1E41-4BD5-A97B-E4F5BBD3CC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D172C0-089C-4C45-9E6A-888F20D7B27E}"/>
              </a:ext>
            </a:extLst>
          </p:cNvPr>
          <p:cNvSpPr>
            <a:spLocks noGrp="1"/>
          </p:cNvSpPr>
          <p:nvPr>
            <p:ph type="sldNum" sz="quarter" idx="12"/>
          </p:nvPr>
        </p:nvSpPr>
        <p:spPr/>
        <p:txBody>
          <a:bodyPr/>
          <a:lstStyle/>
          <a:p>
            <a:fld id="{8E77CC85-0C2F-4A0A-9B5B-01F60808653B}" type="slidenum">
              <a:rPr lang="en-US" smtClean="0"/>
              <a:t>‹#›</a:t>
            </a:fld>
            <a:endParaRPr lang="en-US"/>
          </a:p>
        </p:txBody>
      </p:sp>
    </p:spTree>
    <p:extLst>
      <p:ext uri="{BB962C8B-B14F-4D97-AF65-F5344CB8AC3E}">
        <p14:creationId xmlns:p14="http://schemas.microsoft.com/office/powerpoint/2010/main" val="11653316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CE517-0705-4A37-B2B5-ED557C12C5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D2D6D0-5D29-4E46-9905-B655BE2D24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68A06C-4912-416A-A914-6A15DCE7B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1CD51A-B035-4223-8077-8813C9F067FA}"/>
              </a:ext>
            </a:extLst>
          </p:cNvPr>
          <p:cNvSpPr>
            <a:spLocks noGrp="1"/>
          </p:cNvSpPr>
          <p:nvPr>
            <p:ph type="dt" sz="half" idx="10"/>
          </p:nvPr>
        </p:nvSpPr>
        <p:spPr/>
        <p:txBody>
          <a:bodyPr/>
          <a:lstStyle/>
          <a:p>
            <a:fld id="{70B161DB-58E5-41D2-9F91-7B6DBCC29944}" type="datetimeFigureOut">
              <a:rPr lang="en-US" smtClean="0"/>
              <a:t>9/13/2018</a:t>
            </a:fld>
            <a:endParaRPr lang="en-US"/>
          </a:p>
        </p:txBody>
      </p:sp>
      <p:sp>
        <p:nvSpPr>
          <p:cNvPr id="6" name="Footer Placeholder 5">
            <a:extLst>
              <a:ext uri="{FF2B5EF4-FFF2-40B4-BE49-F238E27FC236}">
                <a16:creationId xmlns:a16="http://schemas.microsoft.com/office/drawing/2014/main" id="{BAF57D76-BACC-4769-B470-17353407A5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2AC2E3-0141-47CC-A57A-7D93BFA0C6C9}"/>
              </a:ext>
            </a:extLst>
          </p:cNvPr>
          <p:cNvSpPr>
            <a:spLocks noGrp="1"/>
          </p:cNvSpPr>
          <p:nvPr>
            <p:ph type="sldNum" sz="quarter" idx="12"/>
          </p:nvPr>
        </p:nvSpPr>
        <p:spPr/>
        <p:txBody>
          <a:bodyPr/>
          <a:lstStyle/>
          <a:p>
            <a:fld id="{8E77CC85-0C2F-4A0A-9B5B-01F60808653B}" type="slidenum">
              <a:rPr lang="en-US" smtClean="0"/>
              <a:t>‹#›</a:t>
            </a:fld>
            <a:endParaRPr lang="en-US"/>
          </a:p>
        </p:txBody>
      </p:sp>
    </p:spTree>
    <p:extLst>
      <p:ext uri="{BB962C8B-B14F-4D97-AF65-F5344CB8AC3E}">
        <p14:creationId xmlns:p14="http://schemas.microsoft.com/office/powerpoint/2010/main" val="3741944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387F-7D78-493F-B6FF-92A1A5E2B0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DF4074-EA25-484D-AA30-25356ACAE3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22FB41-00EC-4AE3-A9B6-DD700BB5F5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D11C6D-3CCA-410C-982F-434000F4C612}"/>
              </a:ext>
            </a:extLst>
          </p:cNvPr>
          <p:cNvSpPr>
            <a:spLocks noGrp="1"/>
          </p:cNvSpPr>
          <p:nvPr>
            <p:ph type="dt" sz="half" idx="10"/>
          </p:nvPr>
        </p:nvSpPr>
        <p:spPr/>
        <p:txBody>
          <a:bodyPr/>
          <a:lstStyle/>
          <a:p>
            <a:fld id="{70B161DB-58E5-41D2-9F91-7B6DBCC29944}" type="datetimeFigureOut">
              <a:rPr lang="en-US" smtClean="0"/>
              <a:t>9/13/2018</a:t>
            </a:fld>
            <a:endParaRPr lang="en-US"/>
          </a:p>
        </p:txBody>
      </p:sp>
      <p:sp>
        <p:nvSpPr>
          <p:cNvPr id="6" name="Footer Placeholder 5">
            <a:extLst>
              <a:ext uri="{FF2B5EF4-FFF2-40B4-BE49-F238E27FC236}">
                <a16:creationId xmlns:a16="http://schemas.microsoft.com/office/drawing/2014/main" id="{4F639F8B-7F7F-4618-9564-81207F4965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7DDABA-141B-4F6B-8BB4-76664A5F742D}"/>
              </a:ext>
            </a:extLst>
          </p:cNvPr>
          <p:cNvSpPr>
            <a:spLocks noGrp="1"/>
          </p:cNvSpPr>
          <p:nvPr>
            <p:ph type="sldNum" sz="quarter" idx="12"/>
          </p:nvPr>
        </p:nvSpPr>
        <p:spPr/>
        <p:txBody>
          <a:bodyPr/>
          <a:lstStyle/>
          <a:p>
            <a:fld id="{8E77CC85-0C2F-4A0A-9B5B-01F60808653B}" type="slidenum">
              <a:rPr lang="en-US" smtClean="0"/>
              <a:t>‹#›</a:t>
            </a:fld>
            <a:endParaRPr lang="en-US"/>
          </a:p>
        </p:txBody>
      </p:sp>
    </p:spTree>
    <p:extLst>
      <p:ext uri="{BB962C8B-B14F-4D97-AF65-F5344CB8AC3E}">
        <p14:creationId xmlns:p14="http://schemas.microsoft.com/office/powerpoint/2010/main" val="4811237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A0A-6D97-437A-927A-16247A2918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FAB39B-42CF-4FFC-A887-641631A28AE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D0D24-BDE6-48CA-B7FD-BFB0D0F0F5F4}"/>
              </a:ext>
            </a:extLst>
          </p:cNvPr>
          <p:cNvSpPr>
            <a:spLocks noGrp="1"/>
          </p:cNvSpPr>
          <p:nvPr>
            <p:ph type="dt" sz="half" idx="10"/>
          </p:nvPr>
        </p:nvSpPr>
        <p:spPr/>
        <p:txBody>
          <a:bodyPr/>
          <a:lstStyle/>
          <a:p>
            <a:fld id="{70B161DB-58E5-41D2-9F91-7B6DBCC29944}" type="datetimeFigureOut">
              <a:rPr lang="en-US" smtClean="0"/>
              <a:t>9/13/2018</a:t>
            </a:fld>
            <a:endParaRPr lang="en-US"/>
          </a:p>
        </p:txBody>
      </p:sp>
      <p:sp>
        <p:nvSpPr>
          <p:cNvPr id="5" name="Footer Placeholder 4">
            <a:extLst>
              <a:ext uri="{FF2B5EF4-FFF2-40B4-BE49-F238E27FC236}">
                <a16:creationId xmlns:a16="http://schemas.microsoft.com/office/drawing/2014/main" id="{047A3243-DA4D-418C-B2E2-5E71202C89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59F6EF-5F5B-4D52-8050-9913D9AAECE2}"/>
              </a:ext>
            </a:extLst>
          </p:cNvPr>
          <p:cNvSpPr>
            <a:spLocks noGrp="1"/>
          </p:cNvSpPr>
          <p:nvPr>
            <p:ph type="sldNum" sz="quarter" idx="12"/>
          </p:nvPr>
        </p:nvSpPr>
        <p:spPr/>
        <p:txBody>
          <a:bodyPr/>
          <a:lstStyle/>
          <a:p>
            <a:fld id="{8E77CC85-0C2F-4A0A-9B5B-01F60808653B}" type="slidenum">
              <a:rPr lang="en-US" smtClean="0"/>
              <a:t>‹#›</a:t>
            </a:fld>
            <a:endParaRPr lang="en-US"/>
          </a:p>
        </p:txBody>
      </p:sp>
    </p:spTree>
    <p:extLst>
      <p:ext uri="{BB962C8B-B14F-4D97-AF65-F5344CB8AC3E}">
        <p14:creationId xmlns:p14="http://schemas.microsoft.com/office/powerpoint/2010/main" val="26193540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AAE6AD-2391-4269-937C-77A77F0FE5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6FE352-196D-419D-9FD9-CF11A0CB969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593175-ED18-441D-9207-9E214E7F22FA}"/>
              </a:ext>
            </a:extLst>
          </p:cNvPr>
          <p:cNvSpPr>
            <a:spLocks noGrp="1"/>
          </p:cNvSpPr>
          <p:nvPr>
            <p:ph type="dt" sz="half" idx="10"/>
          </p:nvPr>
        </p:nvSpPr>
        <p:spPr/>
        <p:txBody>
          <a:bodyPr/>
          <a:lstStyle/>
          <a:p>
            <a:fld id="{70B161DB-58E5-41D2-9F91-7B6DBCC29944}" type="datetimeFigureOut">
              <a:rPr lang="en-US" smtClean="0"/>
              <a:t>9/13/2018</a:t>
            </a:fld>
            <a:endParaRPr lang="en-US"/>
          </a:p>
        </p:txBody>
      </p:sp>
      <p:sp>
        <p:nvSpPr>
          <p:cNvPr id="5" name="Footer Placeholder 4">
            <a:extLst>
              <a:ext uri="{FF2B5EF4-FFF2-40B4-BE49-F238E27FC236}">
                <a16:creationId xmlns:a16="http://schemas.microsoft.com/office/drawing/2014/main" id="{FA4DF938-85A3-4BE0-B427-485F90B3F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6159B-274D-48B4-8595-8326FB71FE05}"/>
              </a:ext>
            </a:extLst>
          </p:cNvPr>
          <p:cNvSpPr>
            <a:spLocks noGrp="1"/>
          </p:cNvSpPr>
          <p:nvPr>
            <p:ph type="sldNum" sz="quarter" idx="12"/>
          </p:nvPr>
        </p:nvSpPr>
        <p:spPr/>
        <p:txBody>
          <a:bodyPr/>
          <a:lstStyle/>
          <a:p>
            <a:fld id="{8E77CC85-0C2F-4A0A-9B5B-01F60808653B}" type="slidenum">
              <a:rPr lang="en-US" smtClean="0"/>
              <a:t>‹#›</a:t>
            </a:fld>
            <a:endParaRPr lang="en-US"/>
          </a:p>
        </p:txBody>
      </p:sp>
    </p:spTree>
    <p:extLst>
      <p:ext uri="{BB962C8B-B14F-4D97-AF65-F5344CB8AC3E}">
        <p14:creationId xmlns:p14="http://schemas.microsoft.com/office/powerpoint/2010/main" val="1244119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9/13/2018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9/13/2018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0B04C5-FB7C-45C7-8BC8-AB7D97690B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07C5B1-2123-45D5-89E7-BDDBDA14A5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C5A09D-4FF2-4EEC-A37C-9E808A37D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161DB-58E5-41D2-9F91-7B6DBCC29944}" type="datetimeFigureOut">
              <a:rPr lang="en-US" smtClean="0"/>
              <a:t>9/13/2018</a:t>
            </a:fld>
            <a:endParaRPr lang="en-US"/>
          </a:p>
        </p:txBody>
      </p:sp>
      <p:sp>
        <p:nvSpPr>
          <p:cNvPr id="5" name="Footer Placeholder 4">
            <a:extLst>
              <a:ext uri="{FF2B5EF4-FFF2-40B4-BE49-F238E27FC236}">
                <a16:creationId xmlns:a16="http://schemas.microsoft.com/office/drawing/2014/main" id="{32E5DB6C-9AC7-4A06-911C-37AF9A13C7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89FA67-1615-46D0-9FA4-95D3C007D6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77CC85-0C2F-4A0A-9B5B-01F60808653B}" type="slidenum">
              <a:rPr lang="en-US" smtClean="0"/>
              <a:t>‹#›</a:t>
            </a:fld>
            <a:endParaRPr lang="en-US"/>
          </a:p>
        </p:txBody>
      </p:sp>
    </p:spTree>
    <p:extLst>
      <p:ext uri="{BB962C8B-B14F-4D97-AF65-F5344CB8AC3E}">
        <p14:creationId xmlns:p14="http://schemas.microsoft.com/office/powerpoint/2010/main" val="27123424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6458A-F73A-400A-BA57-514B302B6984}"/>
              </a:ext>
            </a:extLst>
          </p:cNvPr>
          <p:cNvSpPr>
            <a:spLocks noGrp="1"/>
          </p:cNvSpPr>
          <p:nvPr>
            <p:ph type="ctrTitle"/>
          </p:nvPr>
        </p:nvSpPr>
        <p:spPr/>
        <p:txBody>
          <a:bodyPr/>
          <a:lstStyle/>
          <a:p>
            <a:r>
              <a:rPr lang="en-SG" dirty="0"/>
              <a:t>Assessment task</a:t>
            </a:r>
            <a:endParaRPr lang="en-US" dirty="0"/>
          </a:p>
        </p:txBody>
      </p:sp>
      <p:sp>
        <p:nvSpPr>
          <p:cNvPr id="3" name="Subtitle 2">
            <a:extLst>
              <a:ext uri="{FF2B5EF4-FFF2-40B4-BE49-F238E27FC236}">
                <a16:creationId xmlns:a16="http://schemas.microsoft.com/office/drawing/2014/main" id="{14C08BFB-523C-4041-9BDB-9749ABE89604}"/>
              </a:ext>
            </a:extLst>
          </p:cNvPr>
          <p:cNvSpPr>
            <a:spLocks noGrp="1"/>
          </p:cNvSpPr>
          <p:nvPr>
            <p:ph type="subTitle" idx="1"/>
          </p:nvPr>
        </p:nvSpPr>
        <p:spPr>
          <a:xfrm>
            <a:off x="2417780" y="3531204"/>
            <a:ext cx="8637072" cy="977621"/>
          </a:xfrm>
        </p:spPr>
        <p:txBody>
          <a:bodyPr/>
          <a:lstStyle/>
          <a:p>
            <a:r>
              <a:rPr lang="en-SG" dirty="0"/>
              <a:t>Karan </a:t>
            </a:r>
            <a:r>
              <a:rPr lang="en-SG"/>
              <a:t>j Khanna</a:t>
            </a:r>
            <a:endParaRPr lang="en-SG" dirty="0"/>
          </a:p>
          <a:p>
            <a:endParaRPr lang="en-SG" dirty="0"/>
          </a:p>
          <a:p>
            <a:endParaRPr lang="en-US" dirty="0"/>
          </a:p>
        </p:txBody>
      </p:sp>
    </p:spTree>
    <p:extLst>
      <p:ext uri="{BB962C8B-B14F-4D97-AF65-F5344CB8AC3E}">
        <p14:creationId xmlns:p14="http://schemas.microsoft.com/office/powerpoint/2010/main" val="2731093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r>
              <a:rPr lang="en-SG" dirty="0"/>
              <a:t>Challenges Faced</a:t>
            </a:r>
          </a:p>
          <a:p>
            <a:endParaRPr lang="en-SG" dirty="0"/>
          </a:p>
          <a:p>
            <a:pPr lvl="1"/>
            <a:r>
              <a:rPr lang="en-SG" dirty="0"/>
              <a:t>Manual conversion of categorical data</a:t>
            </a:r>
            <a:endParaRPr lang="en-US" dirty="0"/>
          </a:p>
          <a:p>
            <a:pPr lvl="1"/>
            <a:r>
              <a:rPr lang="en-SG" dirty="0"/>
              <a:t>Transformation of dirty data within multiple categorical variables</a:t>
            </a:r>
            <a:endParaRPr lang="en-US" dirty="0"/>
          </a:p>
          <a:p>
            <a:pPr lvl="1"/>
            <a:r>
              <a:rPr lang="en-SG" dirty="0"/>
              <a:t>Missing values in two columns</a:t>
            </a:r>
            <a:endParaRPr lang="en-US" dirty="0"/>
          </a:p>
          <a:p>
            <a:pPr lvl="1"/>
            <a:r>
              <a:rPr lang="en-SG" dirty="0"/>
              <a:t>Encoding of categorical variables to allow for correlation analysis</a:t>
            </a:r>
            <a:endParaRPr lang="en-US" dirty="0"/>
          </a:p>
          <a:p>
            <a:pPr lvl="1"/>
            <a:endParaRPr lang="en-US" dirty="0"/>
          </a:p>
          <a:p>
            <a:pPr lvl="1"/>
            <a:endParaRPr lang="en-US" dirty="0"/>
          </a:p>
        </p:txBody>
      </p:sp>
    </p:spTree>
    <p:extLst>
      <p:ext uri="{BB962C8B-B14F-4D97-AF65-F5344CB8AC3E}">
        <p14:creationId xmlns:p14="http://schemas.microsoft.com/office/powerpoint/2010/main" val="838537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r>
              <a:rPr lang="en-SG" dirty="0"/>
              <a:t>In this presentation, I will not provide a comprehensive explanation of the entire data pre-processing mechanism I followed.</a:t>
            </a:r>
          </a:p>
          <a:p>
            <a:pPr marL="0" indent="0">
              <a:buNone/>
            </a:pPr>
            <a:endParaRPr lang="en-SG" dirty="0"/>
          </a:p>
          <a:p>
            <a:r>
              <a:rPr lang="en-SG" dirty="0"/>
              <a:t>Kindly refer to the enclosed Word document for a step-by-step explanation of the same.</a:t>
            </a:r>
          </a:p>
          <a:p>
            <a:endParaRPr lang="en-SG" dirty="0"/>
          </a:p>
          <a:p>
            <a:r>
              <a:rPr lang="en-SG" dirty="0"/>
              <a:t>I will, however, provide here a snapshot of the data transformation phase, using screenshots in the process.</a:t>
            </a:r>
            <a:endParaRPr lang="en-US" dirty="0"/>
          </a:p>
          <a:p>
            <a:endParaRPr lang="en-US" dirty="0"/>
          </a:p>
          <a:p>
            <a:pPr lvl="1"/>
            <a:endParaRPr lang="en-US" dirty="0"/>
          </a:p>
        </p:txBody>
      </p:sp>
    </p:spTree>
    <p:extLst>
      <p:ext uri="{BB962C8B-B14F-4D97-AF65-F5344CB8AC3E}">
        <p14:creationId xmlns:p14="http://schemas.microsoft.com/office/powerpoint/2010/main" val="1641974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lnSpcReduction="10000"/>
          </a:bodyPr>
          <a:lstStyle/>
          <a:p>
            <a:r>
              <a:rPr lang="en-SG" dirty="0"/>
              <a:t>I loaded the datasets into pandas </a:t>
            </a:r>
            <a:r>
              <a:rPr lang="en-SG" dirty="0" err="1"/>
              <a:t>dataframes</a:t>
            </a:r>
            <a:r>
              <a:rPr lang="en-SG" dirty="0"/>
              <a:t>, using </a:t>
            </a:r>
            <a:r>
              <a:rPr lang="en-SG" dirty="0" err="1"/>
              <a:t>read_csv</a:t>
            </a:r>
            <a:endParaRPr lang="en-SG" dirty="0"/>
          </a:p>
          <a:p>
            <a:r>
              <a:rPr lang="en-SG" dirty="0"/>
              <a:t>I then proceeded to merge </a:t>
            </a:r>
            <a:r>
              <a:rPr lang="en-SG" dirty="0" err="1"/>
              <a:t>bill_id</a:t>
            </a:r>
            <a:r>
              <a:rPr lang="en-SG" dirty="0"/>
              <a:t> with </a:t>
            </a:r>
            <a:r>
              <a:rPr lang="en-SG" dirty="0" err="1"/>
              <a:t>bill_amount</a:t>
            </a:r>
            <a:r>
              <a:rPr lang="en-SG" dirty="0"/>
              <a:t> using an INNER merge (</a:t>
            </a:r>
            <a:r>
              <a:rPr lang="en-SG" dirty="0" err="1"/>
              <a:t>pd.merge</a:t>
            </a:r>
            <a:r>
              <a:rPr lang="en-SG" dirty="0"/>
              <a:t>) on </a:t>
            </a:r>
            <a:r>
              <a:rPr lang="en-SG" dirty="0" err="1"/>
              <a:t>bill_id</a:t>
            </a:r>
            <a:r>
              <a:rPr lang="en-SG" dirty="0"/>
              <a:t> (PK)</a:t>
            </a:r>
          </a:p>
          <a:p>
            <a:r>
              <a:rPr lang="en-SG" dirty="0"/>
              <a:t>In bill, there was an object column called </a:t>
            </a:r>
            <a:r>
              <a:rPr lang="en-SG" dirty="0" err="1"/>
              <a:t>date_of_admission</a:t>
            </a:r>
            <a:r>
              <a:rPr lang="en-SG" dirty="0"/>
              <a:t> , I converted this into pandas date-time.</a:t>
            </a:r>
          </a:p>
          <a:p>
            <a:r>
              <a:rPr lang="en-SG" dirty="0"/>
              <a:t>In </a:t>
            </a:r>
            <a:r>
              <a:rPr lang="en-US" dirty="0" err="1"/>
              <a:t>clinical_data</a:t>
            </a:r>
            <a:r>
              <a:rPr lang="en-US" dirty="0"/>
              <a:t>, the primary key is id. Upon inspection, I confirmed that this is identical to </a:t>
            </a:r>
            <a:r>
              <a:rPr lang="en-US" dirty="0" err="1"/>
              <a:t>patient_id</a:t>
            </a:r>
            <a:r>
              <a:rPr lang="en-US" dirty="0"/>
              <a:t> in demographics.</a:t>
            </a:r>
          </a:p>
          <a:p>
            <a:r>
              <a:rPr lang="en-SG" dirty="0"/>
              <a:t>I</a:t>
            </a:r>
            <a:r>
              <a:rPr lang="en-US" dirty="0"/>
              <a:t> proceeded to rename the id column in </a:t>
            </a:r>
            <a:r>
              <a:rPr lang="en-US" dirty="0" err="1"/>
              <a:t>clinical_data</a:t>
            </a:r>
            <a:r>
              <a:rPr lang="en-US" dirty="0"/>
              <a:t>, to </a:t>
            </a:r>
            <a:r>
              <a:rPr lang="en-US" dirty="0" err="1"/>
              <a:t>patient_id</a:t>
            </a:r>
            <a:r>
              <a:rPr lang="en-US" dirty="0"/>
              <a:t>, to match with the primary key of demographics.</a:t>
            </a:r>
          </a:p>
          <a:p>
            <a:pPr lvl="1"/>
            <a:endParaRPr lang="en-US" dirty="0"/>
          </a:p>
        </p:txBody>
      </p:sp>
    </p:spTree>
    <p:extLst>
      <p:ext uri="{BB962C8B-B14F-4D97-AF65-F5344CB8AC3E}">
        <p14:creationId xmlns:p14="http://schemas.microsoft.com/office/powerpoint/2010/main" val="1443984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r>
              <a:rPr lang="en-SG" dirty="0"/>
              <a:t>I merged demographics with </a:t>
            </a:r>
            <a:r>
              <a:rPr lang="en-SG" dirty="0" err="1"/>
              <a:t>clinical_data</a:t>
            </a:r>
            <a:r>
              <a:rPr lang="en-SG" dirty="0"/>
              <a:t> using a RIGHT merge (</a:t>
            </a:r>
            <a:r>
              <a:rPr lang="en-SG" dirty="0" err="1"/>
              <a:t>pd.merge</a:t>
            </a:r>
            <a:r>
              <a:rPr lang="en-SG" dirty="0"/>
              <a:t>) on </a:t>
            </a:r>
            <a:r>
              <a:rPr lang="en-SG" dirty="0" err="1"/>
              <a:t>patient_id</a:t>
            </a:r>
            <a:r>
              <a:rPr lang="en-SG" dirty="0"/>
              <a:t>. The resulting </a:t>
            </a:r>
            <a:r>
              <a:rPr lang="en-SG" dirty="0" err="1"/>
              <a:t>dataframe</a:t>
            </a:r>
            <a:r>
              <a:rPr lang="en-SG" dirty="0"/>
              <a:t> was named patient.</a:t>
            </a:r>
          </a:p>
          <a:p>
            <a:r>
              <a:rPr lang="en-SG" dirty="0"/>
              <a:t>I converted all the date columns in patient, to pandas date-time.</a:t>
            </a:r>
          </a:p>
          <a:p>
            <a:r>
              <a:rPr lang="en-SG" dirty="0"/>
              <a:t>I proceeded to generate an age column in patient. I did this by subtracting </a:t>
            </a:r>
            <a:r>
              <a:rPr lang="en-SG" dirty="0" err="1"/>
              <a:t>date_of_birth</a:t>
            </a:r>
            <a:r>
              <a:rPr lang="en-SG" dirty="0"/>
              <a:t> from </a:t>
            </a:r>
            <a:r>
              <a:rPr lang="en-SG" dirty="0" err="1"/>
              <a:t>date_of_admission</a:t>
            </a:r>
            <a:r>
              <a:rPr lang="en-SG" dirty="0"/>
              <a:t>.</a:t>
            </a:r>
          </a:p>
          <a:p>
            <a:r>
              <a:rPr lang="en-SG" dirty="0"/>
              <a:t>I created age categories based on the age column.</a:t>
            </a:r>
          </a:p>
          <a:p>
            <a:r>
              <a:rPr lang="en-SG" dirty="0"/>
              <a:t>I generated a BMI (Body Mass Index) column, which I felt would be a better indicator of a patient’s weight status, than simply weight itself.</a:t>
            </a:r>
          </a:p>
          <a:p>
            <a:endParaRPr lang="en-SG" dirty="0"/>
          </a:p>
          <a:p>
            <a:endParaRPr lang="en-US" dirty="0"/>
          </a:p>
          <a:p>
            <a:pPr lvl="1"/>
            <a:endParaRPr lang="en-US" dirty="0"/>
          </a:p>
        </p:txBody>
      </p:sp>
    </p:spTree>
    <p:extLst>
      <p:ext uri="{BB962C8B-B14F-4D97-AF65-F5344CB8AC3E}">
        <p14:creationId xmlns:p14="http://schemas.microsoft.com/office/powerpoint/2010/main" val="1699760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pic>
        <p:nvPicPr>
          <p:cNvPr id="5" name="Picture 4">
            <a:extLst>
              <a:ext uri="{FF2B5EF4-FFF2-40B4-BE49-F238E27FC236}">
                <a16:creationId xmlns:a16="http://schemas.microsoft.com/office/drawing/2014/main" id="{63504072-C304-40B7-8507-EB8D7E3545DF}"/>
              </a:ext>
            </a:extLst>
          </p:cNvPr>
          <p:cNvPicPr/>
          <p:nvPr/>
        </p:nvPicPr>
        <p:blipFill>
          <a:blip r:embed="rId2">
            <a:extLst>
              <a:ext uri="{28A0092B-C50C-407E-A947-70E740481C1C}">
                <a14:useLocalDpi xmlns:a14="http://schemas.microsoft.com/office/drawing/2010/main" val="0"/>
              </a:ext>
            </a:extLst>
          </a:blip>
          <a:stretch>
            <a:fillRect/>
          </a:stretch>
        </p:blipFill>
        <p:spPr>
          <a:xfrm>
            <a:off x="1451579" y="1954176"/>
            <a:ext cx="9603274" cy="3966691"/>
          </a:xfrm>
          <a:prstGeom prst="rect">
            <a:avLst/>
          </a:prstGeom>
        </p:spPr>
      </p:pic>
    </p:spTree>
    <p:extLst>
      <p:ext uri="{BB962C8B-B14F-4D97-AF65-F5344CB8AC3E}">
        <p14:creationId xmlns:p14="http://schemas.microsoft.com/office/powerpoint/2010/main" val="1958844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pic>
        <p:nvPicPr>
          <p:cNvPr id="4" name="Picture 3">
            <a:extLst>
              <a:ext uri="{FF2B5EF4-FFF2-40B4-BE49-F238E27FC236}">
                <a16:creationId xmlns:a16="http://schemas.microsoft.com/office/drawing/2014/main" id="{DB06E480-3242-4571-8AEC-5CD7E694E15A}"/>
              </a:ext>
            </a:extLst>
          </p:cNvPr>
          <p:cNvPicPr/>
          <p:nvPr/>
        </p:nvPicPr>
        <p:blipFill>
          <a:blip r:embed="rId2">
            <a:extLst>
              <a:ext uri="{28A0092B-C50C-407E-A947-70E740481C1C}">
                <a14:useLocalDpi xmlns:a14="http://schemas.microsoft.com/office/drawing/2010/main" val="0"/>
              </a:ext>
            </a:extLst>
          </a:blip>
          <a:stretch>
            <a:fillRect/>
          </a:stretch>
        </p:blipFill>
        <p:spPr>
          <a:xfrm>
            <a:off x="1451579" y="2002429"/>
            <a:ext cx="9603275" cy="3696005"/>
          </a:xfrm>
          <a:prstGeom prst="rect">
            <a:avLst/>
          </a:prstGeom>
        </p:spPr>
      </p:pic>
    </p:spTree>
    <p:extLst>
      <p:ext uri="{BB962C8B-B14F-4D97-AF65-F5344CB8AC3E}">
        <p14:creationId xmlns:p14="http://schemas.microsoft.com/office/powerpoint/2010/main" val="4155147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r>
              <a:rPr lang="en-SG" dirty="0"/>
              <a:t>I created BMI categories based on the BMI column.</a:t>
            </a:r>
          </a:p>
          <a:p>
            <a:r>
              <a:rPr lang="en-SG" dirty="0"/>
              <a:t>I re-aligned the </a:t>
            </a:r>
            <a:r>
              <a:rPr lang="en-SG" dirty="0" err="1"/>
              <a:t>dataframe</a:t>
            </a:r>
            <a:r>
              <a:rPr lang="en-SG" dirty="0"/>
              <a:t> to make it more tidy and neat, storing all demographic data in one section on the left.</a:t>
            </a:r>
          </a:p>
          <a:p>
            <a:r>
              <a:rPr lang="en-SG" dirty="0"/>
              <a:t>I converted object columns into categorical ones, where I felt this was required.</a:t>
            </a:r>
          </a:p>
          <a:p>
            <a:r>
              <a:rPr lang="en-SG" dirty="0"/>
              <a:t>I transformed dirty data in multiple categorical columns.</a:t>
            </a:r>
          </a:p>
          <a:p>
            <a:r>
              <a:rPr lang="en-SG" dirty="0"/>
              <a:t>I cleaned the </a:t>
            </a:r>
            <a:r>
              <a:rPr lang="en-SG" dirty="0" err="1"/>
              <a:t>medical_history_x</a:t>
            </a:r>
            <a:r>
              <a:rPr lang="en-SG" dirty="0"/>
              <a:t> datasets.</a:t>
            </a:r>
          </a:p>
          <a:p>
            <a:endParaRPr lang="en-SG" dirty="0"/>
          </a:p>
          <a:p>
            <a:endParaRPr lang="en-SG" dirty="0"/>
          </a:p>
          <a:p>
            <a:endParaRPr lang="en-US" dirty="0"/>
          </a:p>
          <a:p>
            <a:pPr lvl="1"/>
            <a:endParaRPr lang="en-US" dirty="0"/>
          </a:p>
        </p:txBody>
      </p:sp>
    </p:spTree>
    <p:extLst>
      <p:ext uri="{BB962C8B-B14F-4D97-AF65-F5344CB8AC3E}">
        <p14:creationId xmlns:p14="http://schemas.microsoft.com/office/powerpoint/2010/main" val="2503827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pic>
        <p:nvPicPr>
          <p:cNvPr id="4" name="Picture 3">
            <a:extLst>
              <a:ext uri="{FF2B5EF4-FFF2-40B4-BE49-F238E27FC236}">
                <a16:creationId xmlns:a16="http://schemas.microsoft.com/office/drawing/2014/main" id="{2689B744-C4BB-446C-838B-964689431AC8}"/>
              </a:ext>
            </a:extLst>
          </p:cNvPr>
          <p:cNvPicPr/>
          <p:nvPr/>
        </p:nvPicPr>
        <p:blipFill>
          <a:blip r:embed="rId2">
            <a:extLst>
              <a:ext uri="{28A0092B-C50C-407E-A947-70E740481C1C}">
                <a14:useLocalDpi xmlns:a14="http://schemas.microsoft.com/office/drawing/2010/main" val="0"/>
              </a:ext>
            </a:extLst>
          </a:blip>
          <a:stretch>
            <a:fillRect/>
          </a:stretch>
        </p:blipFill>
        <p:spPr>
          <a:xfrm>
            <a:off x="1451579" y="1950319"/>
            <a:ext cx="7029812" cy="4103162"/>
          </a:xfrm>
          <a:prstGeom prst="rect">
            <a:avLst/>
          </a:prstGeom>
        </p:spPr>
      </p:pic>
    </p:spTree>
    <p:extLst>
      <p:ext uri="{BB962C8B-B14F-4D97-AF65-F5344CB8AC3E}">
        <p14:creationId xmlns:p14="http://schemas.microsoft.com/office/powerpoint/2010/main" val="353197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r>
              <a:rPr lang="en-SG" dirty="0"/>
              <a:t>I chose to create a separate category for missing values in medical_history_2 and medical_history_5.</a:t>
            </a:r>
          </a:p>
          <a:p>
            <a:r>
              <a:rPr lang="en-SG" dirty="0"/>
              <a:t>I merged patient and bill using a RIGHT merge on </a:t>
            </a:r>
            <a:r>
              <a:rPr lang="en-SG" dirty="0" err="1"/>
              <a:t>patient_id</a:t>
            </a:r>
            <a:r>
              <a:rPr lang="en-SG" dirty="0"/>
              <a:t> and also on </a:t>
            </a:r>
            <a:r>
              <a:rPr lang="en-SG" dirty="0" err="1"/>
              <a:t>date_of_admission</a:t>
            </a:r>
            <a:r>
              <a:rPr lang="en-SG" dirty="0"/>
              <a:t>. The resulting </a:t>
            </a:r>
            <a:r>
              <a:rPr lang="en-SG" dirty="0" err="1"/>
              <a:t>dataframe</a:t>
            </a:r>
            <a:r>
              <a:rPr lang="en-SG" dirty="0"/>
              <a:t> is called merged.</a:t>
            </a:r>
          </a:p>
          <a:p>
            <a:r>
              <a:rPr lang="en-SG" dirty="0"/>
              <a:t>I exported bill, patient, and merged to CSV.  Always nice to have clean data handy.</a:t>
            </a:r>
          </a:p>
          <a:p>
            <a:r>
              <a:rPr lang="en-SG" dirty="0"/>
              <a:t>I encoded categorical variables using </a:t>
            </a:r>
            <a:r>
              <a:rPr lang="en-SG" dirty="0" err="1"/>
              <a:t>sklearn’s</a:t>
            </a:r>
            <a:r>
              <a:rPr lang="en-SG" dirty="0"/>
              <a:t> </a:t>
            </a:r>
            <a:r>
              <a:rPr lang="en-SG" dirty="0" err="1"/>
              <a:t>LabelEncoder</a:t>
            </a:r>
            <a:r>
              <a:rPr lang="en-SG" dirty="0"/>
              <a:t>, to allow for smooth correlation analysis of categorical data.</a:t>
            </a:r>
          </a:p>
          <a:p>
            <a:endParaRPr lang="en-SG" dirty="0"/>
          </a:p>
          <a:p>
            <a:endParaRPr lang="en-SG" dirty="0"/>
          </a:p>
          <a:p>
            <a:endParaRPr lang="en-SG" dirty="0"/>
          </a:p>
          <a:p>
            <a:endParaRPr lang="en-US" dirty="0"/>
          </a:p>
          <a:p>
            <a:pPr lvl="1"/>
            <a:endParaRPr lang="en-US" dirty="0"/>
          </a:p>
        </p:txBody>
      </p:sp>
    </p:spTree>
    <p:extLst>
      <p:ext uri="{BB962C8B-B14F-4D97-AF65-F5344CB8AC3E}">
        <p14:creationId xmlns:p14="http://schemas.microsoft.com/office/powerpoint/2010/main" val="3791699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pic>
        <p:nvPicPr>
          <p:cNvPr id="4" name="Picture 3">
            <a:extLst>
              <a:ext uri="{FF2B5EF4-FFF2-40B4-BE49-F238E27FC236}">
                <a16:creationId xmlns:a16="http://schemas.microsoft.com/office/drawing/2014/main" id="{70AD3176-8F28-45E7-B356-769FB3654D40}"/>
              </a:ext>
            </a:extLst>
          </p:cNvPr>
          <p:cNvPicPr/>
          <p:nvPr/>
        </p:nvPicPr>
        <p:blipFill>
          <a:blip r:embed="rId2">
            <a:extLst>
              <a:ext uri="{28A0092B-C50C-407E-A947-70E740481C1C}">
                <a14:useLocalDpi xmlns:a14="http://schemas.microsoft.com/office/drawing/2010/main" val="0"/>
              </a:ext>
            </a:extLst>
          </a:blip>
          <a:stretch>
            <a:fillRect/>
          </a:stretch>
        </p:blipFill>
        <p:spPr>
          <a:xfrm>
            <a:off x="1451579" y="2065683"/>
            <a:ext cx="6118225" cy="3733800"/>
          </a:xfrm>
          <a:prstGeom prst="rect">
            <a:avLst/>
          </a:prstGeom>
        </p:spPr>
      </p:pic>
    </p:spTree>
    <p:extLst>
      <p:ext uri="{BB962C8B-B14F-4D97-AF65-F5344CB8AC3E}">
        <p14:creationId xmlns:p14="http://schemas.microsoft.com/office/powerpoint/2010/main" val="832314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6BEB3-6CF4-406D-986F-07F4B07A9BF0}"/>
              </a:ext>
            </a:extLst>
          </p:cNvPr>
          <p:cNvSpPr>
            <a:spLocks noGrp="1"/>
          </p:cNvSpPr>
          <p:nvPr>
            <p:ph type="title"/>
          </p:nvPr>
        </p:nvSpPr>
        <p:spPr/>
        <p:txBody>
          <a:bodyPr/>
          <a:lstStyle/>
          <a:p>
            <a:r>
              <a:rPr lang="en-SG" dirty="0"/>
              <a:t>Introduction</a:t>
            </a:r>
            <a:endParaRPr lang="en-US" dirty="0"/>
          </a:p>
        </p:txBody>
      </p:sp>
      <p:sp>
        <p:nvSpPr>
          <p:cNvPr id="3" name="Content Placeholder 2">
            <a:extLst>
              <a:ext uri="{FF2B5EF4-FFF2-40B4-BE49-F238E27FC236}">
                <a16:creationId xmlns:a16="http://schemas.microsoft.com/office/drawing/2014/main" id="{29E6CE19-6C76-4C92-BE24-2F77823D2F4B}"/>
              </a:ext>
            </a:extLst>
          </p:cNvPr>
          <p:cNvSpPr>
            <a:spLocks noGrp="1"/>
          </p:cNvSpPr>
          <p:nvPr>
            <p:ph idx="1"/>
          </p:nvPr>
        </p:nvSpPr>
        <p:spPr/>
        <p:txBody>
          <a:bodyPr/>
          <a:lstStyle/>
          <a:p>
            <a:r>
              <a:rPr lang="en-SG" dirty="0"/>
              <a:t>I strongly urge you to kindly complement this presentation with the word document enclosed, which will provide you a much more comprehensive, and analytical perspective of the visualizations you will see here. Thank you!</a:t>
            </a:r>
          </a:p>
        </p:txBody>
      </p:sp>
    </p:spTree>
    <p:extLst>
      <p:ext uri="{BB962C8B-B14F-4D97-AF65-F5344CB8AC3E}">
        <p14:creationId xmlns:p14="http://schemas.microsoft.com/office/powerpoint/2010/main" val="307895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ANALysis</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r>
              <a:rPr lang="en-SG" dirty="0"/>
              <a:t>Correlation of amount column with other relevant columns:</a:t>
            </a:r>
          </a:p>
          <a:p>
            <a:pPr marL="0" indent="0">
              <a:buNone/>
            </a:pPr>
            <a:endParaRPr lang="en-SG" dirty="0"/>
          </a:p>
          <a:p>
            <a:endParaRPr lang="en-SG" dirty="0"/>
          </a:p>
          <a:p>
            <a:endParaRPr lang="en-SG" dirty="0"/>
          </a:p>
          <a:p>
            <a:endParaRPr lang="en-SG" dirty="0"/>
          </a:p>
          <a:p>
            <a:endParaRPr lang="en-US" dirty="0"/>
          </a:p>
          <a:p>
            <a:pPr lvl="1"/>
            <a:endParaRPr lang="en-US" dirty="0"/>
          </a:p>
        </p:txBody>
      </p:sp>
      <p:pic>
        <p:nvPicPr>
          <p:cNvPr id="4" name="Picture 3">
            <a:extLst>
              <a:ext uri="{FF2B5EF4-FFF2-40B4-BE49-F238E27FC236}">
                <a16:creationId xmlns:a16="http://schemas.microsoft.com/office/drawing/2014/main" id="{58F2FAC4-1A6B-430C-9AA9-69EB84D24A82}"/>
              </a:ext>
            </a:extLst>
          </p:cNvPr>
          <p:cNvPicPr/>
          <p:nvPr/>
        </p:nvPicPr>
        <p:blipFill>
          <a:blip r:embed="rId2">
            <a:extLst>
              <a:ext uri="{28A0092B-C50C-407E-A947-70E740481C1C}">
                <a14:useLocalDpi xmlns:a14="http://schemas.microsoft.com/office/drawing/2010/main" val="0"/>
              </a:ext>
            </a:extLst>
          </a:blip>
          <a:stretch>
            <a:fillRect/>
          </a:stretch>
        </p:blipFill>
        <p:spPr>
          <a:xfrm>
            <a:off x="1788422" y="2742011"/>
            <a:ext cx="3810520" cy="3102197"/>
          </a:xfrm>
          <a:prstGeom prst="rect">
            <a:avLst/>
          </a:prstGeom>
        </p:spPr>
      </p:pic>
      <p:pic>
        <p:nvPicPr>
          <p:cNvPr id="5" name="Picture 4">
            <a:extLst>
              <a:ext uri="{FF2B5EF4-FFF2-40B4-BE49-F238E27FC236}">
                <a16:creationId xmlns:a16="http://schemas.microsoft.com/office/drawing/2014/main" id="{FA4F7F5D-1325-4726-98BD-FAEE53F79255}"/>
              </a:ext>
            </a:extLst>
          </p:cNvPr>
          <p:cNvPicPr/>
          <p:nvPr/>
        </p:nvPicPr>
        <p:blipFill>
          <a:blip r:embed="rId3">
            <a:extLst>
              <a:ext uri="{28A0092B-C50C-407E-A947-70E740481C1C}">
                <a14:useLocalDpi xmlns:a14="http://schemas.microsoft.com/office/drawing/2010/main" val="0"/>
              </a:ext>
            </a:extLst>
          </a:blip>
          <a:stretch>
            <a:fillRect/>
          </a:stretch>
        </p:blipFill>
        <p:spPr>
          <a:xfrm>
            <a:off x="6096000" y="2742011"/>
            <a:ext cx="2676525" cy="1019175"/>
          </a:xfrm>
          <a:prstGeom prst="rect">
            <a:avLst/>
          </a:prstGeom>
        </p:spPr>
      </p:pic>
    </p:spTree>
    <p:extLst>
      <p:ext uri="{BB962C8B-B14F-4D97-AF65-F5344CB8AC3E}">
        <p14:creationId xmlns:p14="http://schemas.microsoft.com/office/powerpoint/2010/main" val="445719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46E3D5-C393-49E1-AADE-E30504F4B252}"/>
              </a:ext>
            </a:extLst>
          </p:cNvPr>
          <p:cNvPicPr/>
          <p:nvPr/>
        </p:nvPicPr>
        <p:blipFill>
          <a:blip r:embed="rId2">
            <a:extLst>
              <a:ext uri="{28A0092B-C50C-407E-A947-70E740481C1C}">
                <a14:useLocalDpi xmlns:a14="http://schemas.microsoft.com/office/drawing/2010/main" val="0"/>
              </a:ext>
            </a:extLst>
          </a:blip>
          <a:stretch>
            <a:fillRect/>
          </a:stretch>
        </p:blipFill>
        <p:spPr>
          <a:xfrm>
            <a:off x="2190992" y="397565"/>
            <a:ext cx="7810016" cy="6460435"/>
          </a:xfrm>
          <a:prstGeom prst="rect">
            <a:avLst/>
          </a:prstGeom>
        </p:spPr>
      </p:pic>
      <p:sp>
        <p:nvSpPr>
          <p:cNvPr id="3" name="TextBox 2">
            <a:extLst>
              <a:ext uri="{FF2B5EF4-FFF2-40B4-BE49-F238E27FC236}">
                <a16:creationId xmlns:a16="http://schemas.microsoft.com/office/drawing/2014/main" id="{9AA8DCB1-720D-4AC5-8653-19CFC1DC2C43}"/>
              </a:ext>
            </a:extLst>
          </p:cNvPr>
          <p:cNvSpPr txBox="1"/>
          <p:nvPr/>
        </p:nvSpPr>
        <p:spPr>
          <a:xfrm>
            <a:off x="4217148" y="74399"/>
            <a:ext cx="4015409" cy="646331"/>
          </a:xfrm>
          <a:prstGeom prst="rect">
            <a:avLst/>
          </a:prstGeom>
          <a:noFill/>
        </p:spPr>
        <p:txBody>
          <a:bodyPr wrap="square" rtlCol="0">
            <a:spAutoFit/>
          </a:bodyPr>
          <a:lstStyle/>
          <a:p>
            <a:r>
              <a:rPr lang="en-SG" dirty="0"/>
              <a:t>Heatmap of the correlation of amount:</a:t>
            </a:r>
          </a:p>
          <a:p>
            <a:endParaRPr lang="en-US" dirty="0"/>
          </a:p>
        </p:txBody>
      </p:sp>
    </p:spTree>
    <p:extLst>
      <p:ext uri="{BB962C8B-B14F-4D97-AF65-F5344CB8AC3E}">
        <p14:creationId xmlns:p14="http://schemas.microsoft.com/office/powerpoint/2010/main" val="2385914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ANALysis</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pPr lvl="0"/>
            <a:r>
              <a:rPr lang="en-SG" b="1" dirty="0"/>
              <a:t>Symptom_5</a:t>
            </a:r>
            <a:r>
              <a:rPr lang="en-SG" dirty="0"/>
              <a:t> has a whopping </a:t>
            </a:r>
            <a:r>
              <a:rPr lang="en-SG" b="1" dirty="0">
                <a:solidFill>
                  <a:srgbClr val="00B050"/>
                </a:solidFill>
              </a:rPr>
              <a:t>17%</a:t>
            </a:r>
            <a:r>
              <a:rPr lang="en-SG" b="1" dirty="0"/>
              <a:t> </a:t>
            </a:r>
            <a:r>
              <a:rPr lang="en-SG" dirty="0"/>
              <a:t>correlation with the amount. Certain ailments like fever, headaches, weakness are common in a large variety of medical conditions. This needs to be investigated accordingly. We will do this later on.</a:t>
            </a:r>
            <a:endParaRPr lang="en-US" dirty="0"/>
          </a:p>
          <a:p>
            <a:pPr lvl="0"/>
            <a:r>
              <a:rPr lang="en-SG" b="1" dirty="0"/>
              <a:t>Race</a:t>
            </a:r>
            <a:r>
              <a:rPr lang="en-SG" dirty="0"/>
              <a:t> has almost </a:t>
            </a:r>
            <a:r>
              <a:rPr lang="en-SG" b="1" dirty="0">
                <a:solidFill>
                  <a:srgbClr val="00B050"/>
                </a:solidFill>
              </a:rPr>
              <a:t>11%</a:t>
            </a:r>
            <a:r>
              <a:rPr lang="en-SG" dirty="0"/>
              <a:t> correlation with the amount. We’ll look into this as well.</a:t>
            </a:r>
          </a:p>
          <a:p>
            <a:pPr lvl="0"/>
            <a:r>
              <a:rPr lang="en-SG" b="1" dirty="0"/>
              <a:t>Age</a:t>
            </a:r>
            <a:r>
              <a:rPr lang="en-SG" dirty="0"/>
              <a:t> has almost </a:t>
            </a:r>
            <a:r>
              <a:rPr lang="en-SG" b="1" dirty="0">
                <a:solidFill>
                  <a:srgbClr val="00B050"/>
                </a:solidFill>
              </a:rPr>
              <a:t>11%</a:t>
            </a:r>
            <a:r>
              <a:rPr lang="en-SG" b="1" dirty="0"/>
              <a:t> </a:t>
            </a:r>
            <a:r>
              <a:rPr lang="en-SG" dirty="0"/>
              <a:t>correlation with the amount. Let’s investigate!</a:t>
            </a:r>
          </a:p>
          <a:p>
            <a:r>
              <a:rPr lang="en-SG" b="1" dirty="0"/>
              <a:t>Medical_history_1 </a:t>
            </a:r>
            <a:r>
              <a:rPr lang="en-SG" dirty="0"/>
              <a:t>has over </a:t>
            </a:r>
            <a:r>
              <a:rPr lang="en-SG" b="1" dirty="0">
                <a:solidFill>
                  <a:srgbClr val="00B050"/>
                </a:solidFill>
              </a:rPr>
              <a:t>7%</a:t>
            </a:r>
            <a:r>
              <a:rPr lang="en-SG" dirty="0">
                <a:solidFill>
                  <a:srgbClr val="00B050"/>
                </a:solidFill>
              </a:rPr>
              <a:t> </a:t>
            </a:r>
            <a:r>
              <a:rPr lang="en-SG" dirty="0"/>
              <a:t>correlation. Maybe the cost of taking care of this particular kind of medical history is generally expensive in Singapore. One reason could be that the medication to treat the same is imported from a monopoly or a patented manufacturer.</a:t>
            </a:r>
            <a:endParaRPr lang="en-US" dirty="0"/>
          </a:p>
          <a:p>
            <a:endParaRPr lang="en-SG" dirty="0"/>
          </a:p>
          <a:p>
            <a:endParaRPr lang="en-SG" dirty="0"/>
          </a:p>
          <a:p>
            <a:endParaRPr lang="en-SG" dirty="0"/>
          </a:p>
          <a:p>
            <a:endParaRPr lang="en-US" dirty="0"/>
          </a:p>
          <a:p>
            <a:pPr lvl="1"/>
            <a:endParaRPr lang="en-US" dirty="0"/>
          </a:p>
        </p:txBody>
      </p:sp>
    </p:spTree>
    <p:extLst>
      <p:ext uri="{BB962C8B-B14F-4D97-AF65-F5344CB8AC3E}">
        <p14:creationId xmlns:p14="http://schemas.microsoft.com/office/powerpoint/2010/main" val="3300661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ANALysis</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pPr lvl="0"/>
            <a:r>
              <a:rPr lang="en-SG" dirty="0"/>
              <a:t>Let’s now take a look at the distribution of bill amount:</a:t>
            </a:r>
          </a:p>
          <a:p>
            <a:pPr lvl="0"/>
            <a:r>
              <a:rPr lang="en-SG" dirty="0"/>
              <a:t>The majority of the bills amount to below $10,000 each.</a:t>
            </a:r>
            <a:endParaRPr lang="en-US" dirty="0"/>
          </a:p>
          <a:p>
            <a:pPr lvl="0"/>
            <a:r>
              <a:rPr lang="en-SG" dirty="0"/>
              <a:t>Distribution plot made using Bokeh</a:t>
            </a:r>
          </a:p>
          <a:p>
            <a:pPr lvl="0"/>
            <a:endParaRPr lang="en-US" dirty="0"/>
          </a:p>
          <a:p>
            <a:endParaRPr lang="en-SG" dirty="0"/>
          </a:p>
          <a:p>
            <a:endParaRPr lang="en-SG" dirty="0"/>
          </a:p>
          <a:p>
            <a:endParaRPr lang="en-SG" dirty="0"/>
          </a:p>
          <a:p>
            <a:endParaRPr lang="en-US" dirty="0"/>
          </a:p>
          <a:p>
            <a:pPr lvl="1"/>
            <a:endParaRPr lang="en-US" dirty="0"/>
          </a:p>
        </p:txBody>
      </p:sp>
      <p:pic>
        <p:nvPicPr>
          <p:cNvPr id="4" name="Picture 3">
            <a:extLst>
              <a:ext uri="{FF2B5EF4-FFF2-40B4-BE49-F238E27FC236}">
                <a16:creationId xmlns:a16="http://schemas.microsoft.com/office/drawing/2014/main" id="{006E2C03-A2E5-447B-8793-D013F047E08C}"/>
              </a:ext>
            </a:extLst>
          </p:cNvPr>
          <p:cNvPicPr/>
          <p:nvPr/>
        </p:nvPicPr>
        <p:blipFill>
          <a:blip r:embed="rId2">
            <a:extLst>
              <a:ext uri="{28A0092B-C50C-407E-A947-70E740481C1C}">
                <a14:useLocalDpi xmlns:a14="http://schemas.microsoft.com/office/drawing/2010/main" val="0"/>
              </a:ext>
            </a:extLst>
          </a:blip>
          <a:stretch>
            <a:fillRect/>
          </a:stretch>
        </p:blipFill>
        <p:spPr>
          <a:xfrm>
            <a:off x="8091487" y="2081834"/>
            <a:ext cx="3933825" cy="3762375"/>
          </a:xfrm>
          <a:prstGeom prst="rect">
            <a:avLst/>
          </a:prstGeom>
        </p:spPr>
      </p:pic>
    </p:spTree>
    <p:extLst>
      <p:ext uri="{BB962C8B-B14F-4D97-AF65-F5344CB8AC3E}">
        <p14:creationId xmlns:p14="http://schemas.microsoft.com/office/powerpoint/2010/main" val="3715424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ANALysis</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pPr lvl="0"/>
            <a:r>
              <a:rPr lang="en-SG" dirty="0"/>
              <a:t>Let’s now take a look at the distribution of bill amount:</a:t>
            </a:r>
          </a:p>
          <a:p>
            <a:pPr lvl="0"/>
            <a:r>
              <a:rPr lang="en-SG" dirty="0"/>
              <a:t>Distribution plot made using Seaborn 0.9.0</a:t>
            </a:r>
          </a:p>
          <a:p>
            <a:pPr lvl="0"/>
            <a:endParaRPr lang="en-US" dirty="0"/>
          </a:p>
          <a:p>
            <a:endParaRPr lang="en-SG" dirty="0"/>
          </a:p>
          <a:p>
            <a:endParaRPr lang="en-SG" dirty="0"/>
          </a:p>
          <a:p>
            <a:endParaRPr lang="en-SG" dirty="0"/>
          </a:p>
          <a:p>
            <a:endParaRPr lang="en-US" dirty="0"/>
          </a:p>
          <a:p>
            <a:pPr lvl="1"/>
            <a:endParaRPr lang="en-US" dirty="0"/>
          </a:p>
        </p:txBody>
      </p:sp>
      <p:pic>
        <p:nvPicPr>
          <p:cNvPr id="5" name="Picture 4">
            <a:extLst>
              <a:ext uri="{FF2B5EF4-FFF2-40B4-BE49-F238E27FC236}">
                <a16:creationId xmlns:a16="http://schemas.microsoft.com/office/drawing/2014/main" id="{50275F4C-9FE3-4140-B5D6-A17A32E48A22}"/>
              </a:ext>
            </a:extLst>
          </p:cNvPr>
          <p:cNvPicPr/>
          <p:nvPr/>
        </p:nvPicPr>
        <p:blipFill>
          <a:blip r:embed="rId2">
            <a:extLst>
              <a:ext uri="{28A0092B-C50C-407E-A947-70E740481C1C}">
                <a14:useLocalDpi xmlns:a14="http://schemas.microsoft.com/office/drawing/2010/main" val="0"/>
              </a:ext>
            </a:extLst>
          </a:blip>
          <a:stretch>
            <a:fillRect/>
          </a:stretch>
        </p:blipFill>
        <p:spPr>
          <a:xfrm>
            <a:off x="1718865" y="3023455"/>
            <a:ext cx="7762760" cy="3030025"/>
          </a:xfrm>
          <a:prstGeom prst="rect">
            <a:avLst/>
          </a:prstGeom>
        </p:spPr>
      </p:pic>
    </p:spTree>
    <p:extLst>
      <p:ext uri="{BB962C8B-B14F-4D97-AF65-F5344CB8AC3E}">
        <p14:creationId xmlns:p14="http://schemas.microsoft.com/office/powerpoint/2010/main" val="2728118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DO Foreigners pay more for healthcare?</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pPr lvl="0"/>
            <a:r>
              <a:rPr lang="en-SG" b="1" dirty="0"/>
              <a:t>Resident status</a:t>
            </a:r>
            <a:r>
              <a:rPr lang="en-SG" dirty="0"/>
              <a:t> has a </a:t>
            </a:r>
            <a:r>
              <a:rPr lang="en-SG" b="1" dirty="0"/>
              <a:t>negative</a:t>
            </a:r>
            <a:r>
              <a:rPr lang="en-SG" dirty="0"/>
              <a:t> correlation of </a:t>
            </a:r>
            <a:r>
              <a:rPr lang="en-SG" b="1" dirty="0">
                <a:solidFill>
                  <a:srgbClr val="FF0000"/>
                </a:solidFill>
              </a:rPr>
              <a:t>-14%</a:t>
            </a:r>
            <a:r>
              <a:rPr lang="en-SG" dirty="0">
                <a:solidFill>
                  <a:srgbClr val="FF0000"/>
                </a:solidFill>
              </a:rPr>
              <a:t> </a:t>
            </a:r>
            <a:r>
              <a:rPr lang="en-SG" dirty="0"/>
              <a:t>with amount.</a:t>
            </a:r>
          </a:p>
          <a:p>
            <a:pPr lvl="0"/>
            <a:r>
              <a:rPr lang="en-SG" dirty="0"/>
              <a:t>I suspect healthcare is cheaper for locals in Singapore, as compared to that for foreigners. </a:t>
            </a:r>
          </a:p>
          <a:p>
            <a:pPr lvl="0"/>
            <a:r>
              <a:rPr lang="en-SG" dirty="0"/>
              <a:t>It is obvious that the government would subsidize its own country’s citizens’ healthcare. And not those of other countries.</a:t>
            </a:r>
            <a:endParaRPr lang="en-US" dirty="0"/>
          </a:p>
          <a:p>
            <a:endParaRPr lang="en-SG" dirty="0"/>
          </a:p>
          <a:p>
            <a:endParaRPr lang="en-SG" dirty="0"/>
          </a:p>
          <a:p>
            <a:endParaRPr lang="en-SG" dirty="0"/>
          </a:p>
          <a:p>
            <a:endParaRPr lang="en-US" dirty="0"/>
          </a:p>
          <a:p>
            <a:pPr lvl="1"/>
            <a:endParaRPr lang="en-US" dirty="0"/>
          </a:p>
        </p:txBody>
      </p:sp>
    </p:spTree>
    <p:extLst>
      <p:ext uri="{BB962C8B-B14F-4D97-AF65-F5344CB8AC3E}">
        <p14:creationId xmlns:p14="http://schemas.microsoft.com/office/powerpoint/2010/main" val="654577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DO Foreigners pay more for healthcare?</a:t>
            </a:r>
            <a:endParaRPr lang="en-US" dirty="0"/>
          </a:p>
        </p:txBody>
      </p:sp>
      <p:pic>
        <p:nvPicPr>
          <p:cNvPr id="4" name="Picture 3">
            <a:extLst>
              <a:ext uri="{FF2B5EF4-FFF2-40B4-BE49-F238E27FC236}">
                <a16:creationId xmlns:a16="http://schemas.microsoft.com/office/drawing/2014/main" id="{885B7159-27F1-4B5A-AC7A-52EAECA2F7D9}"/>
              </a:ext>
            </a:extLst>
          </p:cNvPr>
          <p:cNvPicPr/>
          <p:nvPr/>
        </p:nvPicPr>
        <p:blipFill>
          <a:blip r:embed="rId2">
            <a:extLst>
              <a:ext uri="{28A0092B-C50C-407E-A947-70E740481C1C}">
                <a14:useLocalDpi xmlns:a14="http://schemas.microsoft.com/office/drawing/2010/main" val="0"/>
              </a:ext>
            </a:extLst>
          </a:blip>
          <a:stretch>
            <a:fillRect/>
          </a:stretch>
        </p:blipFill>
        <p:spPr>
          <a:xfrm>
            <a:off x="1451579" y="2145816"/>
            <a:ext cx="9746508" cy="3592375"/>
          </a:xfrm>
          <a:prstGeom prst="rect">
            <a:avLst/>
          </a:prstGeom>
        </p:spPr>
      </p:pic>
    </p:spTree>
    <p:extLst>
      <p:ext uri="{BB962C8B-B14F-4D97-AF65-F5344CB8AC3E}">
        <p14:creationId xmlns:p14="http://schemas.microsoft.com/office/powerpoint/2010/main" val="168369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DO Foreigners pay more for healthcare?</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pPr lvl="0"/>
            <a:r>
              <a:rPr lang="en-SG" dirty="0"/>
              <a:t>Indeed, the data confirms that foreigners pay far more than locals- both Singaporeans and Permanent Residents.</a:t>
            </a:r>
            <a:endParaRPr lang="en-US" dirty="0"/>
          </a:p>
          <a:p>
            <a:pPr lvl="0"/>
            <a:r>
              <a:rPr lang="en-SG" dirty="0"/>
              <a:t>This is probably because the government of Singapore may be subsidizing the cost of healthcare for its citizens and permanent residents.</a:t>
            </a:r>
            <a:endParaRPr lang="en-US" dirty="0"/>
          </a:p>
          <a:p>
            <a:pPr lvl="0"/>
            <a:r>
              <a:rPr lang="en-SG" dirty="0"/>
              <a:t>Let’s see exactly where each category of inhabitants stands in terms of shelling out for healthcare in Singapore, with the help of a boxplot:</a:t>
            </a:r>
          </a:p>
          <a:p>
            <a:endParaRPr lang="en-SG" dirty="0"/>
          </a:p>
          <a:p>
            <a:endParaRPr lang="en-SG" dirty="0"/>
          </a:p>
          <a:p>
            <a:endParaRPr lang="en-US" dirty="0"/>
          </a:p>
          <a:p>
            <a:pPr lvl="1"/>
            <a:endParaRPr lang="en-US" dirty="0"/>
          </a:p>
        </p:txBody>
      </p:sp>
    </p:spTree>
    <p:extLst>
      <p:ext uri="{BB962C8B-B14F-4D97-AF65-F5344CB8AC3E}">
        <p14:creationId xmlns:p14="http://schemas.microsoft.com/office/powerpoint/2010/main" val="4244009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DO Foreigners pay more for healthcare?</a:t>
            </a:r>
            <a:endParaRPr lang="en-US" dirty="0"/>
          </a:p>
        </p:txBody>
      </p:sp>
      <p:pic>
        <p:nvPicPr>
          <p:cNvPr id="5" name="Picture 4">
            <a:extLst>
              <a:ext uri="{FF2B5EF4-FFF2-40B4-BE49-F238E27FC236}">
                <a16:creationId xmlns:a16="http://schemas.microsoft.com/office/drawing/2014/main" id="{524D3E27-5245-4B18-88C5-A45CA4A742D3}"/>
              </a:ext>
            </a:extLst>
          </p:cNvPr>
          <p:cNvPicPr/>
          <p:nvPr/>
        </p:nvPicPr>
        <p:blipFill>
          <a:blip r:embed="rId2">
            <a:extLst>
              <a:ext uri="{28A0092B-C50C-407E-A947-70E740481C1C}">
                <a14:useLocalDpi xmlns:a14="http://schemas.microsoft.com/office/drawing/2010/main" val="0"/>
              </a:ext>
            </a:extLst>
          </a:blip>
          <a:stretch>
            <a:fillRect/>
          </a:stretch>
        </p:blipFill>
        <p:spPr>
          <a:xfrm>
            <a:off x="1254194" y="1562206"/>
            <a:ext cx="9800660" cy="3950698"/>
          </a:xfrm>
          <a:prstGeom prst="rect">
            <a:avLst/>
          </a:prstGeom>
        </p:spPr>
      </p:pic>
      <p:sp>
        <p:nvSpPr>
          <p:cNvPr id="3" name="TextBox 2">
            <a:extLst>
              <a:ext uri="{FF2B5EF4-FFF2-40B4-BE49-F238E27FC236}">
                <a16:creationId xmlns:a16="http://schemas.microsoft.com/office/drawing/2014/main" id="{6C101769-AB7B-4D2B-BD8F-9BBD85689170}"/>
              </a:ext>
            </a:extLst>
          </p:cNvPr>
          <p:cNvSpPr txBox="1"/>
          <p:nvPr/>
        </p:nvSpPr>
        <p:spPr>
          <a:xfrm>
            <a:off x="2222146" y="5730315"/>
            <a:ext cx="8062139" cy="646331"/>
          </a:xfrm>
          <a:prstGeom prst="rect">
            <a:avLst/>
          </a:prstGeom>
          <a:noFill/>
        </p:spPr>
        <p:txBody>
          <a:bodyPr wrap="square" rtlCol="0">
            <a:spAutoFit/>
          </a:bodyPr>
          <a:lstStyle/>
          <a:p>
            <a:r>
              <a:rPr lang="en-SG" b="1" i="1" dirty="0"/>
              <a:t>Legend:          0 = Foreigners             1 = PRs                          2 = Singaporeans</a:t>
            </a:r>
            <a:endParaRPr lang="en-US" dirty="0"/>
          </a:p>
          <a:p>
            <a:endParaRPr lang="en-US" dirty="0"/>
          </a:p>
        </p:txBody>
      </p:sp>
    </p:spTree>
    <p:extLst>
      <p:ext uri="{BB962C8B-B14F-4D97-AF65-F5344CB8AC3E}">
        <p14:creationId xmlns:p14="http://schemas.microsoft.com/office/powerpoint/2010/main" val="3662715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US" dirty="0"/>
              <a:t>Link between amount and race</a:t>
            </a:r>
          </a:p>
        </p:txBody>
      </p:sp>
      <p:pic>
        <p:nvPicPr>
          <p:cNvPr id="4" name="Picture 3">
            <a:extLst>
              <a:ext uri="{FF2B5EF4-FFF2-40B4-BE49-F238E27FC236}">
                <a16:creationId xmlns:a16="http://schemas.microsoft.com/office/drawing/2014/main" id="{A8B49A79-49CF-4FF6-8361-B150ECC2870C}"/>
              </a:ext>
            </a:extLst>
          </p:cNvPr>
          <p:cNvPicPr/>
          <p:nvPr/>
        </p:nvPicPr>
        <p:blipFill>
          <a:blip r:embed="rId2">
            <a:extLst>
              <a:ext uri="{28A0092B-C50C-407E-A947-70E740481C1C}">
                <a14:useLocalDpi xmlns:a14="http://schemas.microsoft.com/office/drawing/2010/main" val="0"/>
              </a:ext>
            </a:extLst>
          </a:blip>
          <a:stretch>
            <a:fillRect/>
          </a:stretch>
        </p:blipFill>
        <p:spPr>
          <a:xfrm>
            <a:off x="1213039" y="2048908"/>
            <a:ext cx="10011551" cy="3609769"/>
          </a:xfrm>
          <a:prstGeom prst="rect">
            <a:avLst/>
          </a:prstGeom>
        </p:spPr>
      </p:pic>
    </p:spTree>
    <p:extLst>
      <p:ext uri="{BB962C8B-B14F-4D97-AF65-F5344CB8AC3E}">
        <p14:creationId xmlns:p14="http://schemas.microsoft.com/office/powerpoint/2010/main" val="12632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6BEB3-6CF4-406D-986F-07F4B07A9BF0}"/>
              </a:ext>
            </a:extLst>
          </p:cNvPr>
          <p:cNvSpPr>
            <a:spLocks noGrp="1"/>
          </p:cNvSpPr>
          <p:nvPr>
            <p:ph type="title"/>
          </p:nvPr>
        </p:nvSpPr>
        <p:spPr/>
        <p:txBody>
          <a:bodyPr/>
          <a:lstStyle/>
          <a:p>
            <a:r>
              <a:rPr lang="en-SG" dirty="0"/>
              <a:t>Introduction</a:t>
            </a:r>
            <a:endParaRPr lang="en-US" dirty="0"/>
          </a:p>
        </p:txBody>
      </p:sp>
      <p:sp>
        <p:nvSpPr>
          <p:cNvPr id="3" name="Content Placeholder 2">
            <a:extLst>
              <a:ext uri="{FF2B5EF4-FFF2-40B4-BE49-F238E27FC236}">
                <a16:creationId xmlns:a16="http://schemas.microsoft.com/office/drawing/2014/main" id="{29E6CE19-6C76-4C92-BE24-2F77823D2F4B}"/>
              </a:ext>
            </a:extLst>
          </p:cNvPr>
          <p:cNvSpPr>
            <a:spLocks noGrp="1"/>
          </p:cNvSpPr>
          <p:nvPr>
            <p:ph idx="1"/>
          </p:nvPr>
        </p:nvSpPr>
        <p:spPr/>
        <p:txBody>
          <a:bodyPr/>
          <a:lstStyle/>
          <a:p>
            <a:r>
              <a:rPr lang="en-SG" dirty="0"/>
              <a:t>We are given 4 disjointed healthcare datasets, all in CSV format:</a:t>
            </a:r>
          </a:p>
          <a:p>
            <a:pPr lvl="1"/>
            <a:r>
              <a:rPr lang="en-SG" dirty="0" err="1"/>
              <a:t>clinical_data</a:t>
            </a:r>
            <a:r>
              <a:rPr lang="en-SG" dirty="0"/>
              <a:t> : past medical records | primary key : id</a:t>
            </a:r>
          </a:p>
          <a:p>
            <a:pPr lvl="1"/>
            <a:r>
              <a:rPr lang="en-SG" dirty="0"/>
              <a:t>demographics : patients’ personal info | primary key : </a:t>
            </a:r>
            <a:r>
              <a:rPr lang="en-SG" dirty="0" err="1"/>
              <a:t>patient_id</a:t>
            </a:r>
            <a:endParaRPr lang="en-SG" dirty="0"/>
          </a:p>
          <a:p>
            <a:pPr lvl="1"/>
            <a:r>
              <a:rPr lang="en-SG" dirty="0" err="1"/>
              <a:t>bill_id</a:t>
            </a:r>
            <a:r>
              <a:rPr lang="en-SG" dirty="0"/>
              <a:t> : bill tracking info | primary key : </a:t>
            </a:r>
            <a:r>
              <a:rPr lang="en-SG" dirty="0" err="1"/>
              <a:t>bill_id</a:t>
            </a:r>
            <a:r>
              <a:rPr lang="en-SG" dirty="0"/>
              <a:t> | foreign key : </a:t>
            </a:r>
            <a:r>
              <a:rPr lang="en-SG" dirty="0" err="1"/>
              <a:t>patient_id</a:t>
            </a:r>
            <a:endParaRPr lang="en-SG" dirty="0"/>
          </a:p>
          <a:p>
            <a:pPr lvl="1"/>
            <a:r>
              <a:rPr lang="en-SG" dirty="0" err="1"/>
              <a:t>bill_amount</a:t>
            </a:r>
            <a:r>
              <a:rPr lang="en-SG" dirty="0"/>
              <a:t> : bill cost | primary key : </a:t>
            </a:r>
            <a:r>
              <a:rPr lang="en-SG" dirty="0" err="1"/>
              <a:t>bill_id</a:t>
            </a:r>
            <a:endParaRPr lang="en-SG" dirty="0"/>
          </a:p>
        </p:txBody>
      </p:sp>
    </p:spTree>
    <p:extLst>
      <p:ext uri="{BB962C8B-B14F-4D97-AF65-F5344CB8AC3E}">
        <p14:creationId xmlns:p14="http://schemas.microsoft.com/office/powerpoint/2010/main" val="3684714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US" dirty="0"/>
              <a:t>Link between amount and race</a:t>
            </a:r>
          </a:p>
        </p:txBody>
      </p:sp>
      <p:pic>
        <p:nvPicPr>
          <p:cNvPr id="5" name="Picture 4">
            <a:extLst>
              <a:ext uri="{FF2B5EF4-FFF2-40B4-BE49-F238E27FC236}">
                <a16:creationId xmlns:a16="http://schemas.microsoft.com/office/drawing/2014/main" id="{1F8B0745-BF84-4E2E-81A9-8DD71E73C512}"/>
              </a:ext>
            </a:extLst>
          </p:cNvPr>
          <p:cNvPicPr/>
          <p:nvPr/>
        </p:nvPicPr>
        <p:blipFill>
          <a:blip r:embed="rId2">
            <a:extLst>
              <a:ext uri="{28A0092B-C50C-407E-A947-70E740481C1C}">
                <a14:useLocalDpi xmlns:a14="http://schemas.microsoft.com/office/drawing/2010/main" val="0"/>
              </a:ext>
            </a:extLst>
          </a:blip>
          <a:stretch>
            <a:fillRect/>
          </a:stretch>
        </p:blipFill>
        <p:spPr>
          <a:xfrm>
            <a:off x="1696278" y="1548953"/>
            <a:ext cx="8580397" cy="4199727"/>
          </a:xfrm>
          <a:prstGeom prst="rect">
            <a:avLst/>
          </a:prstGeom>
        </p:spPr>
      </p:pic>
      <p:sp>
        <p:nvSpPr>
          <p:cNvPr id="3" name="TextBox 2">
            <a:extLst>
              <a:ext uri="{FF2B5EF4-FFF2-40B4-BE49-F238E27FC236}">
                <a16:creationId xmlns:a16="http://schemas.microsoft.com/office/drawing/2014/main" id="{E77A8FFC-5586-463D-8F81-005FFB336A2F}"/>
              </a:ext>
            </a:extLst>
          </p:cNvPr>
          <p:cNvSpPr txBox="1"/>
          <p:nvPr/>
        </p:nvSpPr>
        <p:spPr>
          <a:xfrm>
            <a:off x="2978232" y="5748680"/>
            <a:ext cx="6016487" cy="646331"/>
          </a:xfrm>
          <a:prstGeom prst="rect">
            <a:avLst/>
          </a:prstGeom>
          <a:noFill/>
        </p:spPr>
        <p:txBody>
          <a:bodyPr wrap="square" rtlCol="0">
            <a:spAutoFit/>
          </a:bodyPr>
          <a:lstStyle/>
          <a:p>
            <a:pPr lvl="0"/>
            <a:r>
              <a:rPr lang="en-SG" b="1" dirty="0"/>
              <a:t>0 = Chinese      1 = Indian      2 = Malay          3 = Others</a:t>
            </a:r>
            <a:endParaRPr lang="en-US" sz="1600" dirty="0"/>
          </a:p>
          <a:p>
            <a:endParaRPr lang="en-US" dirty="0"/>
          </a:p>
        </p:txBody>
      </p:sp>
    </p:spTree>
    <p:extLst>
      <p:ext uri="{BB962C8B-B14F-4D97-AF65-F5344CB8AC3E}">
        <p14:creationId xmlns:p14="http://schemas.microsoft.com/office/powerpoint/2010/main" val="2775913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US" dirty="0"/>
              <a:t>Link between amount and race</a:t>
            </a:r>
          </a:p>
        </p:txBody>
      </p:sp>
      <p:sp>
        <p:nvSpPr>
          <p:cNvPr id="3" name="TextBox 2">
            <a:extLst>
              <a:ext uri="{FF2B5EF4-FFF2-40B4-BE49-F238E27FC236}">
                <a16:creationId xmlns:a16="http://schemas.microsoft.com/office/drawing/2014/main" id="{E77A8FFC-5586-463D-8F81-005FFB336A2F}"/>
              </a:ext>
            </a:extLst>
          </p:cNvPr>
          <p:cNvSpPr txBox="1"/>
          <p:nvPr/>
        </p:nvSpPr>
        <p:spPr>
          <a:xfrm>
            <a:off x="2978232" y="5748680"/>
            <a:ext cx="6016487" cy="646331"/>
          </a:xfrm>
          <a:prstGeom prst="rect">
            <a:avLst/>
          </a:prstGeom>
          <a:noFill/>
        </p:spPr>
        <p:txBody>
          <a:bodyPr wrap="square" rtlCol="0">
            <a:spAutoFit/>
          </a:bodyPr>
          <a:lstStyle/>
          <a:p>
            <a:pPr lvl="0"/>
            <a:r>
              <a:rPr lang="en-SG" b="1" dirty="0"/>
              <a:t>0 = Chinese      1 = Indian      2 = Malay          3 = Others</a:t>
            </a:r>
            <a:endParaRPr lang="en-US" sz="1600" dirty="0"/>
          </a:p>
          <a:p>
            <a:endParaRPr lang="en-US" dirty="0"/>
          </a:p>
        </p:txBody>
      </p:sp>
      <p:pic>
        <p:nvPicPr>
          <p:cNvPr id="6" name="Picture 5">
            <a:extLst>
              <a:ext uri="{FF2B5EF4-FFF2-40B4-BE49-F238E27FC236}">
                <a16:creationId xmlns:a16="http://schemas.microsoft.com/office/drawing/2014/main" id="{DD2796E0-C016-4CCA-9C5A-BD5EA365D128}"/>
              </a:ext>
            </a:extLst>
          </p:cNvPr>
          <p:cNvPicPr/>
          <p:nvPr/>
        </p:nvPicPr>
        <p:blipFill>
          <a:blip r:embed="rId2">
            <a:extLst>
              <a:ext uri="{28A0092B-C50C-407E-A947-70E740481C1C}">
                <a14:useLocalDpi xmlns:a14="http://schemas.microsoft.com/office/drawing/2010/main" val="0"/>
              </a:ext>
            </a:extLst>
          </a:blip>
          <a:stretch>
            <a:fillRect/>
          </a:stretch>
        </p:blipFill>
        <p:spPr>
          <a:xfrm>
            <a:off x="3104943" y="2052002"/>
            <a:ext cx="5266924" cy="3553668"/>
          </a:xfrm>
          <a:prstGeom prst="rect">
            <a:avLst/>
          </a:prstGeom>
        </p:spPr>
      </p:pic>
    </p:spTree>
    <p:extLst>
      <p:ext uri="{BB962C8B-B14F-4D97-AF65-F5344CB8AC3E}">
        <p14:creationId xmlns:p14="http://schemas.microsoft.com/office/powerpoint/2010/main" val="314337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US" dirty="0"/>
              <a:t>do overweight patients pay more?</a:t>
            </a:r>
          </a:p>
        </p:txBody>
      </p:sp>
      <p:pic>
        <p:nvPicPr>
          <p:cNvPr id="5" name="Picture 4">
            <a:extLst>
              <a:ext uri="{FF2B5EF4-FFF2-40B4-BE49-F238E27FC236}">
                <a16:creationId xmlns:a16="http://schemas.microsoft.com/office/drawing/2014/main" id="{D0C6BDB4-B78E-4F91-96D5-13C244A912EF}"/>
              </a:ext>
            </a:extLst>
          </p:cNvPr>
          <p:cNvPicPr/>
          <p:nvPr/>
        </p:nvPicPr>
        <p:blipFill>
          <a:blip r:embed="rId2">
            <a:extLst>
              <a:ext uri="{28A0092B-C50C-407E-A947-70E740481C1C}">
                <a14:useLocalDpi xmlns:a14="http://schemas.microsoft.com/office/drawing/2010/main" val="0"/>
              </a:ext>
            </a:extLst>
          </a:blip>
          <a:stretch>
            <a:fillRect/>
          </a:stretch>
        </p:blipFill>
        <p:spPr>
          <a:xfrm>
            <a:off x="1936511" y="2003713"/>
            <a:ext cx="8360428" cy="4049768"/>
          </a:xfrm>
          <a:prstGeom prst="rect">
            <a:avLst/>
          </a:prstGeom>
        </p:spPr>
      </p:pic>
    </p:spTree>
    <p:extLst>
      <p:ext uri="{BB962C8B-B14F-4D97-AF65-F5344CB8AC3E}">
        <p14:creationId xmlns:p14="http://schemas.microsoft.com/office/powerpoint/2010/main" val="1819765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US" dirty="0"/>
              <a:t>do overweight patients pay more?</a:t>
            </a:r>
          </a:p>
        </p:txBody>
      </p:sp>
      <p:pic>
        <p:nvPicPr>
          <p:cNvPr id="5" name="Picture 4">
            <a:extLst>
              <a:ext uri="{FF2B5EF4-FFF2-40B4-BE49-F238E27FC236}">
                <a16:creationId xmlns:a16="http://schemas.microsoft.com/office/drawing/2014/main" id="{D0C6BDB4-B78E-4F91-96D5-13C244A912EF}"/>
              </a:ext>
            </a:extLst>
          </p:cNvPr>
          <p:cNvPicPr/>
          <p:nvPr/>
        </p:nvPicPr>
        <p:blipFill>
          <a:blip r:embed="rId2"/>
          <a:stretch>
            <a:fillRect/>
          </a:stretch>
        </p:blipFill>
        <p:spPr>
          <a:xfrm>
            <a:off x="1936511" y="2084447"/>
            <a:ext cx="8360428" cy="3888299"/>
          </a:xfrm>
          <a:prstGeom prst="rect">
            <a:avLst/>
          </a:prstGeom>
        </p:spPr>
      </p:pic>
    </p:spTree>
    <p:extLst>
      <p:ext uri="{BB962C8B-B14F-4D97-AF65-F5344CB8AC3E}">
        <p14:creationId xmlns:p14="http://schemas.microsoft.com/office/powerpoint/2010/main" val="3160240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US" dirty="0"/>
              <a:t>do overweight patients pay more?</a:t>
            </a:r>
          </a:p>
        </p:txBody>
      </p:sp>
      <p:pic>
        <p:nvPicPr>
          <p:cNvPr id="4" name="Picture 3">
            <a:extLst>
              <a:ext uri="{FF2B5EF4-FFF2-40B4-BE49-F238E27FC236}">
                <a16:creationId xmlns:a16="http://schemas.microsoft.com/office/drawing/2014/main" id="{E0D2FE51-E293-44E1-BCA5-69A7C0D16944}"/>
              </a:ext>
            </a:extLst>
          </p:cNvPr>
          <p:cNvPicPr/>
          <p:nvPr/>
        </p:nvPicPr>
        <p:blipFill>
          <a:blip r:embed="rId2">
            <a:extLst>
              <a:ext uri="{28A0092B-C50C-407E-A947-70E740481C1C}">
                <a14:useLocalDpi xmlns:a14="http://schemas.microsoft.com/office/drawing/2010/main" val="0"/>
              </a:ext>
            </a:extLst>
          </a:blip>
          <a:stretch>
            <a:fillRect/>
          </a:stretch>
        </p:blipFill>
        <p:spPr>
          <a:xfrm>
            <a:off x="1909969" y="1995529"/>
            <a:ext cx="8372061" cy="4057952"/>
          </a:xfrm>
          <a:prstGeom prst="rect">
            <a:avLst/>
          </a:prstGeom>
        </p:spPr>
      </p:pic>
    </p:spTree>
    <p:extLst>
      <p:ext uri="{BB962C8B-B14F-4D97-AF65-F5344CB8AC3E}">
        <p14:creationId xmlns:p14="http://schemas.microsoft.com/office/powerpoint/2010/main" val="144602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US" dirty="0"/>
              <a:t>do overweight patients pay more?</a:t>
            </a:r>
          </a:p>
        </p:txBody>
      </p:sp>
      <p:pic>
        <p:nvPicPr>
          <p:cNvPr id="5" name="Picture 4">
            <a:extLst>
              <a:ext uri="{FF2B5EF4-FFF2-40B4-BE49-F238E27FC236}">
                <a16:creationId xmlns:a16="http://schemas.microsoft.com/office/drawing/2014/main" id="{88D4D5A1-A9FE-4BA1-8965-C73A75EA760B}"/>
              </a:ext>
            </a:extLst>
          </p:cNvPr>
          <p:cNvPicPr/>
          <p:nvPr/>
        </p:nvPicPr>
        <p:blipFill>
          <a:blip r:embed="rId2">
            <a:extLst>
              <a:ext uri="{28A0092B-C50C-407E-A947-70E740481C1C}">
                <a14:useLocalDpi xmlns:a14="http://schemas.microsoft.com/office/drawing/2010/main" val="0"/>
              </a:ext>
            </a:extLst>
          </a:blip>
          <a:stretch>
            <a:fillRect/>
          </a:stretch>
        </p:blipFill>
        <p:spPr>
          <a:xfrm>
            <a:off x="1451579" y="1853754"/>
            <a:ext cx="9706750" cy="3720866"/>
          </a:xfrm>
          <a:prstGeom prst="rect">
            <a:avLst/>
          </a:prstGeom>
        </p:spPr>
      </p:pic>
      <p:sp>
        <p:nvSpPr>
          <p:cNvPr id="6" name="TextBox 5">
            <a:extLst>
              <a:ext uri="{FF2B5EF4-FFF2-40B4-BE49-F238E27FC236}">
                <a16:creationId xmlns:a16="http://schemas.microsoft.com/office/drawing/2014/main" id="{B459C624-827A-42F2-9D0B-B436FBBCD64C}"/>
              </a:ext>
            </a:extLst>
          </p:cNvPr>
          <p:cNvSpPr txBox="1"/>
          <p:nvPr/>
        </p:nvSpPr>
        <p:spPr>
          <a:xfrm>
            <a:off x="3244972" y="5730315"/>
            <a:ext cx="6016487" cy="646331"/>
          </a:xfrm>
          <a:prstGeom prst="rect">
            <a:avLst/>
          </a:prstGeom>
          <a:noFill/>
        </p:spPr>
        <p:txBody>
          <a:bodyPr wrap="square" rtlCol="0">
            <a:spAutoFit/>
          </a:bodyPr>
          <a:lstStyle/>
          <a:p>
            <a:pPr lvl="0"/>
            <a:r>
              <a:rPr lang="en-SG" b="1" dirty="0"/>
              <a:t>0 = Healthy      1 = Overweight      3 = Underweight</a:t>
            </a:r>
            <a:endParaRPr lang="en-US" sz="1600" dirty="0"/>
          </a:p>
          <a:p>
            <a:endParaRPr lang="en-US" dirty="0"/>
          </a:p>
        </p:txBody>
      </p:sp>
    </p:spTree>
    <p:extLst>
      <p:ext uri="{BB962C8B-B14F-4D97-AF65-F5344CB8AC3E}">
        <p14:creationId xmlns:p14="http://schemas.microsoft.com/office/powerpoint/2010/main" val="4960670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US" dirty="0"/>
              <a:t>do overweight patients pay more?</a:t>
            </a:r>
          </a:p>
        </p:txBody>
      </p:sp>
      <p:pic>
        <p:nvPicPr>
          <p:cNvPr id="4" name="Picture 3">
            <a:extLst>
              <a:ext uri="{FF2B5EF4-FFF2-40B4-BE49-F238E27FC236}">
                <a16:creationId xmlns:a16="http://schemas.microsoft.com/office/drawing/2014/main" id="{807EC1A7-7D59-41C1-B484-F50AC33337EB}"/>
              </a:ext>
            </a:extLst>
          </p:cNvPr>
          <p:cNvPicPr/>
          <p:nvPr/>
        </p:nvPicPr>
        <p:blipFill>
          <a:blip r:embed="rId2">
            <a:extLst>
              <a:ext uri="{28A0092B-C50C-407E-A947-70E740481C1C}">
                <a14:useLocalDpi xmlns:a14="http://schemas.microsoft.com/office/drawing/2010/main" val="0"/>
              </a:ext>
            </a:extLst>
          </a:blip>
          <a:stretch>
            <a:fillRect/>
          </a:stretch>
        </p:blipFill>
        <p:spPr>
          <a:xfrm>
            <a:off x="1908313" y="1877108"/>
            <a:ext cx="7682948" cy="3853207"/>
          </a:xfrm>
          <a:prstGeom prst="rect">
            <a:avLst/>
          </a:prstGeom>
        </p:spPr>
      </p:pic>
      <p:sp>
        <p:nvSpPr>
          <p:cNvPr id="6" name="TextBox 5">
            <a:extLst>
              <a:ext uri="{FF2B5EF4-FFF2-40B4-BE49-F238E27FC236}">
                <a16:creationId xmlns:a16="http://schemas.microsoft.com/office/drawing/2014/main" id="{A1FAD4D3-B598-48BF-AB62-C25CFB2B66C3}"/>
              </a:ext>
            </a:extLst>
          </p:cNvPr>
          <p:cNvSpPr txBox="1"/>
          <p:nvPr/>
        </p:nvSpPr>
        <p:spPr>
          <a:xfrm>
            <a:off x="3244972" y="5730315"/>
            <a:ext cx="6016487" cy="646331"/>
          </a:xfrm>
          <a:prstGeom prst="rect">
            <a:avLst/>
          </a:prstGeom>
          <a:noFill/>
        </p:spPr>
        <p:txBody>
          <a:bodyPr wrap="square" rtlCol="0">
            <a:spAutoFit/>
          </a:bodyPr>
          <a:lstStyle/>
          <a:p>
            <a:pPr lvl="0"/>
            <a:r>
              <a:rPr lang="en-SG" b="1" dirty="0"/>
              <a:t>0 = Healthy      1 = Overweight      3 = Underweight</a:t>
            </a:r>
            <a:endParaRPr lang="en-US" sz="1600" dirty="0"/>
          </a:p>
          <a:p>
            <a:endParaRPr lang="en-US" dirty="0"/>
          </a:p>
        </p:txBody>
      </p:sp>
    </p:spTree>
    <p:extLst>
      <p:ext uri="{BB962C8B-B14F-4D97-AF65-F5344CB8AC3E}">
        <p14:creationId xmlns:p14="http://schemas.microsoft.com/office/powerpoint/2010/main" val="32048578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DO OVERWEIGHT PATIENTS PAY MORE?</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pPr lvl="0"/>
            <a:r>
              <a:rPr lang="en-SG" dirty="0"/>
              <a:t>It can be seen from the above figures that yes, in fact, overweight patients do have to pay a higher amount. Let’s see by how much:</a:t>
            </a:r>
            <a:endParaRPr lang="en-US" dirty="0"/>
          </a:p>
          <a:p>
            <a:endParaRPr lang="en-SG" dirty="0"/>
          </a:p>
          <a:p>
            <a:endParaRPr lang="en-SG" dirty="0"/>
          </a:p>
          <a:p>
            <a:endParaRPr lang="en-US" dirty="0"/>
          </a:p>
          <a:p>
            <a:pPr lvl="1"/>
            <a:endParaRPr lang="en-US" dirty="0"/>
          </a:p>
        </p:txBody>
      </p:sp>
      <p:pic>
        <p:nvPicPr>
          <p:cNvPr id="4" name="Picture 3">
            <a:extLst>
              <a:ext uri="{FF2B5EF4-FFF2-40B4-BE49-F238E27FC236}">
                <a16:creationId xmlns:a16="http://schemas.microsoft.com/office/drawing/2014/main" id="{848F2453-D2D5-4C6A-B0A7-8DE02277C812}"/>
              </a:ext>
            </a:extLst>
          </p:cNvPr>
          <p:cNvPicPr/>
          <p:nvPr/>
        </p:nvPicPr>
        <p:blipFill>
          <a:blip r:embed="rId2">
            <a:extLst>
              <a:ext uri="{28A0092B-C50C-407E-A947-70E740481C1C}">
                <a14:useLocalDpi xmlns:a14="http://schemas.microsoft.com/office/drawing/2010/main" val="0"/>
              </a:ext>
            </a:extLst>
          </a:blip>
          <a:stretch>
            <a:fillRect/>
          </a:stretch>
        </p:blipFill>
        <p:spPr>
          <a:xfrm>
            <a:off x="3545164" y="2962047"/>
            <a:ext cx="4339880" cy="2768268"/>
          </a:xfrm>
          <a:prstGeom prst="rect">
            <a:avLst/>
          </a:prstGeom>
        </p:spPr>
      </p:pic>
      <p:sp>
        <p:nvSpPr>
          <p:cNvPr id="5" name="TextBox 4">
            <a:extLst>
              <a:ext uri="{FF2B5EF4-FFF2-40B4-BE49-F238E27FC236}">
                <a16:creationId xmlns:a16="http://schemas.microsoft.com/office/drawing/2014/main" id="{1B546F79-14C6-4D49-BEC0-E59D56A62C0E}"/>
              </a:ext>
            </a:extLst>
          </p:cNvPr>
          <p:cNvSpPr txBox="1"/>
          <p:nvPr/>
        </p:nvSpPr>
        <p:spPr>
          <a:xfrm>
            <a:off x="3244972" y="5730315"/>
            <a:ext cx="6016487" cy="646331"/>
          </a:xfrm>
          <a:prstGeom prst="rect">
            <a:avLst/>
          </a:prstGeom>
          <a:noFill/>
        </p:spPr>
        <p:txBody>
          <a:bodyPr wrap="square" rtlCol="0">
            <a:spAutoFit/>
          </a:bodyPr>
          <a:lstStyle/>
          <a:p>
            <a:pPr lvl="0"/>
            <a:r>
              <a:rPr lang="en-SG" b="1" dirty="0"/>
              <a:t>0 = Healthy      1 = Overweight      3 = Underweight</a:t>
            </a:r>
            <a:endParaRPr lang="en-US" sz="1600" dirty="0"/>
          </a:p>
          <a:p>
            <a:endParaRPr lang="en-US" dirty="0"/>
          </a:p>
        </p:txBody>
      </p:sp>
    </p:spTree>
    <p:extLst>
      <p:ext uri="{BB962C8B-B14F-4D97-AF65-F5344CB8AC3E}">
        <p14:creationId xmlns:p14="http://schemas.microsoft.com/office/powerpoint/2010/main" val="2127600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US" dirty="0"/>
              <a:t>do overweight patients pay more?</a:t>
            </a:r>
          </a:p>
        </p:txBody>
      </p:sp>
      <p:sp>
        <p:nvSpPr>
          <p:cNvPr id="6" name="TextBox 5">
            <a:extLst>
              <a:ext uri="{FF2B5EF4-FFF2-40B4-BE49-F238E27FC236}">
                <a16:creationId xmlns:a16="http://schemas.microsoft.com/office/drawing/2014/main" id="{A1FAD4D3-B598-48BF-AB62-C25CFB2B66C3}"/>
              </a:ext>
            </a:extLst>
          </p:cNvPr>
          <p:cNvSpPr txBox="1"/>
          <p:nvPr/>
        </p:nvSpPr>
        <p:spPr>
          <a:xfrm>
            <a:off x="1002002" y="5639682"/>
            <a:ext cx="5156906" cy="615553"/>
          </a:xfrm>
          <a:prstGeom prst="rect">
            <a:avLst/>
          </a:prstGeom>
          <a:noFill/>
        </p:spPr>
        <p:txBody>
          <a:bodyPr wrap="square" rtlCol="0">
            <a:spAutoFit/>
          </a:bodyPr>
          <a:lstStyle/>
          <a:p>
            <a:pPr lvl="0"/>
            <a:r>
              <a:rPr lang="en-SG" sz="1600" b="1" dirty="0"/>
              <a:t>Amount Progression by Age, if patients stay healthy</a:t>
            </a:r>
            <a:endParaRPr lang="en-US" sz="1600" dirty="0"/>
          </a:p>
          <a:p>
            <a:endParaRPr lang="en-US" dirty="0"/>
          </a:p>
        </p:txBody>
      </p:sp>
      <p:pic>
        <p:nvPicPr>
          <p:cNvPr id="5" name="Picture 4">
            <a:extLst>
              <a:ext uri="{FF2B5EF4-FFF2-40B4-BE49-F238E27FC236}">
                <a16:creationId xmlns:a16="http://schemas.microsoft.com/office/drawing/2014/main" id="{DA890A1F-4036-4C18-B349-A6EC40BB2D54}"/>
              </a:ext>
            </a:extLst>
          </p:cNvPr>
          <p:cNvPicPr/>
          <p:nvPr/>
        </p:nvPicPr>
        <p:blipFill>
          <a:blip r:embed="rId2">
            <a:extLst>
              <a:ext uri="{28A0092B-C50C-407E-A947-70E740481C1C}">
                <a14:useLocalDpi xmlns:a14="http://schemas.microsoft.com/office/drawing/2010/main" val="0"/>
              </a:ext>
            </a:extLst>
          </a:blip>
          <a:stretch>
            <a:fillRect/>
          </a:stretch>
        </p:blipFill>
        <p:spPr>
          <a:xfrm>
            <a:off x="1582652" y="1901688"/>
            <a:ext cx="4394078" cy="3690060"/>
          </a:xfrm>
          <a:prstGeom prst="rect">
            <a:avLst/>
          </a:prstGeom>
        </p:spPr>
      </p:pic>
      <p:pic>
        <p:nvPicPr>
          <p:cNvPr id="7" name="Picture 6">
            <a:extLst>
              <a:ext uri="{FF2B5EF4-FFF2-40B4-BE49-F238E27FC236}">
                <a16:creationId xmlns:a16="http://schemas.microsoft.com/office/drawing/2014/main" id="{86BA9A6C-9F74-45A5-9F16-6DA4829F5BE1}"/>
              </a:ext>
            </a:extLst>
          </p:cNvPr>
          <p:cNvPicPr/>
          <p:nvPr/>
        </p:nvPicPr>
        <p:blipFill>
          <a:blip r:embed="rId3">
            <a:extLst>
              <a:ext uri="{28A0092B-C50C-407E-A947-70E740481C1C}">
                <a14:useLocalDpi xmlns:a14="http://schemas.microsoft.com/office/drawing/2010/main" val="0"/>
              </a:ext>
            </a:extLst>
          </a:blip>
          <a:stretch>
            <a:fillRect/>
          </a:stretch>
        </p:blipFill>
        <p:spPr>
          <a:xfrm>
            <a:off x="6573078" y="1901688"/>
            <a:ext cx="4683181" cy="3690060"/>
          </a:xfrm>
          <a:prstGeom prst="rect">
            <a:avLst/>
          </a:prstGeom>
        </p:spPr>
      </p:pic>
      <p:sp>
        <p:nvSpPr>
          <p:cNvPr id="8" name="TextBox 7">
            <a:extLst>
              <a:ext uri="{FF2B5EF4-FFF2-40B4-BE49-F238E27FC236}">
                <a16:creationId xmlns:a16="http://schemas.microsoft.com/office/drawing/2014/main" id="{BB9FB328-7E05-4102-A829-9952E630FA74}"/>
              </a:ext>
            </a:extLst>
          </p:cNvPr>
          <p:cNvSpPr txBox="1"/>
          <p:nvPr/>
        </p:nvSpPr>
        <p:spPr>
          <a:xfrm>
            <a:off x="6496917" y="5639681"/>
            <a:ext cx="5469795" cy="615553"/>
          </a:xfrm>
          <a:prstGeom prst="rect">
            <a:avLst/>
          </a:prstGeom>
          <a:noFill/>
        </p:spPr>
        <p:txBody>
          <a:bodyPr wrap="square" rtlCol="0">
            <a:spAutoFit/>
          </a:bodyPr>
          <a:lstStyle/>
          <a:p>
            <a:pPr lvl="0"/>
            <a:r>
              <a:rPr lang="en-SG" sz="1600" b="1" dirty="0"/>
              <a:t>Amount Progression by Age, if patients stay overweight</a:t>
            </a:r>
            <a:endParaRPr lang="en-US" sz="1600" dirty="0"/>
          </a:p>
          <a:p>
            <a:endParaRPr lang="en-US" dirty="0"/>
          </a:p>
        </p:txBody>
      </p:sp>
      <p:sp>
        <p:nvSpPr>
          <p:cNvPr id="9" name="TextBox 8">
            <a:extLst>
              <a:ext uri="{FF2B5EF4-FFF2-40B4-BE49-F238E27FC236}">
                <a16:creationId xmlns:a16="http://schemas.microsoft.com/office/drawing/2014/main" id="{E9746CCF-767E-49F6-938E-D9D889E19310}"/>
              </a:ext>
            </a:extLst>
          </p:cNvPr>
          <p:cNvSpPr txBox="1"/>
          <p:nvPr/>
        </p:nvSpPr>
        <p:spPr>
          <a:xfrm>
            <a:off x="5226520" y="1436610"/>
            <a:ext cx="6016487" cy="646331"/>
          </a:xfrm>
          <a:prstGeom prst="rect">
            <a:avLst/>
          </a:prstGeom>
          <a:noFill/>
        </p:spPr>
        <p:txBody>
          <a:bodyPr wrap="square" rtlCol="0">
            <a:spAutoFit/>
          </a:bodyPr>
          <a:lstStyle/>
          <a:p>
            <a:pPr lvl="0"/>
            <a:r>
              <a:rPr lang="en-SG" dirty="0"/>
              <a:t>X = Age |  Y = Amount</a:t>
            </a:r>
            <a:endParaRPr lang="en-US" sz="1600" dirty="0"/>
          </a:p>
          <a:p>
            <a:endParaRPr lang="en-US" dirty="0"/>
          </a:p>
        </p:txBody>
      </p:sp>
    </p:spTree>
    <p:extLst>
      <p:ext uri="{BB962C8B-B14F-4D97-AF65-F5344CB8AC3E}">
        <p14:creationId xmlns:p14="http://schemas.microsoft.com/office/powerpoint/2010/main" val="32625424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A8DCB1-720D-4AC5-8653-19CFC1DC2C43}"/>
              </a:ext>
            </a:extLst>
          </p:cNvPr>
          <p:cNvSpPr txBox="1"/>
          <p:nvPr/>
        </p:nvSpPr>
        <p:spPr>
          <a:xfrm>
            <a:off x="3018539" y="129856"/>
            <a:ext cx="6483270" cy="923330"/>
          </a:xfrm>
          <a:prstGeom prst="rect">
            <a:avLst/>
          </a:prstGeom>
          <a:noFill/>
        </p:spPr>
        <p:txBody>
          <a:bodyPr wrap="square" rtlCol="0">
            <a:spAutoFit/>
          </a:bodyPr>
          <a:lstStyle/>
          <a:p>
            <a:r>
              <a:rPr lang="en-SG" b="1" dirty="0"/>
              <a:t>Scatterplot, Amount Progression By Age, All BMI Categories</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0837517-5F9C-49D2-A630-2C32E6D8F820}"/>
              </a:ext>
            </a:extLst>
          </p:cNvPr>
          <p:cNvPicPr/>
          <p:nvPr/>
        </p:nvPicPr>
        <p:blipFill>
          <a:blip r:embed="rId2">
            <a:extLst>
              <a:ext uri="{28A0092B-C50C-407E-A947-70E740481C1C}">
                <a14:useLocalDpi xmlns:a14="http://schemas.microsoft.com/office/drawing/2010/main" val="0"/>
              </a:ext>
            </a:extLst>
          </a:blip>
          <a:stretch>
            <a:fillRect/>
          </a:stretch>
        </p:blipFill>
        <p:spPr>
          <a:xfrm>
            <a:off x="2438400" y="720730"/>
            <a:ext cx="7063409" cy="5481287"/>
          </a:xfrm>
          <a:prstGeom prst="rect">
            <a:avLst/>
          </a:prstGeom>
        </p:spPr>
      </p:pic>
      <p:sp>
        <p:nvSpPr>
          <p:cNvPr id="5" name="TextBox 4">
            <a:extLst>
              <a:ext uri="{FF2B5EF4-FFF2-40B4-BE49-F238E27FC236}">
                <a16:creationId xmlns:a16="http://schemas.microsoft.com/office/drawing/2014/main" id="{658BCC05-1A24-49D4-9794-62B939319824}"/>
              </a:ext>
            </a:extLst>
          </p:cNvPr>
          <p:cNvSpPr txBox="1"/>
          <p:nvPr/>
        </p:nvSpPr>
        <p:spPr>
          <a:xfrm>
            <a:off x="3682294" y="6460435"/>
            <a:ext cx="6016487" cy="646331"/>
          </a:xfrm>
          <a:prstGeom prst="rect">
            <a:avLst/>
          </a:prstGeom>
          <a:noFill/>
        </p:spPr>
        <p:txBody>
          <a:bodyPr wrap="square" rtlCol="0">
            <a:spAutoFit/>
          </a:bodyPr>
          <a:lstStyle/>
          <a:p>
            <a:pPr lvl="0"/>
            <a:r>
              <a:rPr lang="en-SG" b="1" dirty="0"/>
              <a:t>0 = Healthy      1 = Overweight      3 = Underweight</a:t>
            </a:r>
            <a:endParaRPr lang="en-US" sz="1600" dirty="0"/>
          </a:p>
          <a:p>
            <a:endParaRPr lang="en-US" dirty="0"/>
          </a:p>
        </p:txBody>
      </p:sp>
    </p:spTree>
    <p:extLst>
      <p:ext uri="{BB962C8B-B14F-4D97-AF65-F5344CB8AC3E}">
        <p14:creationId xmlns:p14="http://schemas.microsoft.com/office/powerpoint/2010/main" val="235136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0CB34-BB70-4424-935C-219ADAE82D4C}"/>
              </a:ext>
            </a:extLst>
          </p:cNvPr>
          <p:cNvSpPr>
            <a:spLocks noGrp="1"/>
          </p:cNvSpPr>
          <p:nvPr>
            <p:ph type="title"/>
          </p:nvPr>
        </p:nvSpPr>
        <p:spPr/>
        <p:txBody>
          <a:bodyPr/>
          <a:lstStyle/>
          <a:p>
            <a:r>
              <a:rPr lang="en-SG" dirty="0"/>
              <a:t>OBJECTIVE</a:t>
            </a:r>
            <a:endParaRPr lang="en-US" dirty="0"/>
          </a:p>
        </p:txBody>
      </p:sp>
      <p:sp>
        <p:nvSpPr>
          <p:cNvPr id="3" name="Content Placeholder 2">
            <a:extLst>
              <a:ext uri="{FF2B5EF4-FFF2-40B4-BE49-F238E27FC236}">
                <a16:creationId xmlns:a16="http://schemas.microsoft.com/office/drawing/2014/main" id="{6BAC8DB8-577D-43AB-970D-B27C6AD35D1A}"/>
              </a:ext>
            </a:extLst>
          </p:cNvPr>
          <p:cNvSpPr>
            <a:spLocks noGrp="1"/>
          </p:cNvSpPr>
          <p:nvPr>
            <p:ph idx="1"/>
          </p:nvPr>
        </p:nvSpPr>
        <p:spPr/>
        <p:txBody>
          <a:bodyPr/>
          <a:lstStyle/>
          <a:p>
            <a:pPr lvl="0"/>
            <a:r>
              <a:rPr lang="en-SG" dirty="0"/>
              <a:t>Our end </a:t>
            </a:r>
            <a:r>
              <a:rPr lang="en-SG" b="1" dirty="0"/>
              <a:t>objective</a:t>
            </a:r>
            <a:r>
              <a:rPr lang="en-SG" dirty="0"/>
              <a:t> is as follows:</a:t>
            </a:r>
          </a:p>
          <a:p>
            <a:pPr lvl="0"/>
            <a:endParaRPr lang="en-US" sz="1800" dirty="0"/>
          </a:p>
          <a:p>
            <a:pPr lvl="1"/>
            <a:r>
              <a:rPr lang="en-SG" dirty="0"/>
              <a:t>To build a solitary </a:t>
            </a:r>
            <a:r>
              <a:rPr lang="en-SG" b="1" dirty="0"/>
              <a:t>comprehensive </a:t>
            </a:r>
            <a:r>
              <a:rPr lang="en-SG" b="1" dirty="0" err="1"/>
              <a:t>dataframe</a:t>
            </a:r>
            <a:r>
              <a:rPr lang="en-SG" dirty="0"/>
              <a:t> using python, containing actionable information from all the 4 datasets. We need to figure out a way to join all the tables together in a meaningful, neat, and organised manner. This will facilitate smoother analysis of the data.</a:t>
            </a:r>
          </a:p>
          <a:p>
            <a:pPr lvl="1"/>
            <a:endParaRPr lang="en-US" sz="1600" dirty="0"/>
          </a:p>
          <a:p>
            <a:pPr lvl="1"/>
            <a:r>
              <a:rPr lang="en-SG" dirty="0"/>
              <a:t>To conduct exploratory data analysis on the newly generated comprehensive </a:t>
            </a:r>
            <a:r>
              <a:rPr lang="en-SG" dirty="0" err="1"/>
              <a:t>dataframe</a:t>
            </a:r>
            <a:r>
              <a:rPr lang="en-SG" dirty="0"/>
              <a:t>. The </a:t>
            </a:r>
            <a:r>
              <a:rPr lang="en-SG" b="1" dirty="0"/>
              <a:t>end goal</a:t>
            </a:r>
            <a:r>
              <a:rPr lang="en-SG" dirty="0"/>
              <a:t> is to obtain insights behind the </a:t>
            </a:r>
            <a:r>
              <a:rPr lang="en-SG" b="1" dirty="0"/>
              <a:t>drivers</a:t>
            </a:r>
            <a:r>
              <a:rPr lang="en-SG" dirty="0"/>
              <a:t> responsible for medical costs.</a:t>
            </a:r>
            <a:endParaRPr lang="en-US" dirty="0"/>
          </a:p>
        </p:txBody>
      </p:sp>
    </p:spTree>
    <p:extLst>
      <p:ext uri="{BB962C8B-B14F-4D97-AF65-F5344CB8AC3E}">
        <p14:creationId xmlns:p14="http://schemas.microsoft.com/office/powerpoint/2010/main" val="30482375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DO HEALTHCARE COSTS INCREASE WITH AGE?</a:t>
            </a:r>
            <a:endParaRPr lang="en-US" dirty="0"/>
          </a:p>
        </p:txBody>
      </p:sp>
      <p:pic>
        <p:nvPicPr>
          <p:cNvPr id="8" name="Picture 7">
            <a:extLst>
              <a:ext uri="{FF2B5EF4-FFF2-40B4-BE49-F238E27FC236}">
                <a16:creationId xmlns:a16="http://schemas.microsoft.com/office/drawing/2014/main" id="{CF3DA060-BAB8-4178-8648-837752F1353C}"/>
              </a:ext>
            </a:extLst>
          </p:cNvPr>
          <p:cNvPicPr/>
          <p:nvPr/>
        </p:nvPicPr>
        <p:blipFill>
          <a:blip r:embed="rId2">
            <a:extLst>
              <a:ext uri="{28A0092B-C50C-407E-A947-70E740481C1C}">
                <a14:useLocalDpi xmlns:a14="http://schemas.microsoft.com/office/drawing/2010/main" val="0"/>
              </a:ext>
            </a:extLst>
          </a:blip>
          <a:stretch>
            <a:fillRect/>
          </a:stretch>
        </p:blipFill>
        <p:spPr>
          <a:xfrm>
            <a:off x="1691309" y="1969698"/>
            <a:ext cx="8809382" cy="4083783"/>
          </a:xfrm>
          <a:prstGeom prst="rect">
            <a:avLst/>
          </a:prstGeom>
        </p:spPr>
      </p:pic>
    </p:spTree>
    <p:extLst>
      <p:ext uri="{BB962C8B-B14F-4D97-AF65-F5344CB8AC3E}">
        <p14:creationId xmlns:p14="http://schemas.microsoft.com/office/powerpoint/2010/main" val="22060977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DO HEALTHCARE COSTS INCREASE WITH AGE?</a:t>
            </a:r>
            <a:endParaRPr lang="en-US" dirty="0"/>
          </a:p>
        </p:txBody>
      </p:sp>
      <p:pic>
        <p:nvPicPr>
          <p:cNvPr id="4" name="Picture 3">
            <a:extLst>
              <a:ext uri="{FF2B5EF4-FFF2-40B4-BE49-F238E27FC236}">
                <a16:creationId xmlns:a16="http://schemas.microsoft.com/office/drawing/2014/main" id="{A8D9E58B-DE32-4AD1-9159-4E441E01A990}"/>
              </a:ext>
            </a:extLst>
          </p:cNvPr>
          <p:cNvPicPr/>
          <p:nvPr/>
        </p:nvPicPr>
        <p:blipFill>
          <a:blip r:embed="rId2">
            <a:extLst>
              <a:ext uri="{28A0092B-C50C-407E-A947-70E740481C1C}">
                <a14:useLocalDpi xmlns:a14="http://schemas.microsoft.com/office/drawing/2010/main" val="0"/>
              </a:ext>
            </a:extLst>
          </a:blip>
          <a:stretch>
            <a:fillRect/>
          </a:stretch>
        </p:blipFill>
        <p:spPr>
          <a:xfrm>
            <a:off x="1303165" y="1853754"/>
            <a:ext cx="10040696" cy="3897689"/>
          </a:xfrm>
          <a:prstGeom prst="rect">
            <a:avLst/>
          </a:prstGeom>
        </p:spPr>
      </p:pic>
      <p:sp>
        <p:nvSpPr>
          <p:cNvPr id="5" name="TextBox 4">
            <a:extLst>
              <a:ext uri="{FF2B5EF4-FFF2-40B4-BE49-F238E27FC236}">
                <a16:creationId xmlns:a16="http://schemas.microsoft.com/office/drawing/2014/main" id="{C4BA36BA-5430-4134-8033-D6B5DF5B6BD7}"/>
              </a:ext>
            </a:extLst>
          </p:cNvPr>
          <p:cNvSpPr txBox="1"/>
          <p:nvPr/>
        </p:nvSpPr>
        <p:spPr>
          <a:xfrm>
            <a:off x="1917114" y="5730315"/>
            <a:ext cx="8971721" cy="646331"/>
          </a:xfrm>
          <a:prstGeom prst="rect">
            <a:avLst/>
          </a:prstGeom>
          <a:noFill/>
        </p:spPr>
        <p:txBody>
          <a:bodyPr wrap="square" rtlCol="0">
            <a:spAutoFit/>
          </a:bodyPr>
          <a:lstStyle/>
          <a:p>
            <a:pPr lvl="0"/>
            <a:r>
              <a:rPr lang="en-SG" dirty="0"/>
              <a:t>Young: B/W 18 and 34		          Senior: B/W 35 and 55			         Elder: Above 55  </a:t>
            </a:r>
            <a:endParaRPr lang="en-US" sz="1600" dirty="0"/>
          </a:p>
          <a:p>
            <a:endParaRPr lang="en-US" dirty="0"/>
          </a:p>
        </p:txBody>
      </p:sp>
    </p:spTree>
    <p:extLst>
      <p:ext uri="{BB962C8B-B14F-4D97-AF65-F5344CB8AC3E}">
        <p14:creationId xmlns:p14="http://schemas.microsoft.com/office/powerpoint/2010/main" val="26069511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DO HEALTHCARE COSTS INCREASE WITH AGE?</a:t>
            </a:r>
            <a:endParaRPr lang="en-US" dirty="0"/>
          </a:p>
        </p:txBody>
      </p:sp>
      <p:sp>
        <p:nvSpPr>
          <p:cNvPr id="5" name="TextBox 4">
            <a:extLst>
              <a:ext uri="{FF2B5EF4-FFF2-40B4-BE49-F238E27FC236}">
                <a16:creationId xmlns:a16="http://schemas.microsoft.com/office/drawing/2014/main" id="{C4BA36BA-5430-4134-8033-D6B5DF5B6BD7}"/>
              </a:ext>
            </a:extLst>
          </p:cNvPr>
          <p:cNvSpPr txBox="1"/>
          <p:nvPr/>
        </p:nvSpPr>
        <p:spPr>
          <a:xfrm>
            <a:off x="1917114" y="5730315"/>
            <a:ext cx="8971721" cy="646331"/>
          </a:xfrm>
          <a:prstGeom prst="rect">
            <a:avLst/>
          </a:prstGeom>
          <a:noFill/>
        </p:spPr>
        <p:txBody>
          <a:bodyPr wrap="square" rtlCol="0">
            <a:spAutoFit/>
          </a:bodyPr>
          <a:lstStyle/>
          <a:p>
            <a:pPr lvl="0"/>
            <a:r>
              <a:rPr lang="en-SG" dirty="0"/>
              <a:t>			0 = Elder		          1 = Senior		         2 = Young</a:t>
            </a:r>
            <a:endParaRPr lang="en-US" sz="1600" dirty="0"/>
          </a:p>
          <a:p>
            <a:endParaRPr lang="en-US" dirty="0"/>
          </a:p>
        </p:txBody>
      </p:sp>
      <p:pic>
        <p:nvPicPr>
          <p:cNvPr id="6" name="Picture 5">
            <a:extLst>
              <a:ext uri="{FF2B5EF4-FFF2-40B4-BE49-F238E27FC236}">
                <a16:creationId xmlns:a16="http://schemas.microsoft.com/office/drawing/2014/main" id="{6A8D5CA8-6BD9-42E6-8B55-0519A4D763D9}"/>
              </a:ext>
            </a:extLst>
          </p:cNvPr>
          <p:cNvPicPr/>
          <p:nvPr/>
        </p:nvPicPr>
        <p:blipFill>
          <a:blip r:embed="rId2">
            <a:extLst>
              <a:ext uri="{28A0092B-C50C-407E-A947-70E740481C1C}">
                <a14:useLocalDpi xmlns:a14="http://schemas.microsoft.com/office/drawing/2010/main" val="0"/>
              </a:ext>
            </a:extLst>
          </a:blip>
          <a:stretch>
            <a:fillRect/>
          </a:stretch>
        </p:blipFill>
        <p:spPr>
          <a:xfrm>
            <a:off x="2392483" y="1853753"/>
            <a:ext cx="7268351" cy="3876561"/>
          </a:xfrm>
          <a:prstGeom prst="rect">
            <a:avLst/>
          </a:prstGeom>
        </p:spPr>
      </p:pic>
    </p:spTree>
    <p:extLst>
      <p:ext uri="{BB962C8B-B14F-4D97-AF65-F5344CB8AC3E}">
        <p14:creationId xmlns:p14="http://schemas.microsoft.com/office/powerpoint/2010/main" val="13015281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DO HEALTHCARE COSTS INCREASE WITH AGE?</a:t>
            </a:r>
            <a:endParaRPr lang="en-US" dirty="0"/>
          </a:p>
        </p:txBody>
      </p:sp>
      <p:sp>
        <p:nvSpPr>
          <p:cNvPr id="5" name="TextBox 4">
            <a:extLst>
              <a:ext uri="{FF2B5EF4-FFF2-40B4-BE49-F238E27FC236}">
                <a16:creationId xmlns:a16="http://schemas.microsoft.com/office/drawing/2014/main" id="{C4BA36BA-5430-4134-8033-D6B5DF5B6BD7}"/>
              </a:ext>
            </a:extLst>
          </p:cNvPr>
          <p:cNvSpPr txBox="1"/>
          <p:nvPr/>
        </p:nvSpPr>
        <p:spPr>
          <a:xfrm>
            <a:off x="1917114" y="5730315"/>
            <a:ext cx="8971721" cy="646331"/>
          </a:xfrm>
          <a:prstGeom prst="rect">
            <a:avLst/>
          </a:prstGeom>
          <a:noFill/>
        </p:spPr>
        <p:txBody>
          <a:bodyPr wrap="square" rtlCol="0">
            <a:spAutoFit/>
          </a:bodyPr>
          <a:lstStyle/>
          <a:p>
            <a:pPr lvl="0"/>
            <a:r>
              <a:rPr lang="en-SG" dirty="0"/>
              <a:t>			0 = Elder		          1 = Senior		         2 = Young</a:t>
            </a:r>
            <a:endParaRPr lang="en-US" sz="1600" dirty="0"/>
          </a:p>
          <a:p>
            <a:endParaRPr lang="en-US" dirty="0"/>
          </a:p>
        </p:txBody>
      </p:sp>
      <p:pic>
        <p:nvPicPr>
          <p:cNvPr id="7" name="Picture 6">
            <a:extLst>
              <a:ext uri="{FF2B5EF4-FFF2-40B4-BE49-F238E27FC236}">
                <a16:creationId xmlns:a16="http://schemas.microsoft.com/office/drawing/2014/main" id="{C127C8B4-9C02-4414-88FE-48EB49237C6A}"/>
              </a:ext>
            </a:extLst>
          </p:cNvPr>
          <p:cNvPicPr/>
          <p:nvPr/>
        </p:nvPicPr>
        <p:blipFill>
          <a:blip r:embed="rId2">
            <a:extLst>
              <a:ext uri="{28A0092B-C50C-407E-A947-70E740481C1C}">
                <a14:useLocalDpi xmlns:a14="http://schemas.microsoft.com/office/drawing/2010/main" val="0"/>
              </a:ext>
            </a:extLst>
          </a:blip>
          <a:stretch>
            <a:fillRect/>
          </a:stretch>
        </p:blipFill>
        <p:spPr>
          <a:xfrm>
            <a:off x="3155260" y="1971302"/>
            <a:ext cx="5087592" cy="3666248"/>
          </a:xfrm>
          <a:prstGeom prst="rect">
            <a:avLst/>
          </a:prstGeom>
        </p:spPr>
      </p:pic>
    </p:spTree>
    <p:extLst>
      <p:ext uri="{BB962C8B-B14F-4D97-AF65-F5344CB8AC3E}">
        <p14:creationId xmlns:p14="http://schemas.microsoft.com/office/powerpoint/2010/main" val="32677782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What’s the deal with symptom_5?</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pPr lvl="0"/>
            <a:r>
              <a:rPr lang="en-SG" dirty="0"/>
              <a:t>Symptom_5 has a </a:t>
            </a:r>
            <a:r>
              <a:rPr lang="en-SG" b="1" dirty="0"/>
              <a:t>17%</a:t>
            </a:r>
            <a:r>
              <a:rPr lang="en-SG" dirty="0"/>
              <a:t> positive correlation with amount.</a:t>
            </a:r>
            <a:endParaRPr lang="en-US" dirty="0"/>
          </a:p>
          <a:p>
            <a:endParaRPr lang="en-SG" dirty="0"/>
          </a:p>
          <a:p>
            <a:endParaRPr lang="en-SG" dirty="0"/>
          </a:p>
          <a:p>
            <a:endParaRPr lang="en-US" dirty="0"/>
          </a:p>
          <a:p>
            <a:pPr lvl="1"/>
            <a:endParaRPr lang="en-US" dirty="0"/>
          </a:p>
        </p:txBody>
      </p:sp>
      <p:pic>
        <p:nvPicPr>
          <p:cNvPr id="7" name="Picture 6">
            <a:extLst>
              <a:ext uri="{FF2B5EF4-FFF2-40B4-BE49-F238E27FC236}">
                <a16:creationId xmlns:a16="http://schemas.microsoft.com/office/drawing/2014/main" id="{FAD862AB-8784-4C54-9EC2-36F6C8407AAE}"/>
              </a:ext>
            </a:extLst>
          </p:cNvPr>
          <p:cNvPicPr/>
          <p:nvPr/>
        </p:nvPicPr>
        <p:blipFill>
          <a:blip r:embed="rId2">
            <a:extLst>
              <a:ext uri="{28A0092B-C50C-407E-A947-70E740481C1C}">
                <a14:useLocalDpi xmlns:a14="http://schemas.microsoft.com/office/drawing/2010/main" val="0"/>
              </a:ext>
            </a:extLst>
          </a:blip>
          <a:stretch>
            <a:fillRect/>
          </a:stretch>
        </p:blipFill>
        <p:spPr>
          <a:xfrm>
            <a:off x="1650361" y="2584931"/>
            <a:ext cx="8659830" cy="3564078"/>
          </a:xfrm>
          <a:prstGeom prst="rect">
            <a:avLst/>
          </a:prstGeom>
        </p:spPr>
      </p:pic>
    </p:spTree>
    <p:extLst>
      <p:ext uri="{BB962C8B-B14F-4D97-AF65-F5344CB8AC3E}">
        <p14:creationId xmlns:p14="http://schemas.microsoft.com/office/powerpoint/2010/main" val="2330461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What’s the deal with symptom_5?</a:t>
            </a:r>
            <a:endParaRPr lang="en-US" dirty="0"/>
          </a:p>
        </p:txBody>
      </p:sp>
      <p:pic>
        <p:nvPicPr>
          <p:cNvPr id="5" name="Picture 4">
            <a:extLst>
              <a:ext uri="{FF2B5EF4-FFF2-40B4-BE49-F238E27FC236}">
                <a16:creationId xmlns:a16="http://schemas.microsoft.com/office/drawing/2014/main" id="{D1B5A962-9B96-4CB9-BEF3-3C3385E144F8}"/>
              </a:ext>
            </a:extLst>
          </p:cNvPr>
          <p:cNvPicPr/>
          <p:nvPr/>
        </p:nvPicPr>
        <p:blipFill>
          <a:blip r:embed="rId2">
            <a:extLst>
              <a:ext uri="{28A0092B-C50C-407E-A947-70E740481C1C}">
                <a14:useLocalDpi xmlns:a14="http://schemas.microsoft.com/office/drawing/2010/main" val="0"/>
              </a:ext>
            </a:extLst>
          </a:blip>
          <a:stretch>
            <a:fillRect/>
          </a:stretch>
        </p:blipFill>
        <p:spPr>
          <a:xfrm>
            <a:off x="1633563" y="1853754"/>
            <a:ext cx="8924873" cy="4348263"/>
          </a:xfrm>
          <a:prstGeom prst="rect">
            <a:avLst/>
          </a:prstGeom>
        </p:spPr>
      </p:pic>
    </p:spTree>
    <p:extLst>
      <p:ext uri="{BB962C8B-B14F-4D97-AF65-F5344CB8AC3E}">
        <p14:creationId xmlns:p14="http://schemas.microsoft.com/office/powerpoint/2010/main" val="10077389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What’s the deal with symptom_5?</a:t>
            </a:r>
            <a:endParaRPr lang="en-US" dirty="0"/>
          </a:p>
        </p:txBody>
      </p:sp>
      <p:pic>
        <p:nvPicPr>
          <p:cNvPr id="4" name="Picture 3">
            <a:extLst>
              <a:ext uri="{FF2B5EF4-FFF2-40B4-BE49-F238E27FC236}">
                <a16:creationId xmlns:a16="http://schemas.microsoft.com/office/drawing/2014/main" id="{F6BD9B29-3ECF-4355-865C-840787BF0E4E}"/>
              </a:ext>
            </a:extLst>
          </p:cNvPr>
          <p:cNvPicPr/>
          <p:nvPr/>
        </p:nvPicPr>
        <p:blipFill>
          <a:blip r:embed="rId2">
            <a:extLst>
              <a:ext uri="{28A0092B-C50C-407E-A947-70E740481C1C}">
                <a14:useLocalDpi xmlns:a14="http://schemas.microsoft.com/office/drawing/2010/main" val="0"/>
              </a:ext>
            </a:extLst>
          </a:blip>
          <a:stretch>
            <a:fillRect/>
          </a:stretch>
        </p:blipFill>
        <p:spPr>
          <a:xfrm>
            <a:off x="3309419" y="2163237"/>
            <a:ext cx="5573161" cy="3614710"/>
          </a:xfrm>
          <a:prstGeom prst="rect">
            <a:avLst/>
          </a:prstGeom>
        </p:spPr>
      </p:pic>
    </p:spTree>
    <p:extLst>
      <p:ext uri="{BB962C8B-B14F-4D97-AF65-F5344CB8AC3E}">
        <p14:creationId xmlns:p14="http://schemas.microsoft.com/office/powerpoint/2010/main" val="1947915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What’s the deal with symptom_5?</a:t>
            </a:r>
            <a:endParaRPr lang="en-US" dirty="0"/>
          </a:p>
        </p:txBody>
      </p:sp>
      <p:pic>
        <p:nvPicPr>
          <p:cNvPr id="5" name="Picture 4">
            <a:extLst>
              <a:ext uri="{FF2B5EF4-FFF2-40B4-BE49-F238E27FC236}">
                <a16:creationId xmlns:a16="http://schemas.microsoft.com/office/drawing/2014/main" id="{CF6F451D-D38D-4F50-9A80-5211BC888890}"/>
              </a:ext>
            </a:extLst>
          </p:cNvPr>
          <p:cNvPicPr/>
          <p:nvPr/>
        </p:nvPicPr>
        <p:blipFill>
          <a:blip r:embed="rId2">
            <a:extLst>
              <a:ext uri="{28A0092B-C50C-407E-A947-70E740481C1C}">
                <a14:useLocalDpi xmlns:a14="http://schemas.microsoft.com/office/drawing/2010/main" val="0"/>
              </a:ext>
            </a:extLst>
          </a:blip>
          <a:stretch>
            <a:fillRect/>
          </a:stretch>
        </p:blipFill>
        <p:spPr>
          <a:xfrm>
            <a:off x="1451579" y="2067351"/>
            <a:ext cx="4405882" cy="3352788"/>
          </a:xfrm>
          <a:prstGeom prst="rect">
            <a:avLst/>
          </a:prstGeom>
        </p:spPr>
      </p:pic>
      <p:pic>
        <p:nvPicPr>
          <p:cNvPr id="6" name="Picture 5">
            <a:extLst>
              <a:ext uri="{FF2B5EF4-FFF2-40B4-BE49-F238E27FC236}">
                <a16:creationId xmlns:a16="http://schemas.microsoft.com/office/drawing/2014/main" id="{984393CB-7FF9-4191-995F-E3FB199E45E7}"/>
              </a:ext>
            </a:extLst>
          </p:cNvPr>
          <p:cNvPicPr/>
          <p:nvPr/>
        </p:nvPicPr>
        <p:blipFill>
          <a:blip r:embed="rId3">
            <a:extLst>
              <a:ext uri="{28A0092B-C50C-407E-A947-70E740481C1C}">
                <a14:useLocalDpi xmlns:a14="http://schemas.microsoft.com/office/drawing/2010/main" val="0"/>
              </a:ext>
            </a:extLst>
          </a:blip>
          <a:stretch>
            <a:fillRect/>
          </a:stretch>
        </p:blipFill>
        <p:spPr>
          <a:xfrm>
            <a:off x="6096000" y="2067351"/>
            <a:ext cx="4784035" cy="3438450"/>
          </a:xfrm>
          <a:prstGeom prst="rect">
            <a:avLst/>
          </a:prstGeom>
        </p:spPr>
      </p:pic>
      <p:sp>
        <p:nvSpPr>
          <p:cNvPr id="3" name="Rectangle 2">
            <a:extLst>
              <a:ext uri="{FF2B5EF4-FFF2-40B4-BE49-F238E27FC236}">
                <a16:creationId xmlns:a16="http://schemas.microsoft.com/office/drawing/2014/main" id="{29744846-45FC-4397-9309-FF81BE032547}"/>
              </a:ext>
            </a:extLst>
          </p:cNvPr>
          <p:cNvSpPr/>
          <p:nvPr/>
        </p:nvSpPr>
        <p:spPr>
          <a:xfrm>
            <a:off x="2590062" y="5633736"/>
            <a:ext cx="2128916" cy="369332"/>
          </a:xfrm>
          <a:prstGeom prst="rect">
            <a:avLst/>
          </a:prstGeom>
        </p:spPr>
        <p:txBody>
          <a:bodyPr wrap="none">
            <a:spAutoFit/>
          </a:bodyPr>
          <a:lstStyle/>
          <a:p>
            <a:r>
              <a:rPr lang="en-SG">
                <a:latin typeface="Calibri" panose="020F0502020204030204" pitchFamily="34" charset="0"/>
                <a:ea typeface="Calibri" panose="020F0502020204030204" pitchFamily="34" charset="0"/>
                <a:cs typeface="Times New Roman" panose="02020603050405020304" pitchFamily="18" charset="0"/>
              </a:rPr>
              <a:t>0 = Female, 1 = Male</a:t>
            </a:r>
            <a:endParaRPr lang="en-US" dirty="0"/>
          </a:p>
        </p:txBody>
      </p:sp>
      <p:sp>
        <p:nvSpPr>
          <p:cNvPr id="7" name="Rectangle 6">
            <a:extLst>
              <a:ext uri="{FF2B5EF4-FFF2-40B4-BE49-F238E27FC236}">
                <a16:creationId xmlns:a16="http://schemas.microsoft.com/office/drawing/2014/main" id="{47643C62-E6CD-4F74-8B09-15FA654146BD}"/>
              </a:ext>
            </a:extLst>
          </p:cNvPr>
          <p:cNvSpPr/>
          <p:nvPr/>
        </p:nvSpPr>
        <p:spPr>
          <a:xfrm>
            <a:off x="6496206" y="5633736"/>
            <a:ext cx="4383829"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0 = Chinese, 1 = Indian, 2 = Malay, 3 = Others</a:t>
            </a:r>
            <a:endParaRPr lang="en-US" dirty="0"/>
          </a:p>
        </p:txBody>
      </p:sp>
    </p:spTree>
    <p:extLst>
      <p:ext uri="{BB962C8B-B14F-4D97-AF65-F5344CB8AC3E}">
        <p14:creationId xmlns:p14="http://schemas.microsoft.com/office/powerpoint/2010/main" val="3050095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What’s the deal with symptom_5?</a:t>
            </a:r>
            <a:endParaRPr lang="en-US" dirty="0"/>
          </a:p>
        </p:txBody>
      </p:sp>
      <p:pic>
        <p:nvPicPr>
          <p:cNvPr id="8" name="Picture 7">
            <a:extLst>
              <a:ext uri="{FF2B5EF4-FFF2-40B4-BE49-F238E27FC236}">
                <a16:creationId xmlns:a16="http://schemas.microsoft.com/office/drawing/2014/main" id="{39135C98-9285-42FA-8E1A-CDAF1F3084F8}"/>
              </a:ext>
            </a:extLst>
          </p:cNvPr>
          <p:cNvPicPr/>
          <p:nvPr/>
        </p:nvPicPr>
        <p:blipFill>
          <a:blip r:embed="rId2">
            <a:extLst>
              <a:ext uri="{28A0092B-C50C-407E-A947-70E740481C1C}">
                <a14:useLocalDpi xmlns:a14="http://schemas.microsoft.com/office/drawing/2010/main" val="0"/>
              </a:ext>
            </a:extLst>
          </a:blip>
          <a:stretch>
            <a:fillRect/>
          </a:stretch>
        </p:blipFill>
        <p:spPr>
          <a:xfrm>
            <a:off x="1504587" y="2300232"/>
            <a:ext cx="4191208" cy="3333504"/>
          </a:xfrm>
          <a:prstGeom prst="rect">
            <a:avLst/>
          </a:prstGeom>
        </p:spPr>
      </p:pic>
      <p:pic>
        <p:nvPicPr>
          <p:cNvPr id="9" name="Picture 8">
            <a:extLst>
              <a:ext uri="{FF2B5EF4-FFF2-40B4-BE49-F238E27FC236}">
                <a16:creationId xmlns:a16="http://schemas.microsoft.com/office/drawing/2014/main" id="{3D74AE76-1C28-479C-BBA5-A4AC1C2C81D3}"/>
              </a:ext>
            </a:extLst>
          </p:cNvPr>
          <p:cNvPicPr/>
          <p:nvPr/>
        </p:nvPicPr>
        <p:blipFill>
          <a:blip r:embed="rId3">
            <a:extLst>
              <a:ext uri="{28A0092B-C50C-407E-A947-70E740481C1C}">
                <a14:useLocalDpi xmlns:a14="http://schemas.microsoft.com/office/drawing/2010/main" val="0"/>
              </a:ext>
            </a:extLst>
          </a:blip>
          <a:stretch>
            <a:fillRect/>
          </a:stretch>
        </p:blipFill>
        <p:spPr>
          <a:xfrm>
            <a:off x="6096000" y="2300230"/>
            <a:ext cx="4784034" cy="3333505"/>
          </a:xfrm>
          <a:prstGeom prst="rect">
            <a:avLst/>
          </a:prstGeom>
        </p:spPr>
      </p:pic>
      <p:sp>
        <p:nvSpPr>
          <p:cNvPr id="4" name="Rectangle 3">
            <a:extLst>
              <a:ext uri="{FF2B5EF4-FFF2-40B4-BE49-F238E27FC236}">
                <a16:creationId xmlns:a16="http://schemas.microsoft.com/office/drawing/2014/main" id="{C3D07DF3-065C-407A-98D4-FDC177DC9F6D}"/>
              </a:ext>
            </a:extLst>
          </p:cNvPr>
          <p:cNvSpPr/>
          <p:nvPr/>
        </p:nvSpPr>
        <p:spPr>
          <a:xfrm>
            <a:off x="2248203" y="5633736"/>
            <a:ext cx="3030830"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0 = Elder, 1 = Senior, 2 = Young</a:t>
            </a:r>
            <a:endParaRPr lang="en-US" dirty="0"/>
          </a:p>
        </p:txBody>
      </p:sp>
      <p:sp>
        <p:nvSpPr>
          <p:cNvPr id="10" name="Rectangle 9">
            <a:extLst>
              <a:ext uri="{FF2B5EF4-FFF2-40B4-BE49-F238E27FC236}">
                <a16:creationId xmlns:a16="http://schemas.microsoft.com/office/drawing/2014/main" id="{A3F1806E-57E9-42DF-9392-1FF9227063AF}"/>
              </a:ext>
            </a:extLst>
          </p:cNvPr>
          <p:cNvSpPr/>
          <p:nvPr/>
        </p:nvSpPr>
        <p:spPr>
          <a:xfrm>
            <a:off x="6511989" y="5670730"/>
            <a:ext cx="4438972"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0 = Healthy, 1 = Overweight, 2 = Underweight</a:t>
            </a:r>
            <a:endParaRPr lang="en-US" dirty="0"/>
          </a:p>
        </p:txBody>
      </p:sp>
    </p:spTree>
    <p:extLst>
      <p:ext uri="{BB962C8B-B14F-4D97-AF65-F5344CB8AC3E}">
        <p14:creationId xmlns:p14="http://schemas.microsoft.com/office/powerpoint/2010/main" val="14065586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What’s the deal with symptom_5?</a:t>
            </a:r>
            <a:endParaRPr lang="en-US" dirty="0"/>
          </a:p>
        </p:txBody>
      </p:sp>
      <p:sp>
        <p:nvSpPr>
          <p:cNvPr id="4" name="Rectangle 3">
            <a:extLst>
              <a:ext uri="{FF2B5EF4-FFF2-40B4-BE49-F238E27FC236}">
                <a16:creationId xmlns:a16="http://schemas.microsoft.com/office/drawing/2014/main" id="{C3D07DF3-065C-407A-98D4-FDC177DC9F6D}"/>
              </a:ext>
            </a:extLst>
          </p:cNvPr>
          <p:cNvSpPr/>
          <p:nvPr/>
        </p:nvSpPr>
        <p:spPr>
          <a:xfrm>
            <a:off x="2763619" y="5684149"/>
            <a:ext cx="2184381"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X = Age | Y = Amount</a:t>
            </a:r>
            <a:endParaRPr lang="en-US" dirty="0"/>
          </a:p>
        </p:txBody>
      </p:sp>
      <p:sp>
        <p:nvSpPr>
          <p:cNvPr id="10" name="Rectangle 9">
            <a:extLst>
              <a:ext uri="{FF2B5EF4-FFF2-40B4-BE49-F238E27FC236}">
                <a16:creationId xmlns:a16="http://schemas.microsoft.com/office/drawing/2014/main" id="{A3F1806E-57E9-42DF-9392-1FF9227063AF}"/>
              </a:ext>
            </a:extLst>
          </p:cNvPr>
          <p:cNvSpPr/>
          <p:nvPr/>
        </p:nvSpPr>
        <p:spPr>
          <a:xfrm>
            <a:off x="7831264" y="5684149"/>
            <a:ext cx="2184381"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X = Age | Y = Amount</a:t>
            </a:r>
            <a:endParaRPr lang="en-US" dirty="0"/>
          </a:p>
        </p:txBody>
      </p:sp>
      <p:pic>
        <p:nvPicPr>
          <p:cNvPr id="7" name="Picture 6">
            <a:extLst>
              <a:ext uri="{FF2B5EF4-FFF2-40B4-BE49-F238E27FC236}">
                <a16:creationId xmlns:a16="http://schemas.microsoft.com/office/drawing/2014/main" id="{4AA70C6F-EBE7-4576-8441-28480C74308B}"/>
              </a:ext>
            </a:extLst>
          </p:cNvPr>
          <p:cNvPicPr/>
          <p:nvPr/>
        </p:nvPicPr>
        <p:blipFill>
          <a:blip r:embed="rId2">
            <a:extLst>
              <a:ext uri="{28A0092B-C50C-407E-A947-70E740481C1C}">
                <a14:useLocalDpi xmlns:a14="http://schemas.microsoft.com/office/drawing/2010/main" val="0"/>
              </a:ext>
            </a:extLst>
          </a:blip>
          <a:stretch>
            <a:fillRect/>
          </a:stretch>
        </p:blipFill>
        <p:spPr>
          <a:xfrm>
            <a:off x="1587424" y="1506404"/>
            <a:ext cx="4800124" cy="4127332"/>
          </a:xfrm>
          <a:prstGeom prst="rect">
            <a:avLst/>
          </a:prstGeom>
        </p:spPr>
      </p:pic>
      <p:pic>
        <p:nvPicPr>
          <p:cNvPr id="11" name="Picture 10">
            <a:extLst>
              <a:ext uri="{FF2B5EF4-FFF2-40B4-BE49-F238E27FC236}">
                <a16:creationId xmlns:a16="http://schemas.microsoft.com/office/drawing/2014/main" id="{AEB1A487-B645-431D-A998-47A3711A03B4}"/>
              </a:ext>
            </a:extLst>
          </p:cNvPr>
          <p:cNvPicPr/>
          <p:nvPr/>
        </p:nvPicPr>
        <p:blipFill>
          <a:blip r:embed="rId3">
            <a:extLst>
              <a:ext uri="{28A0092B-C50C-407E-A947-70E740481C1C}">
                <a14:useLocalDpi xmlns:a14="http://schemas.microsoft.com/office/drawing/2010/main" val="0"/>
              </a:ext>
            </a:extLst>
          </a:blip>
          <a:stretch>
            <a:fillRect/>
          </a:stretch>
        </p:blipFill>
        <p:spPr>
          <a:xfrm>
            <a:off x="6523393" y="1518514"/>
            <a:ext cx="4800124" cy="4115221"/>
          </a:xfrm>
          <a:prstGeom prst="rect">
            <a:avLst/>
          </a:prstGeom>
        </p:spPr>
      </p:pic>
    </p:spTree>
    <p:extLst>
      <p:ext uri="{BB962C8B-B14F-4D97-AF65-F5344CB8AC3E}">
        <p14:creationId xmlns:p14="http://schemas.microsoft.com/office/powerpoint/2010/main" val="2501572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EXECUTIVE SUMMARY</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r>
              <a:rPr lang="en-SG" dirty="0"/>
              <a:t>Analysis of primary cost drivers:</a:t>
            </a:r>
          </a:p>
          <a:p>
            <a:pPr lvl="1"/>
            <a:r>
              <a:rPr lang="en-SG" b="1" dirty="0" err="1"/>
              <a:t>resident_status</a:t>
            </a:r>
            <a:r>
              <a:rPr lang="en-SG" dirty="0"/>
              <a:t> =&gt; high negative correlation of almost </a:t>
            </a:r>
            <a:r>
              <a:rPr lang="en-SG" b="1" dirty="0"/>
              <a:t>-14% </a:t>
            </a:r>
            <a:r>
              <a:rPr lang="en-SG" dirty="0"/>
              <a:t>| foreigners pay the highest amount | citizens pay the lowest | reason behind is straightforward, government policies</a:t>
            </a:r>
            <a:endParaRPr lang="en-US" dirty="0"/>
          </a:p>
          <a:p>
            <a:pPr lvl="1"/>
            <a:r>
              <a:rPr lang="en-SG" b="1" dirty="0"/>
              <a:t>symptom_5 </a:t>
            </a:r>
            <a:r>
              <a:rPr lang="en-SG" dirty="0"/>
              <a:t>=&gt; high positive correlation of almost </a:t>
            </a:r>
            <a:r>
              <a:rPr lang="en-SG" b="1" dirty="0"/>
              <a:t>17%</a:t>
            </a:r>
            <a:r>
              <a:rPr lang="en-SG" dirty="0"/>
              <a:t> | patients who have this symptom pay almost 75% more than those who don’t | reasons behind = ambiguous, speculative at best</a:t>
            </a:r>
            <a:endParaRPr lang="en-US" dirty="0"/>
          </a:p>
          <a:p>
            <a:pPr lvl="1"/>
            <a:r>
              <a:rPr lang="en-SG" b="1" dirty="0"/>
              <a:t>age</a:t>
            </a:r>
            <a:r>
              <a:rPr lang="en-SG" dirty="0"/>
              <a:t> =&gt; high positive correlation of </a:t>
            </a:r>
            <a:r>
              <a:rPr lang="en-SG" b="1" dirty="0"/>
              <a:t>10.70%</a:t>
            </a:r>
            <a:r>
              <a:rPr lang="en-SG" dirty="0"/>
              <a:t> | as one gets older, healthcare costs increase | interestingly there are various combinations, such as being overweight, or having symptom_5 persistently, that can raise the bill amount even higher over time | check relevant scatterplots</a:t>
            </a:r>
            <a:endParaRPr lang="en-US" dirty="0"/>
          </a:p>
          <a:p>
            <a:pPr lvl="1"/>
            <a:r>
              <a:rPr lang="en-SG" b="1" dirty="0" err="1"/>
              <a:t>bmi</a:t>
            </a:r>
            <a:r>
              <a:rPr lang="en-SG" b="1" dirty="0"/>
              <a:t> </a:t>
            </a:r>
            <a:r>
              <a:rPr lang="en-SG" dirty="0"/>
              <a:t>=&gt; relatively high positive correlation of </a:t>
            </a:r>
            <a:r>
              <a:rPr lang="en-SG" b="1" dirty="0"/>
              <a:t>4.60% </a:t>
            </a:r>
            <a:r>
              <a:rPr lang="en-SG" dirty="0"/>
              <a:t>| the more overweight the person, the higher the amount | teams up well with other factors contributing to higher amount</a:t>
            </a:r>
            <a:endParaRPr lang="en-US" dirty="0"/>
          </a:p>
          <a:p>
            <a:pPr lvl="1"/>
            <a:endParaRPr lang="en-US" dirty="0"/>
          </a:p>
        </p:txBody>
      </p:sp>
    </p:spTree>
    <p:extLst>
      <p:ext uri="{BB962C8B-B14F-4D97-AF65-F5344CB8AC3E}">
        <p14:creationId xmlns:p14="http://schemas.microsoft.com/office/powerpoint/2010/main" val="1369710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A8DCB1-720D-4AC5-8653-19CFC1DC2C43}"/>
              </a:ext>
            </a:extLst>
          </p:cNvPr>
          <p:cNvSpPr txBox="1"/>
          <p:nvPr/>
        </p:nvSpPr>
        <p:spPr>
          <a:xfrm>
            <a:off x="2635371" y="81295"/>
            <a:ext cx="7871792"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prstClr val="black"/>
                </a:solidFill>
                <a:effectLst/>
                <a:uLnTx/>
                <a:uFillTx/>
                <a:latin typeface="Calibri" panose="020F0502020204030204"/>
                <a:ea typeface="+mn-ea"/>
                <a:cs typeface="+mn-cs"/>
              </a:rPr>
              <a:t>Scatterplot, Amount Progression By Age, </a:t>
            </a:r>
            <a:r>
              <a:rPr lang="en-SG" b="1" dirty="0">
                <a:solidFill>
                  <a:prstClr val="black"/>
                </a:solidFill>
                <a:latin typeface="Calibri" panose="020F0502020204030204"/>
              </a:rPr>
              <a:t>Symptom 5 = Yes &amp; Symptom 5 = No</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0837517-5F9C-49D2-A630-2C32E6D8F820}"/>
              </a:ext>
            </a:extLst>
          </p:cNvPr>
          <p:cNvPicPr/>
          <p:nvPr/>
        </p:nvPicPr>
        <p:blipFill>
          <a:blip r:embed="rId2"/>
          <a:stretch>
            <a:fillRect/>
          </a:stretch>
        </p:blipFill>
        <p:spPr>
          <a:xfrm>
            <a:off x="2962800" y="688356"/>
            <a:ext cx="6862749" cy="5481287"/>
          </a:xfrm>
          <a:prstGeom prst="rect">
            <a:avLst/>
          </a:prstGeom>
        </p:spPr>
      </p:pic>
      <p:sp>
        <p:nvSpPr>
          <p:cNvPr id="5" name="TextBox 4">
            <a:extLst>
              <a:ext uri="{FF2B5EF4-FFF2-40B4-BE49-F238E27FC236}">
                <a16:creationId xmlns:a16="http://schemas.microsoft.com/office/drawing/2014/main" id="{658BCC05-1A24-49D4-9794-62B939319824}"/>
              </a:ext>
            </a:extLst>
          </p:cNvPr>
          <p:cNvSpPr txBox="1"/>
          <p:nvPr/>
        </p:nvSpPr>
        <p:spPr>
          <a:xfrm>
            <a:off x="3682294" y="6460435"/>
            <a:ext cx="6016487"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prstClr val="black"/>
                </a:solidFill>
                <a:effectLst/>
                <a:uLnTx/>
                <a:uFillTx/>
                <a:latin typeface="Calibri" panose="020F0502020204030204"/>
                <a:ea typeface="+mn-ea"/>
                <a:cs typeface="+mn-cs"/>
              </a:rPr>
              <a:t>0 = Healthy      1 = Overweight      3 = Underweight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79483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MEDiCAL_HISTORY_1</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1329136"/>
            <a:ext cx="9603275" cy="3828477"/>
          </a:xfrm>
        </p:spPr>
        <p:txBody>
          <a:bodyPr>
            <a:normAutofit/>
          </a:bodyPr>
          <a:lstStyle/>
          <a:p>
            <a:pPr lvl="0"/>
            <a:r>
              <a:rPr lang="en-SG" dirty="0"/>
              <a:t>Medical_history_1 has a correlation of approximately </a:t>
            </a:r>
            <a:r>
              <a:rPr lang="en-SG" b="1" dirty="0"/>
              <a:t>7.5%</a:t>
            </a:r>
            <a:r>
              <a:rPr lang="en-SG" dirty="0"/>
              <a:t> with amount.</a:t>
            </a:r>
            <a:endParaRPr lang="en-US" dirty="0"/>
          </a:p>
          <a:p>
            <a:endParaRPr lang="en-SG" dirty="0"/>
          </a:p>
          <a:p>
            <a:endParaRPr lang="en-SG" dirty="0"/>
          </a:p>
          <a:p>
            <a:endParaRPr lang="en-US" dirty="0"/>
          </a:p>
          <a:p>
            <a:pPr lvl="1"/>
            <a:endParaRPr lang="en-US" dirty="0"/>
          </a:p>
        </p:txBody>
      </p:sp>
      <p:pic>
        <p:nvPicPr>
          <p:cNvPr id="6" name="Picture 5">
            <a:extLst>
              <a:ext uri="{FF2B5EF4-FFF2-40B4-BE49-F238E27FC236}">
                <a16:creationId xmlns:a16="http://schemas.microsoft.com/office/drawing/2014/main" id="{7F445D3F-810A-4701-B9DC-E76ED2D3F813}"/>
              </a:ext>
            </a:extLst>
          </p:cNvPr>
          <p:cNvPicPr/>
          <p:nvPr/>
        </p:nvPicPr>
        <p:blipFill>
          <a:blip r:embed="rId2">
            <a:extLst>
              <a:ext uri="{28A0092B-C50C-407E-A947-70E740481C1C}">
                <a14:useLocalDpi xmlns:a14="http://schemas.microsoft.com/office/drawing/2010/main" val="0"/>
              </a:ext>
            </a:extLst>
          </a:blip>
          <a:stretch>
            <a:fillRect/>
          </a:stretch>
        </p:blipFill>
        <p:spPr>
          <a:xfrm>
            <a:off x="1942180" y="2013977"/>
            <a:ext cx="8307640" cy="4039504"/>
          </a:xfrm>
          <a:prstGeom prst="rect">
            <a:avLst/>
          </a:prstGeom>
        </p:spPr>
      </p:pic>
    </p:spTree>
    <p:extLst>
      <p:ext uri="{BB962C8B-B14F-4D97-AF65-F5344CB8AC3E}">
        <p14:creationId xmlns:p14="http://schemas.microsoft.com/office/powerpoint/2010/main" val="14188882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MEDiCAL_HISTORY_1</a:t>
            </a:r>
            <a:endParaRPr lang="en-US" dirty="0"/>
          </a:p>
        </p:txBody>
      </p:sp>
      <p:pic>
        <p:nvPicPr>
          <p:cNvPr id="5" name="Picture 4">
            <a:extLst>
              <a:ext uri="{FF2B5EF4-FFF2-40B4-BE49-F238E27FC236}">
                <a16:creationId xmlns:a16="http://schemas.microsoft.com/office/drawing/2014/main" id="{C78B4CD6-165C-4FA5-9B9F-F476CB5D37C6}"/>
              </a:ext>
            </a:extLst>
          </p:cNvPr>
          <p:cNvPicPr/>
          <p:nvPr/>
        </p:nvPicPr>
        <p:blipFill>
          <a:blip r:embed="rId2">
            <a:extLst>
              <a:ext uri="{28A0092B-C50C-407E-A947-70E740481C1C}">
                <a14:useLocalDpi xmlns:a14="http://schemas.microsoft.com/office/drawing/2010/main" val="0"/>
              </a:ext>
            </a:extLst>
          </a:blip>
          <a:stretch>
            <a:fillRect/>
          </a:stretch>
        </p:blipFill>
        <p:spPr>
          <a:xfrm>
            <a:off x="2370847" y="1853754"/>
            <a:ext cx="7634544" cy="4295255"/>
          </a:xfrm>
          <a:prstGeom prst="rect">
            <a:avLst/>
          </a:prstGeom>
        </p:spPr>
      </p:pic>
    </p:spTree>
    <p:extLst>
      <p:ext uri="{BB962C8B-B14F-4D97-AF65-F5344CB8AC3E}">
        <p14:creationId xmlns:p14="http://schemas.microsoft.com/office/powerpoint/2010/main" val="25749772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MEDiCAL_HISTORY_1</a:t>
            </a:r>
            <a:endParaRPr lang="en-US" dirty="0"/>
          </a:p>
        </p:txBody>
      </p:sp>
      <p:pic>
        <p:nvPicPr>
          <p:cNvPr id="4" name="Picture 3">
            <a:extLst>
              <a:ext uri="{FF2B5EF4-FFF2-40B4-BE49-F238E27FC236}">
                <a16:creationId xmlns:a16="http://schemas.microsoft.com/office/drawing/2014/main" id="{456AF36F-EE9A-45B2-9C28-0BACCC01A6FE}"/>
              </a:ext>
            </a:extLst>
          </p:cNvPr>
          <p:cNvPicPr/>
          <p:nvPr/>
        </p:nvPicPr>
        <p:blipFill>
          <a:blip r:embed="rId2">
            <a:extLst>
              <a:ext uri="{28A0092B-C50C-407E-A947-70E740481C1C}">
                <a14:useLocalDpi xmlns:a14="http://schemas.microsoft.com/office/drawing/2010/main" val="0"/>
              </a:ext>
            </a:extLst>
          </a:blip>
          <a:stretch>
            <a:fillRect/>
          </a:stretch>
        </p:blipFill>
        <p:spPr>
          <a:xfrm>
            <a:off x="4076700" y="2003425"/>
            <a:ext cx="4038600" cy="2851150"/>
          </a:xfrm>
          <a:prstGeom prst="rect">
            <a:avLst/>
          </a:prstGeom>
        </p:spPr>
      </p:pic>
      <p:sp>
        <p:nvSpPr>
          <p:cNvPr id="3" name="Rectangle 2">
            <a:extLst>
              <a:ext uri="{FF2B5EF4-FFF2-40B4-BE49-F238E27FC236}">
                <a16:creationId xmlns:a16="http://schemas.microsoft.com/office/drawing/2014/main" id="{C8613601-2467-434D-8942-54872113C27F}"/>
              </a:ext>
            </a:extLst>
          </p:cNvPr>
          <p:cNvSpPr/>
          <p:nvPr/>
        </p:nvSpPr>
        <p:spPr>
          <a:xfrm>
            <a:off x="5525546" y="5004246"/>
            <a:ext cx="1644489"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0 = No | 1 = Yes</a:t>
            </a:r>
            <a:endParaRPr lang="en-US" dirty="0"/>
          </a:p>
        </p:txBody>
      </p:sp>
    </p:spTree>
    <p:extLst>
      <p:ext uri="{BB962C8B-B14F-4D97-AF65-F5344CB8AC3E}">
        <p14:creationId xmlns:p14="http://schemas.microsoft.com/office/powerpoint/2010/main" val="6537593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MEDiCAL_HISTORY_1</a:t>
            </a:r>
            <a:endParaRPr lang="en-US" dirty="0"/>
          </a:p>
        </p:txBody>
      </p:sp>
      <p:sp>
        <p:nvSpPr>
          <p:cNvPr id="3" name="Rectangle 2">
            <a:extLst>
              <a:ext uri="{FF2B5EF4-FFF2-40B4-BE49-F238E27FC236}">
                <a16:creationId xmlns:a16="http://schemas.microsoft.com/office/drawing/2014/main" id="{C8613601-2467-434D-8942-54872113C27F}"/>
              </a:ext>
            </a:extLst>
          </p:cNvPr>
          <p:cNvSpPr/>
          <p:nvPr/>
        </p:nvSpPr>
        <p:spPr>
          <a:xfrm>
            <a:off x="2252259" y="5004247"/>
            <a:ext cx="3142655"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0 = Healthy, 1 = Over, 2 = Under</a:t>
            </a:r>
            <a:endParaRPr lang="en-US" dirty="0"/>
          </a:p>
        </p:txBody>
      </p:sp>
      <p:pic>
        <p:nvPicPr>
          <p:cNvPr id="5" name="Picture 4">
            <a:extLst>
              <a:ext uri="{FF2B5EF4-FFF2-40B4-BE49-F238E27FC236}">
                <a16:creationId xmlns:a16="http://schemas.microsoft.com/office/drawing/2014/main" id="{74E54622-A59E-4F96-A2C9-4DC20340F504}"/>
              </a:ext>
            </a:extLst>
          </p:cNvPr>
          <p:cNvPicPr/>
          <p:nvPr/>
        </p:nvPicPr>
        <p:blipFill>
          <a:blip r:embed="rId2">
            <a:extLst>
              <a:ext uri="{28A0092B-C50C-407E-A947-70E740481C1C}">
                <a14:useLocalDpi xmlns:a14="http://schemas.microsoft.com/office/drawing/2010/main" val="0"/>
              </a:ext>
            </a:extLst>
          </a:blip>
          <a:stretch>
            <a:fillRect/>
          </a:stretch>
        </p:blipFill>
        <p:spPr>
          <a:xfrm>
            <a:off x="1570589" y="2040103"/>
            <a:ext cx="4379637" cy="2757184"/>
          </a:xfrm>
          <a:prstGeom prst="rect">
            <a:avLst/>
          </a:prstGeom>
        </p:spPr>
      </p:pic>
      <p:pic>
        <p:nvPicPr>
          <p:cNvPr id="6" name="Picture 5">
            <a:extLst>
              <a:ext uri="{FF2B5EF4-FFF2-40B4-BE49-F238E27FC236}">
                <a16:creationId xmlns:a16="http://schemas.microsoft.com/office/drawing/2014/main" id="{C39CAEE6-EC45-433A-91E4-9117FC2356FF}"/>
              </a:ext>
            </a:extLst>
          </p:cNvPr>
          <p:cNvPicPr/>
          <p:nvPr/>
        </p:nvPicPr>
        <p:blipFill>
          <a:blip r:embed="rId3">
            <a:extLst>
              <a:ext uri="{28A0092B-C50C-407E-A947-70E740481C1C}">
                <a14:useLocalDpi xmlns:a14="http://schemas.microsoft.com/office/drawing/2010/main" val="0"/>
              </a:ext>
            </a:extLst>
          </a:blip>
          <a:stretch>
            <a:fillRect/>
          </a:stretch>
        </p:blipFill>
        <p:spPr>
          <a:xfrm>
            <a:off x="6688303" y="2040103"/>
            <a:ext cx="3933108" cy="2757184"/>
          </a:xfrm>
          <a:prstGeom prst="rect">
            <a:avLst/>
          </a:prstGeom>
        </p:spPr>
      </p:pic>
      <p:sp>
        <p:nvSpPr>
          <p:cNvPr id="7" name="Rectangle 6">
            <a:extLst>
              <a:ext uri="{FF2B5EF4-FFF2-40B4-BE49-F238E27FC236}">
                <a16:creationId xmlns:a16="http://schemas.microsoft.com/office/drawing/2014/main" id="{CB93FA6B-788B-4162-ACA3-89CC1D33845D}"/>
              </a:ext>
            </a:extLst>
          </p:cNvPr>
          <p:cNvSpPr/>
          <p:nvPr/>
        </p:nvSpPr>
        <p:spPr>
          <a:xfrm>
            <a:off x="7864444" y="5004247"/>
            <a:ext cx="2128916"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0 = Female, 1 = Male</a:t>
            </a:r>
            <a:endParaRPr lang="en-US" dirty="0"/>
          </a:p>
        </p:txBody>
      </p:sp>
    </p:spTree>
    <p:extLst>
      <p:ext uri="{BB962C8B-B14F-4D97-AF65-F5344CB8AC3E}">
        <p14:creationId xmlns:p14="http://schemas.microsoft.com/office/powerpoint/2010/main" val="29058031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MEDiCAL_HISTORY_1</a:t>
            </a:r>
            <a:endParaRPr lang="en-US" dirty="0"/>
          </a:p>
        </p:txBody>
      </p:sp>
      <p:sp>
        <p:nvSpPr>
          <p:cNvPr id="3" name="Rectangle 2">
            <a:extLst>
              <a:ext uri="{FF2B5EF4-FFF2-40B4-BE49-F238E27FC236}">
                <a16:creationId xmlns:a16="http://schemas.microsoft.com/office/drawing/2014/main" id="{C8613601-2467-434D-8942-54872113C27F}"/>
              </a:ext>
            </a:extLst>
          </p:cNvPr>
          <p:cNvSpPr/>
          <p:nvPr/>
        </p:nvSpPr>
        <p:spPr>
          <a:xfrm>
            <a:off x="2252259" y="5004247"/>
            <a:ext cx="3695627"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0 = Elder      1 = Senior         2 = Young</a:t>
            </a:r>
            <a:endParaRPr lang="en-US" dirty="0"/>
          </a:p>
        </p:txBody>
      </p:sp>
      <p:sp>
        <p:nvSpPr>
          <p:cNvPr id="7" name="Rectangle 6">
            <a:extLst>
              <a:ext uri="{FF2B5EF4-FFF2-40B4-BE49-F238E27FC236}">
                <a16:creationId xmlns:a16="http://schemas.microsoft.com/office/drawing/2014/main" id="{CB93FA6B-788B-4162-ACA3-89CC1D33845D}"/>
              </a:ext>
            </a:extLst>
          </p:cNvPr>
          <p:cNvSpPr/>
          <p:nvPr/>
        </p:nvSpPr>
        <p:spPr>
          <a:xfrm>
            <a:off x="6997148" y="5004247"/>
            <a:ext cx="4562922" cy="369332"/>
          </a:xfrm>
          <a:prstGeom prst="rect">
            <a:avLst/>
          </a:prstGeom>
        </p:spPr>
        <p:txBody>
          <a:bodyPr wrap="squar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0 = Chinese, 1 = Indian, 2 = Malay, 3 = Others</a:t>
            </a:r>
            <a:endParaRPr lang="en-US" dirty="0"/>
          </a:p>
        </p:txBody>
      </p:sp>
      <p:pic>
        <p:nvPicPr>
          <p:cNvPr id="8" name="Picture 7">
            <a:extLst>
              <a:ext uri="{FF2B5EF4-FFF2-40B4-BE49-F238E27FC236}">
                <a16:creationId xmlns:a16="http://schemas.microsoft.com/office/drawing/2014/main" id="{12B916E5-BF2E-477A-9F76-4C15494EB8AD}"/>
              </a:ext>
            </a:extLst>
          </p:cNvPr>
          <p:cNvPicPr/>
          <p:nvPr/>
        </p:nvPicPr>
        <p:blipFill>
          <a:blip r:embed="rId2">
            <a:extLst>
              <a:ext uri="{28A0092B-C50C-407E-A947-70E740481C1C}">
                <a14:useLocalDpi xmlns:a14="http://schemas.microsoft.com/office/drawing/2010/main" val="0"/>
              </a:ext>
            </a:extLst>
          </a:blip>
          <a:stretch>
            <a:fillRect/>
          </a:stretch>
        </p:blipFill>
        <p:spPr>
          <a:xfrm>
            <a:off x="1451579" y="2173183"/>
            <a:ext cx="4603019" cy="2785751"/>
          </a:xfrm>
          <a:prstGeom prst="rect">
            <a:avLst/>
          </a:prstGeom>
        </p:spPr>
      </p:pic>
      <p:pic>
        <p:nvPicPr>
          <p:cNvPr id="9" name="Picture 8">
            <a:extLst>
              <a:ext uri="{FF2B5EF4-FFF2-40B4-BE49-F238E27FC236}">
                <a16:creationId xmlns:a16="http://schemas.microsoft.com/office/drawing/2014/main" id="{42745D53-80FD-45AC-824B-D2CB936341EC}"/>
              </a:ext>
            </a:extLst>
          </p:cNvPr>
          <p:cNvPicPr/>
          <p:nvPr/>
        </p:nvPicPr>
        <p:blipFill>
          <a:blip r:embed="rId3">
            <a:extLst>
              <a:ext uri="{28A0092B-C50C-407E-A947-70E740481C1C}">
                <a14:useLocalDpi xmlns:a14="http://schemas.microsoft.com/office/drawing/2010/main" val="0"/>
              </a:ext>
            </a:extLst>
          </a:blip>
          <a:stretch>
            <a:fillRect/>
          </a:stretch>
        </p:blipFill>
        <p:spPr>
          <a:xfrm>
            <a:off x="6638608" y="2173182"/>
            <a:ext cx="4416245" cy="2831065"/>
          </a:xfrm>
          <a:prstGeom prst="rect">
            <a:avLst/>
          </a:prstGeom>
        </p:spPr>
      </p:pic>
    </p:spTree>
    <p:extLst>
      <p:ext uri="{BB962C8B-B14F-4D97-AF65-F5344CB8AC3E}">
        <p14:creationId xmlns:p14="http://schemas.microsoft.com/office/powerpoint/2010/main" val="17468109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DO MEN and women pay differently?</a:t>
            </a:r>
            <a:endParaRPr lang="en-US" dirty="0"/>
          </a:p>
        </p:txBody>
      </p:sp>
      <p:pic>
        <p:nvPicPr>
          <p:cNvPr id="10" name="Picture 9">
            <a:extLst>
              <a:ext uri="{FF2B5EF4-FFF2-40B4-BE49-F238E27FC236}">
                <a16:creationId xmlns:a16="http://schemas.microsoft.com/office/drawing/2014/main" id="{D014BB13-0D6F-4380-8709-38E84FD0EA9A}"/>
              </a:ext>
            </a:extLst>
          </p:cNvPr>
          <p:cNvPicPr/>
          <p:nvPr/>
        </p:nvPicPr>
        <p:blipFill>
          <a:blip r:embed="rId2">
            <a:extLst>
              <a:ext uri="{28A0092B-C50C-407E-A947-70E740481C1C}">
                <a14:useLocalDpi xmlns:a14="http://schemas.microsoft.com/office/drawing/2010/main" val="0"/>
              </a:ext>
            </a:extLst>
          </a:blip>
          <a:stretch>
            <a:fillRect/>
          </a:stretch>
        </p:blipFill>
        <p:spPr>
          <a:xfrm>
            <a:off x="1933161" y="1950276"/>
            <a:ext cx="8325678" cy="4211983"/>
          </a:xfrm>
          <a:prstGeom prst="rect">
            <a:avLst/>
          </a:prstGeom>
        </p:spPr>
      </p:pic>
    </p:spTree>
    <p:extLst>
      <p:ext uri="{BB962C8B-B14F-4D97-AF65-F5344CB8AC3E}">
        <p14:creationId xmlns:p14="http://schemas.microsoft.com/office/powerpoint/2010/main" val="30307200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DO MEN and women pay differently?</a:t>
            </a:r>
            <a:endParaRPr lang="en-US" dirty="0"/>
          </a:p>
        </p:txBody>
      </p:sp>
      <p:pic>
        <p:nvPicPr>
          <p:cNvPr id="4" name="Picture 3">
            <a:extLst>
              <a:ext uri="{FF2B5EF4-FFF2-40B4-BE49-F238E27FC236}">
                <a16:creationId xmlns:a16="http://schemas.microsoft.com/office/drawing/2014/main" id="{F9D875C9-D1C3-4F71-BD86-1CBF5ECA38B5}"/>
              </a:ext>
            </a:extLst>
          </p:cNvPr>
          <p:cNvPicPr/>
          <p:nvPr/>
        </p:nvPicPr>
        <p:blipFill>
          <a:blip r:embed="rId2">
            <a:extLst>
              <a:ext uri="{28A0092B-C50C-407E-A947-70E740481C1C}">
                <a14:useLocalDpi xmlns:a14="http://schemas.microsoft.com/office/drawing/2010/main" val="0"/>
              </a:ext>
            </a:extLst>
          </a:blip>
          <a:stretch>
            <a:fillRect/>
          </a:stretch>
        </p:blipFill>
        <p:spPr>
          <a:xfrm>
            <a:off x="1774963" y="1891197"/>
            <a:ext cx="8642074" cy="3701155"/>
          </a:xfrm>
          <a:prstGeom prst="rect">
            <a:avLst/>
          </a:prstGeom>
        </p:spPr>
      </p:pic>
      <p:sp>
        <p:nvSpPr>
          <p:cNvPr id="5" name="Rectangle 4">
            <a:extLst>
              <a:ext uri="{FF2B5EF4-FFF2-40B4-BE49-F238E27FC236}">
                <a16:creationId xmlns:a16="http://schemas.microsoft.com/office/drawing/2014/main" id="{A9DFC0A1-EB08-4679-95FD-C4539F31DD80}"/>
              </a:ext>
            </a:extLst>
          </p:cNvPr>
          <p:cNvSpPr/>
          <p:nvPr/>
        </p:nvSpPr>
        <p:spPr>
          <a:xfrm>
            <a:off x="5031542" y="5684149"/>
            <a:ext cx="2128916" cy="369332"/>
          </a:xfrm>
          <a:prstGeom prst="rect">
            <a:avLst/>
          </a:prstGeom>
        </p:spPr>
        <p:txBody>
          <a:bodyPr wrap="none">
            <a:spAutoFit/>
          </a:bodyPr>
          <a:lstStyle/>
          <a:p>
            <a:r>
              <a:rPr lang="en-SG" dirty="0">
                <a:latin typeface="Calibri" panose="020F0502020204030204" pitchFamily="34" charset="0"/>
                <a:ea typeface="Calibri" panose="020F0502020204030204" pitchFamily="34" charset="0"/>
                <a:cs typeface="Times New Roman" panose="02020603050405020304" pitchFamily="18" charset="0"/>
              </a:rPr>
              <a:t>0 = Female, 1 = Male</a:t>
            </a:r>
            <a:endParaRPr lang="en-US" dirty="0"/>
          </a:p>
        </p:txBody>
      </p:sp>
    </p:spTree>
    <p:extLst>
      <p:ext uri="{BB962C8B-B14F-4D97-AF65-F5344CB8AC3E}">
        <p14:creationId xmlns:p14="http://schemas.microsoft.com/office/powerpoint/2010/main" val="3990904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CONCLUDING NOTES</a:t>
            </a:r>
            <a:endParaRPr lang="en-US" dirty="0"/>
          </a:p>
        </p:txBody>
      </p:sp>
      <p:sp>
        <p:nvSpPr>
          <p:cNvPr id="6" name="Content Placeholder 2">
            <a:extLst>
              <a:ext uri="{FF2B5EF4-FFF2-40B4-BE49-F238E27FC236}">
                <a16:creationId xmlns:a16="http://schemas.microsoft.com/office/drawing/2014/main" id="{C0370B4D-69E2-4681-B2FE-B6902B838574}"/>
              </a:ext>
            </a:extLst>
          </p:cNvPr>
          <p:cNvSpPr>
            <a:spLocks noGrp="1"/>
          </p:cNvSpPr>
          <p:nvPr>
            <p:ph idx="1"/>
          </p:nvPr>
        </p:nvSpPr>
        <p:spPr>
          <a:xfrm>
            <a:off x="1451579" y="2015732"/>
            <a:ext cx="9603275" cy="3828477"/>
          </a:xfrm>
        </p:spPr>
        <p:txBody>
          <a:bodyPr>
            <a:normAutofit/>
          </a:bodyPr>
          <a:lstStyle/>
          <a:p>
            <a:pPr lvl="1"/>
            <a:r>
              <a:rPr lang="en-SG" b="1" dirty="0" err="1"/>
              <a:t>resident_status</a:t>
            </a:r>
            <a:r>
              <a:rPr lang="en-SG" dirty="0"/>
              <a:t> =&gt; high negative correlation of almost </a:t>
            </a:r>
            <a:r>
              <a:rPr lang="en-SG" b="1" dirty="0">
                <a:solidFill>
                  <a:srgbClr val="FF0000"/>
                </a:solidFill>
              </a:rPr>
              <a:t>-14%</a:t>
            </a:r>
            <a:r>
              <a:rPr lang="en-SG" b="1" dirty="0"/>
              <a:t> </a:t>
            </a:r>
            <a:r>
              <a:rPr lang="en-SG" dirty="0"/>
              <a:t>| foreigners pay the highest amount | citizens pay the lowest | reason behind is straightforward, government policies</a:t>
            </a:r>
            <a:endParaRPr lang="en-US" sz="1600" dirty="0"/>
          </a:p>
          <a:p>
            <a:pPr lvl="1"/>
            <a:r>
              <a:rPr lang="en-SG" b="1" dirty="0"/>
              <a:t>symptom_5 </a:t>
            </a:r>
            <a:r>
              <a:rPr lang="en-SG" dirty="0"/>
              <a:t>=&gt; high positive correlation of almost </a:t>
            </a:r>
            <a:r>
              <a:rPr lang="en-SG" b="1" dirty="0">
                <a:solidFill>
                  <a:srgbClr val="00B050"/>
                </a:solidFill>
              </a:rPr>
              <a:t>17%</a:t>
            </a:r>
            <a:r>
              <a:rPr lang="en-SG" dirty="0">
                <a:solidFill>
                  <a:srgbClr val="00B050"/>
                </a:solidFill>
              </a:rPr>
              <a:t> </a:t>
            </a:r>
            <a:r>
              <a:rPr lang="en-SG" dirty="0"/>
              <a:t>| patients who have this symptom pay almost 75% more than those who don’t | reasons behind are ambiguous, speculative at best</a:t>
            </a:r>
            <a:endParaRPr lang="en-US" sz="1600" dirty="0"/>
          </a:p>
          <a:p>
            <a:pPr lvl="1"/>
            <a:r>
              <a:rPr lang="en-SG" b="1" dirty="0"/>
              <a:t>age</a:t>
            </a:r>
            <a:r>
              <a:rPr lang="en-SG" dirty="0"/>
              <a:t> =&gt; high positive correlation of </a:t>
            </a:r>
            <a:r>
              <a:rPr lang="en-SG" b="1" dirty="0">
                <a:solidFill>
                  <a:srgbClr val="00B050"/>
                </a:solidFill>
              </a:rPr>
              <a:t>10.70%</a:t>
            </a:r>
            <a:r>
              <a:rPr lang="en-SG" dirty="0"/>
              <a:t> | as one gets older, healthcare costs increase | interestingly there are various combinations, such as being overweight, or having symptom_5 persistently, that can raise the bill amount even higher over time | check relevant scatterplots</a:t>
            </a:r>
            <a:endParaRPr lang="en-US" sz="1600" dirty="0"/>
          </a:p>
          <a:p>
            <a:pPr lvl="1"/>
            <a:r>
              <a:rPr lang="en-SG" b="1" dirty="0" err="1"/>
              <a:t>bmi</a:t>
            </a:r>
            <a:r>
              <a:rPr lang="en-SG" b="1" dirty="0"/>
              <a:t> </a:t>
            </a:r>
            <a:r>
              <a:rPr lang="en-SG" dirty="0"/>
              <a:t>=&gt; relatively high positive correlation of </a:t>
            </a:r>
            <a:r>
              <a:rPr lang="en-SG" b="1" dirty="0">
                <a:solidFill>
                  <a:srgbClr val="00B050"/>
                </a:solidFill>
              </a:rPr>
              <a:t>4.60%</a:t>
            </a:r>
            <a:r>
              <a:rPr lang="en-SG" b="1" dirty="0"/>
              <a:t> </a:t>
            </a:r>
            <a:r>
              <a:rPr lang="en-SG" dirty="0"/>
              <a:t>| the more overweight the person, the higher the amount | teams up well with other factors contributing to higher amount</a:t>
            </a:r>
            <a:endParaRPr lang="en-US" sz="1600" dirty="0"/>
          </a:p>
          <a:p>
            <a:pPr lvl="0"/>
            <a:endParaRPr lang="en-SG" dirty="0"/>
          </a:p>
          <a:p>
            <a:pPr lvl="0"/>
            <a:endParaRPr lang="en-US" dirty="0"/>
          </a:p>
          <a:p>
            <a:endParaRPr lang="en-SG" dirty="0"/>
          </a:p>
          <a:p>
            <a:endParaRPr lang="en-SG" dirty="0"/>
          </a:p>
          <a:p>
            <a:endParaRPr lang="en-US" dirty="0"/>
          </a:p>
          <a:p>
            <a:pPr lvl="1"/>
            <a:endParaRPr lang="en-US" dirty="0"/>
          </a:p>
        </p:txBody>
      </p:sp>
    </p:spTree>
    <p:extLst>
      <p:ext uri="{BB962C8B-B14F-4D97-AF65-F5344CB8AC3E}">
        <p14:creationId xmlns:p14="http://schemas.microsoft.com/office/powerpoint/2010/main" val="22309790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CONCLUDING NOTES</a:t>
            </a:r>
            <a:endParaRPr lang="en-US" dirty="0"/>
          </a:p>
        </p:txBody>
      </p:sp>
      <p:sp>
        <p:nvSpPr>
          <p:cNvPr id="6" name="Content Placeholder 2">
            <a:extLst>
              <a:ext uri="{FF2B5EF4-FFF2-40B4-BE49-F238E27FC236}">
                <a16:creationId xmlns:a16="http://schemas.microsoft.com/office/drawing/2014/main" id="{C0370B4D-69E2-4681-B2FE-B6902B838574}"/>
              </a:ext>
            </a:extLst>
          </p:cNvPr>
          <p:cNvSpPr>
            <a:spLocks noGrp="1"/>
          </p:cNvSpPr>
          <p:nvPr>
            <p:ph idx="1"/>
          </p:nvPr>
        </p:nvSpPr>
        <p:spPr>
          <a:xfrm>
            <a:off x="1451579" y="2015732"/>
            <a:ext cx="9603275" cy="3828477"/>
          </a:xfrm>
        </p:spPr>
        <p:txBody>
          <a:bodyPr>
            <a:normAutofit/>
          </a:bodyPr>
          <a:lstStyle/>
          <a:p>
            <a:pPr lvl="1"/>
            <a:r>
              <a:rPr lang="en-SG" b="1" dirty="0"/>
              <a:t>race</a:t>
            </a:r>
            <a:r>
              <a:rPr lang="en-SG" dirty="0"/>
              <a:t> =&gt; high positive correlation of almost </a:t>
            </a:r>
            <a:r>
              <a:rPr lang="en-SG" b="1" dirty="0">
                <a:solidFill>
                  <a:srgbClr val="00B050"/>
                </a:solidFill>
              </a:rPr>
              <a:t>11%</a:t>
            </a:r>
            <a:r>
              <a:rPr lang="en-SG" b="1" dirty="0"/>
              <a:t> </a:t>
            </a:r>
            <a:r>
              <a:rPr lang="en-SG" dirty="0"/>
              <a:t>| astonishingly, </a:t>
            </a:r>
            <a:r>
              <a:rPr lang="en-SG" dirty="0" err="1"/>
              <a:t>malay</a:t>
            </a:r>
            <a:r>
              <a:rPr lang="en-SG" dirty="0"/>
              <a:t> patients pay around 17% higher than Indian patients, and a whopping 46% higher than </a:t>
            </a:r>
            <a:r>
              <a:rPr lang="en-SG" dirty="0" err="1"/>
              <a:t>chinese</a:t>
            </a:r>
            <a:r>
              <a:rPr lang="en-SG" dirty="0"/>
              <a:t> patients.</a:t>
            </a:r>
            <a:endParaRPr lang="en-US" sz="1600" dirty="0"/>
          </a:p>
          <a:p>
            <a:pPr lvl="1"/>
            <a:r>
              <a:rPr lang="en-SG" b="1" dirty="0"/>
              <a:t>medical_history_1 </a:t>
            </a:r>
            <a:r>
              <a:rPr lang="en-SG" dirty="0"/>
              <a:t>=&gt; high positive correlation of almost </a:t>
            </a:r>
            <a:r>
              <a:rPr lang="en-SG" b="1" dirty="0">
                <a:solidFill>
                  <a:srgbClr val="00B050"/>
                </a:solidFill>
              </a:rPr>
              <a:t>7.50%</a:t>
            </a:r>
            <a:r>
              <a:rPr lang="en-SG" dirty="0"/>
              <a:t> | patients with this history pay around 40% more | direct positive correlation with being overweight, age | more popular among females | relatively lower frequency among Indians | possible heart condition indicator</a:t>
            </a:r>
            <a:endParaRPr lang="en-US" sz="1600" dirty="0"/>
          </a:p>
          <a:p>
            <a:pPr lvl="1"/>
            <a:r>
              <a:rPr lang="en-SG" b="1" dirty="0"/>
              <a:t>gender </a:t>
            </a:r>
            <a:r>
              <a:rPr lang="en-SG" dirty="0"/>
              <a:t>=&gt; low positive correlation of </a:t>
            </a:r>
            <a:r>
              <a:rPr lang="en-SG" b="1" dirty="0">
                <a:solidFill>
                  <a:srgbClr val="00B050"/>
                </a:solidFill>
              </a:rPr>
              <a:t>1.9%</a:t>
            </a:r>
            <a:r>
              <a:rPr lang="en-SG" dirty="0"/>
              <a:t> | minor disparity between male / female | males pay slightly more</a:t>
            </a:r>
          </a:p>
          <a:p>
            <a:pPr lvl="1"/>
            <a:r>
              <a:rPr lang="en-SG" b="1" dirty="0"/>
              <a:t>preop_medication_4 =&gt; </a:t>
            </a:r>
            <a:r>
              <a:rPr lang="en-SG" dirty="0"/>
              <a:t>likely</a:t>
            </a:r>
            <a:r>
              <a:rPr lang="en-SG" b="1" dirty="0"/>
              <a:t> </a:t>
            </a:r>
            <a:r>
              <a:rPr lang="en-SG" dirty="0"/>
              <a:t>a type of a weight booster given to underweight patients, so that their weight can be elevated to a point which would allow for a smoother operation | an example of this is liquid glucose which is pumped into a patient’s body using tubes.</a:t>
            </a:r>
            <a:endParaRPr lang="en-US" sz="1600" dirty="0"/>
          </a:p>
          <a:p>
            <a:pPr lvl="0"/>
            <a:endParaRPr lang="en-SG" dirty="0"/>
          </a:p>
          <a:p>
            <a:pPr lvl="0"/>
            <a:endParaRPr lang="en-US" dirty="0"/>
          </a:p>
          <a:p>
            <a:endParaRPr lang="en-SG" dirty="0"/>
          </a:p>
          <a:p>
            <a:endParaRPr lang="en-SG" dirty="0"/>
          </a:p>
          <a:p>
            <a:endParaRPr lang="en-US" dirty="0"/>
          </a:p>
          <a:p>
            <a:pPr lvl="1"/>
            <a:endParaRPr lang="en-US" dirty="0"/>
          </a:p>
        </p:txBody>
      </p:sp>
    </p:spTree>
    <p:extLst>
      <p:ext uri="{BB962C8B-B14F-4D97-AF65-F5344CB8AC3E}">
        <p14:creationId xmlns:p14="http://schemas.microsoft.com/office/powerpoint/2010/main" val="1568578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EXECUTIVE SUMMARY</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r>
              <a:rPr lang="en-SG" dirty="0"/>
              <a:t>Analysis of primary cost drivers:</a:t>
            </a:r>
          </a:p>
          <a:p>
            <a:pPr lvl="1"/>
            <a:r>
              <a:rPr lang="en-SG" b="1" dirty="0"/>
              <a:t>race</a:t>
            </a:r>
            <a:r>
              <a:rPr lang="en-SG" dirty="0"/>
              <a:t> =&gt; high positive correlation of almost </a:t>
            </a:r>
            <a:r>
              <a:rPr lang="en-SG" b="1" dirty="0"/>
              <a:t>11% </a:t>
            </a:r>
            <a:r>
              <a:rPr lang="en-SG" dirty="0"/>
              <a:t>| astonishingly, </a:t>
            </a:r>
            <a:r>
              <a:rPr lang="en-SG" dirty="0" err="1"/>
              <a:t>malay</a:t>
            </a:r>
            <a:r>
              <a:rPr lang="en-SG" dirty="0"/>
              <a:t> patients pay around 17% higher than Indian patients, and a whopping 46% higher than </a:t>
            </a:r>
            <a:r>
              <a:rPr lang="en-SG" dirty="0" err="1"/>
              <a:t>chinese</a:t>
            </a:r>
            <a:r>
              <a:rPr lang="en-SG" dirty="0"/>
              <a:t> patients.</a:t>
            </a:r>
            <a:endParaRPr lang="en-US" dirty="0"/>
          </a:p>
          <a:p>
            <a:pPr lvl="1"/>
            <a:r>
              <a:rPr lang="en-SG" b="1" dirty="0"/>
              <a:t>medical_history_1 </a:t>
            </a:r>
            <a:r>
              <a:rPr lang="en-SG" dirty="0"/>
              <a:t>=&gt; high positive correlation of almost </a:t>
            </a:r>
            <a:r>
              <a:rPr lang="en-SG" b="1" dirty="0"/>
              <a:t>7.50%</a:t>
            </a:r>
            <a:r>
              <a:rPr lang="en-SG" dirty="0"/>
              <a:t> | patients with this history pay around 40% more | direct positive correlation with being overweight, age | more popular among females | relatively lower frequency among Indians | possible heart condition indicator</a:t>
            </a:r>
            <a:endParaRPr lang="en-US" dirty="0"/>
          </a:p>
          <a:p>
            <a:pPr lvl="1"/>
            <a:r>
              <a:rPr lang="en-SG" b="1" dirty="0"/>
              <a:t>gender </a:t>
            </a:r>
            <a:r>
              <a:rPr lang="en-SG" dirty="0"/>
              <a:t>=&gt; low positive correlation of </a:t>
            </a:r>
            <a:r>
              <a:rPr lang="en-SG" b="1" dirty="0"/>
              <a:t>1.9%</a:t>
            </a:r>
            <a:r>
              <a:rPr lang="en-SG" dirty="0"/>
              <a:t> | minor disparity between male / female | males pay slightly more</a:t>
            </a:r>
            <a:endParaRPr lang="en-US" dirty="0"/>
          </a:p>
          <a:p>
            <a:pPr lvl="1"/>
            <a:endParaRPr lang="en-US" dirty="0"/>
          </a:p>
        </p:txBody>
      </p:sp>
    </p:spTree>
    <p:extLst>
      <p:ext uri="{BB962C8B-B14F-4D97-AF65-F5344CB8AC3E}">
        <p14:creationId xmlns:p14="http://schemas.microsoft.com/office/powerpoint/2010/main" val="28560928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CONCLUDING NOTES</a:t>
            </a:r>
            <a:endParaRPr lang="en-US" dirty="0"/>
          </a:p>
        </p:txBody>
      </p:sp>
      <p:sp>
        <p:nvSpPr>
          <p:cNvPr id="6" name="Content Placeholder 2">
            <a:extLst>
              <a:ext uri="{FF2B5EF4-FFF2-40B4-BE49-F238E27FC236}">
                <a16:creationId xmlns:a16="http://schemas.microsoft.com/office/drawing/2014/main" id="{C0370B4D-69E2-4681-B2FE-B6902B838574}"/>
              </a:ext>
            </a:extLst>
          </p:cNvPr>
          <p:cNvSpPr>
            <a:spLocks noGrp="1"/>
          </p:cNvSpPr>
          <p:nvPr>
            <p:ph idx="1"/>
          </p:nvPr>
        </p:nvSpPr>
        <p:spPr>
          <a:xfrm>
            <a:off x="1451579" y="2015732"/>
            <a:ext cx="9603275" cy="3828477"/>
          </a:xfrm>
        </p:spPr>
        <p:txBody>
          <a:bodyPr>
            <a:normAutofit/>
          </a:bodyPr>
          <a:lstStyle/>
          <a:p>
            <a:pPr lvl="0"/>
            <a:r>
              <a:rPr lang="en-SG" dirty="0"/>
              <a:t>I recommend you to read the word document enclosed, in order to get a bigger picture perspective of my analysis.</a:t>
            </a:r>
          </a:p>
          <a:p>
            <a:pPr lvl="0"/>
            <a:endParaRPr lang="en-SG" dirty="0"/>
          </a:p>
          <a:p>
            <a:r>
              <a:rPr lang="en-SG" dirty="0"/>
              <a:t>Last but not least, thank you Sankha for shortlisting me! </a:t>
            </a:r>
            <a:r>
              <a:rPr lang="en-SG" dirty="0">
                <a:sym typeface="Segoe UI Emoji" panose="020B0502040204020203" pitchFamily="34" charset="0"/>
              </a:rPr>
              <a:t>😊</a:t>
            </a:r>
            <a:endParaRPr lang="en-US" dirty="0"/>
          </a:p>
          <a:p>
            <a:pPr lvl="0"/>
            <a:endParaRPr lang="en-SG" dirty="0"/>
          </a:p>
          <a:p>
            <a:pPr lvl="0"/>
            <a:endParaRPr lang="en-SG" dirty="0"/>
          </a:p>
          <a:p>
            <a:pPr lvl="0"/>
            <a:endParaRPr lang="en-US" dirty="0"/>
          </a:p>
          <a:p>
            <a:endParaRPr lang="en-SG" dirty="0"/>
          </a:p>
          <a:p>
            <a:endParaRPr lang="en-SG" dirty="0"/>
          </a:p>
          <a:p>
            <a:endParaRPr lang="en-US" dirty="0"/>
          </a:p>
          <a:p>
            <a:pPr lvl="1"/>
            <a:endParaRPr lang="en-US" dirty="0"/>
          </a:p>
        </p:txBody>
      </p:sp>
    </p:spTree>
    <p:extLst>
      <p:ext uri="{BB962C8B-B14F-4D97-AF65-F5344CB8AC3E}">
        <p14:creationId xmlns:p14="http://schemas.microsoft.com/office/powerpoint/2010/main" val="377216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ISSUES </a:t>
            </a:r>
            <a:r>
              <a:rPr lang="en-SG" dirty="0" err="1"/>
              <a:t>ADDRESSed</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r>
              <a:rPr lang="en-SG" dirty="0"/>
              <a:t>We have tried to answer the following (among many other) questions in our analysis:</a:t>
            </a:r>
          </a:p>
          <a:p>
            <a:pPr lvl="1"/>
            <a:r>
              <a:rPr lang="en-SG" dirty="0"/>
              <a:t>Are foreigners paying more than locals?</a:t>
            </a:r>
          </a:p>
          <a:p>
            <a:pPr lvl="1"/>
            <a:r>
              <a:rPr lang="en-US" dirty="0"/>
              <a:t>Is there any disparity between bill amount and patient’s race?</a:t>
            </a:r>
          </a:p>
          <a:p>
            <a:pPr lvl="1"/>
            <a:r>
              <a:rPr lang="en-US" dirty="0"/>
              <a:t>Is the amount higher for overweight patients?</a:t>
            </a:r>
          </a:p>
          <a:p>
            <a:pPr lvl="1"/>
            <a:r>
              <a:rPr lang="en-SG" dirty="0"/>
              <a:t>D</a:t>
            </a:r>
            <a:r>
              <a:rPr lang="en-US" dirty="0"/>
              <a:t>o healthcare costs increase with age?</a:t>
            </a:r>
          </a:p>
          <a:p>
            <a:pPr lvl="1"/>
            <a:r>
              <a:rPr lang="en-SG" dirty="0"/>
              <a:t>Why is the correlation of symptom_5 so high (17%) with amount?</a:t>
            </a:r>
            <a:endParaRPr lang="en-US" dirty="0"/>
          </a:p>
          <a:p>
            <a:pPr lvl="1"/>
            <a:r>
              <a:rPr lang="en-SG" dirty="0"/>
              <a:t>What are the implications of having medical_history_1?</a:t>
            </a:r>
          </a:p>
          <a:p>
            <a:pPr lvl="1"/>
            <a:r>
              <a:rPr lang="en-US" dirty="0"/>
              <a:t>Is there disparity between bill amount for men and women?</a:t>
            </a:r>
          </a:p>
        </p:txBody>
      </p:sp>
    </p:spTree>
    <p:extLst>
      <p:ext uri="{BB962C8B-B14F-4D97-AF65-F5344CB8AC3E}">
        <p14:creationId xmlns:p14="http://schemas.microsoft.com/office/powerpoint/2010/main" val="2489237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r>
              <a:rPr lang="en-SG" dirty="0"/>
              <a:t>Technologies leveraged:</a:t>
            </a:r>
          </a:p>
          <a:p>
            <a:pPr lvl="1"/>
            <a:r>
              <a:rPr lang="en-SG" dirty="0"/>
              <a:t>Python3</a:t>
            </a:r>
          </a:p>
          <a:p>
            <a:pPr lvl="2"/>
            <a:r>
              <a:rPr lang="en-SG" dirty="0"/>
              <a:t>Pandas</a:t>
            </a:r>
            <a:endParaRPr lang="en-US" sz="1400" dirty="0"/>
          </a:p>
          <a:p>
            <a:pPr lvl="2"/>
            <a:r>
              <a:rPr lang="en-SG" dirty="0" err="1"/>
              <a:t>Numpy</a:t>
            </a:r>
            <a:endParaRPr lang="en-US" sz="1400" dirty="0"/>
          </a:p>
          <a:p>
            <a:pPr lvl="2"/>
            <a:r>
              <a:rPr lang="en-SG" dirty="0"/>
              <a:t>Python Operating System</a:t>
            </a:r>
            <a:endParaRPr lang="en-US" sz="1400" dirty="0"/>
          </a:p>
          <a:p>
            <a:pPr lvl="2"/>
            <a:r>
              <a:rPr lang="en-SG" dirty="0"/>
              <a:t>Matplotlib</a:t>
            </a:r>
            <a:endParaRPr lang="en-US" sz="1400" dirty="0"/>
          </a:p>
          <a:p>
            <a:pPr lvl="2"/>
            <a:r>
              <a:rPr lang="en-SG" dirty="0"/>
              <a:t>Seaborn v 0.9.0 ( please make sure you have the latest version </a:t>
            </a:r>
            <a:r>
              <a:rPr lang="en-SG" dirty="0">
                <a:sym typeface="Wingdings" panose="05000000000000000000" pitchFamily="2" charset="2"/>
              </a:rPr>
              <a:t> )</a:t>
            </a:r>
            <a:endParaRPr lang="en-US" sz="1400" dirty="0"/>
          </a:p>
          <a:p>
            <a:pPr lvl="2"/>
            <a:r>
              <a:rPr lang="en-SG" dirty="0"/>
              <a:t>Bokeh</a:t>
            </a:r>
            <a:endParaRPr lang="en-US" sz="1400" dirty="0"/>
          </a:p>
          <a:p>
            <a:pPr lvl="2"/>
            <a:r>
              <a:rPr lang="en-SG" dirty="0" err="1"/>
              <a:t>Scikit</a:t>
            </a:r>
            <a:r>
              <a:rPr lang="en-SG" dirty="0"/>
              <a:t>-learn</a:t>
            </a:r>
            <a:endParaRPr lang="en-US" sz="1400" dirty="0"/>
          </a:p>
          <a:p>
            <a:pPr lvl="2"/>
            <a:r>
              <a:rPr lang="en-SG" dirty="0"/>
              <a:t>Warnings</a:t>
            </a:r>
            <a:endParaRPr lang="en-US" sz="1400" dirty="0"/>
          </a:p>
          <a:p>
            <a:pPr lvl="2"/>
            <a:endParaRPr lang="en-US" dirty="0"/>
          </a:p>
          <a:p>
            <a:pPr lvl="1"/>
            <a:endParaRPr lang="en-US" dirty="0"/>
          </a:p>
        </p:txBody>
      </p:sp>
    </p:spTree>
    <p:extLst>
      <p:ext uri="{BB962C8B-B14F-4D97-AF65-F5344CB8AC3E}">
        <p14:creationId xmlns:p14="http://schemas.microsoft.com/office/powerpoint/2010/main" val="2173424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FDB-9066-4024-9B7C-A43F83E16145}"/>
              </a:ext>
            </a:extLst>
          </p:cNvPr>
          <p:cNvSpPr>
            <a:spLocks noGrp="1"/>
          </p:cNvSpPr>
          <p:nvPr>
            <p:ph type="title"/>
          </p:nvPr>
        </p:nvSpPr>
        <p:spPr/>
        <p:txBody>
          <a:bodyPr/>
          <a:lstStyle/>
          <a:p>
            <a:r>
              <a:rPr lang="en-SG" dirty="0"/>
              <a:t>DATA </a:t>
            </a:r>
            <a:r>
              <a:rPr lang="en-SG" dirty="0" err="1"/>
              <a:t>pRe-processing</a:t>
            </a:r>
            <a:endParaRPr lang="en-US" dirty="0"/>
          </a:p>
        </p:txBody>
      </p:sp>
      <p:sp>
        <p:nvSpPr>
          <p:cNvPr id="3" name="Content Placeholder 2">
            <a:extLst>
              <a:ext uri="{FF2B5EF4-FFF2-40B4-BE49-F238E27FC236}">
                <a16:creationId xmlns:a16="http://schemas.microsoft.com/office/drawing/2014/main" id="{0771E666-944A-466C-B3C3-76C57B46E8B3}"/>
              </a:ext>
            </a:extLst>
          </p:cNvPr>
          <p:cNvSpPr>
            <a:spLocks noGrp="1"/>
          </p:cNvSpPr>
          <p:nvPr>
            <p:ph idx="1"/>
          </p:nvPr>
        </p:nvSpPr>
        <p:spPr>
          <a:xfrm>
            <a:off x="1451579" y="2015732"/>
            <a:ext cx="9603275" cy="3828477"/>
          </a:xfrm>
        </p:spPr>
        <p:txBody>
          <a:bodyPr>
            <a:normAutofit/>
          </a:bodyPr>
          <a:lstStyle/>
          <a:p>
            <a:r>
              <a:rPr lang="en-SG" dirty="0"/>
              <a:t>Challenges Faced</a:t>
            </a:r>
          </a:p>
          <a:p>
            <a:endParaRPr lang="en-SG" dirty="0"/>
          </a:p>
          <a:p>
            <a:pPr lvl="1"/>
            <a:r>
              <a:rPr lang="en-SG" dirty="0"/>
              <a:t>Disjointed datasets</a:t>
            </a:r>
            <a:endParaRPr lang="en-US" dirty="0"/>
          </a:p>
          <a:p>
            <a:pPr lvl="1"/>
            <a:r>
              <a:rPr lang="en-SG" dirty="0"/>
              <a:t>Tedious parsing of date-time objects</a:t>
            </a:r>
            <a:endParaRPr lang="en-US" dirty="0"/>
          </a:p>
          <a:p>
            <a:pPr lvl="1"/>
            <a:r>
              <a:rPr lang="en-SG" dirty="0"/>
              <a:t>Cumbersome derivation of patient’s age from two separate date-time objects</a:t>
            </a:r>
            <a:endParaRPr lang="en-US" dirty="0"/>
          </a:p>
          <a:p>
            <a:pPr lvl="1"/>
            <a:r>
              <a:rPr lang="en-SG" dirty="0"/>
              <a:t>Generating BMI column</a:t>
            </a:r>
            <a:endParaRPr lang="en-US" dirty="0"/>
          </a:p>
          <a:p>
            <a:pPr lvl="1"/>
            <a:endParaRPr lang="en-US" dirty="0"/>
          </a:p>
          <a:p>
            <a:pPr lvl="1"/>
            <a:endParaRPr lang="en-US" dirty="0"/>
          </a:p>
        </p:txBody>
      </p:sp>
    </p:spTree>
    <p:extLst>
      <p:ext uri="{BB962C8B-B14F-4D97-AF65-F5344CB8AC3E}">
        <p14:creationId xmlns:p14="http://schemas.microsoft.com/office/powerpoint/2010/main" val="213116408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142</TotalTime>
  <Words>2262</Words>
  <Application>Microsoft Office PowerPoint</Application>
  <PresentationFormat>Widescreen</PresentationFormat>
  <Paragraphs>236</Paragraphs>
  <Slides>60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60</vt:i4>
      </vt:variant>
    </vt:vector>
  </HeadingPairs>
  <TitlesOfParts>
    <vt:vector size="69" baseType="lpstr">
      <vt:lpstr>Arial</vt:lpstr>
      <vt:lpstr>Calibri</vt:lpstr>
      <vt:lpstr>Calibri Light</vt:lpstr>
      <vt:lpstr>Gill Sans MT</vt:lpstr>
      <vt:lpstr>Segoe UI Emoji</vt:lpstr>
      <vt:lpstr>Times New Roman</vt:lpstr>
      <vt:lpstr>Wingdings</vt:lpstr>
      <vt:lpstr>Gallery</vt:lpstr>
      <vt:lpstr>Office Theme</vt:lpstr>
      <vt:lpstr>Assessment task</vt:lpstr>
      <vt:lpstr>Introduction</vt:lpstr>
      <vt:lpstr>Introduction</vt:lpstr>
      <vt:lpstr>OBJECTIVE</vt:lpstr>
      <vt:lpstr>EXECUTIVE SUMMARY</vt:lpstr>
      <vt:lpstr>EXECUTIVE SUMMARY</vt:lpstr>
      <vt:lpstr>ISSUES ADDRESSed</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ANALysis</vt:lpstr>
      <vt:lpstr>PowerPoint Presentation</vt:lpstr>
      <vt:lpstr>DATA ANALysis</vt:lpstr>
      <vt:lpstr>DATA ANALysis</vt:lpstr>
      <vt:lpstr>DATA ANALysis</vt:lpstr>
      <vt:lpstr>DO Foreigners pay more for healthcare?</vt:lpstr>
      <vt:lpstr>DO Foreigners pay more for healthcare?</vt:lpstr>
      <vt:lpstr>DO Foreigners pay more for healthcare?</vt:lpstr>
      <vt:lpstr>DO Foreigners pay more for healthcare?</vt:lpstr>
      <vt:lpstr>Link between amount and race</vt:lpstr>
      <vt:lpstr>Link between amount and race</vt:lpstr>
      <vt:lpstr>Link between amount and race</vt:lpstr>
      <vt:lpstr>do overweight patients pay more?</vt:lpstr>
      <vt:lpstr>do overweight patients pay more?</vt:lpstr>
      <vt:lpstr>do overweight patients pay more?</vt:lpstr>
      <vt:lpstr>do overweight patients pay more?</vt:lpstr>
      <vt:lpstr>do overweight patients pay more?</vt:lpstr>
      <vt:lpstr>DO OVERWEIGHT PATIENTS PAY MORE?</vt:lpstr>
      <vt:lpstr>do overweight patients pay more?</vt:lpstr>
      <vt:lpstr>PowerPoint Presentation</vt:lpstr>
      <vt:lpstr>DO HEALTHCARE COSTS INCREASE WITH AGE?</vt:lpstr>
      <vt:lpstr>DO HEALTHCARE COSTS INCREASE WITH AGE?</vt:lpstr>
      <vt:lpstr>DO HEALTHCARE COSTS INCREASE WITH AGE?</vt:lpstr>
      <vt:lpstr>DO HEALTHCARE COSTS INCREASE WITH AGE?</vt:lpstr>
      <vt:lpstr>What’s the deal with symptom_5?</vt:lpstr>
      <vt:lpstr>What’s the deal with symptom_5?</vt:lpstr>
      <vt:lpstr>What’s the deal with symptom_5?</vt:lpstr>
      <vt:lpstr>What’s the deal with symptom_5?</vt:lpstr>
      <vt:lpstr>What’s the deal with symptom_5?</vt:lpstr>
      <vt:lpstr>What’s the deal with symptom_5?</vt:lpstr>
      <vt:lpstr>PowerPoint Presentation</vt:lpstr>
      <vt:lpstr>MEDiCAL_HISTORY_1</vt:lpstr>
      <vt:lpstr>MEDiCAL_HISTORY_1</vt:lpstr>
      <vt:lpstr>MEDiCAL_HISTORY_1</vt:lpstr>
      <vt:lpstr>MEDiCAL_HISTORY_1</vt:lpstr>
      <vt:lpstr>MEDiCAL_HISTORY_1</vt:lpstr>
      <vt:lpstr>DO MEN and women pay differently?</vt:lpstr>
      <vt:lpstr>DO MEN and women pay differently?</vt:lpstr>
      <vt:lpstr>CONCLUDING NOTES</vt:lpstr>
      <vt:lpstr>CONCLUDING NOTES</vt:lpstr>
      <vt:lpstr>CONCLUDING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task</dc:title>
  <dc:creator>Karan Khanna</dc:creator>
  <cp:lastModifiedBy>Karan Khanna</cp:lastModifiedBy>
  <cp:revision>21</cp:revision>
  <dcterms:created xsi:type="dcterms:W3CDTF">2018-09-13T00:36:10Z</dcterms:created>
  <dcterms:modified xsi:type="dcterms:W3CDTF">2018-09-13T03:11:58Z</dcterms:modified>
</cp:coreProperties>
</file>