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320" r:id="rId6"/>
    <p:sldId id="261" r:id="rId7"/>
    <p:sldId id="262" r:id="rId8"/>
    <p:sldId id="274" r:id="rId9"/>
    <p:sldId id="277" r:id="rId10"/>
    <p:sldId id="282" r:id="rId11"/>
    <p:sldId id="284" r:id="rId12"/>
    <p:sldId id="285" r:id="rId13"/>
    <p:sldId id="280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5" r:id="rId22"/>
    <p:sldId id="294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22" r:id="rId43"/>
    <p:sldId id="323" r:id="rId44"/>
    <p:sldId id="318" r:id="rId45"/>
    <p:sldId id="319" r:id="rId46"/>
    <p:sldId id="325" r:id="rId47"/>
    <p:sldId id="31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DCC4-41BC-492C-A29C-462F525C5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6913-F727-4A7F-8DA0-331C5F92D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E51B-FB3E-43F9-AD6C-3E0EA057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1DB-58E5-41D2-9F91-7B6DBCC2994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93B9-24F9-43CC-8586-5166F8C4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06A2-BB3C-4346-9DB0-36AA29E9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C85-0C2F-4A0A-9B5B-01F6080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F8FF-AE38-434C-B779-76BE10D9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AE29-157C-4BCB-BC33-317872DB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404F-B865-4143-A579-4FA75EBB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1DB-58E5-41D2-9F91-7B6DBCC2994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46F51-81C0-4BB1-9792-E164FF20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BB59-FB21-4937-8149-1FBACE34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C85-0C2F-4A0A-9B5B-01F6080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6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8CEE-7D2A-416A-B8C4-E0594EDB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5FBC-DDF6-4D5B-8439-372DF566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1823E-A22F-4BA8-BA4B-947567A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1DB-58E5-41D2-9F91-7B6DBCC2994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6FBB-E166-4FEB-BEF7-3A84143F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A230-9E28-4285-8770-4BB014EF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C85-0C2F-4A0A-9B5B-01F6080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9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56-A646-47AF-B299-6AA357B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7B57-AF2E-4C80-AF62-B1B8F9F17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7B1A3-5462-43CD-B40E-ACBA632FC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395CC-0D83-415D-B2A9-5854221E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1DB-58E5-41D2-9F91-7B6DBCC2994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323E-2B6F-4740-BE3A-D7DCB6F3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37642-3401-48A7-A433-4DC8FE07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C85-0C2F-4A0A-9B5B-01F6080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53D-4011-4867-8E40-D1B5653B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BBDDC-C64D-41BA-B57D-2643DB1D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7FC97-7C19-4961-84A0-0C3E88EE2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0CA4D-3142-4A64-8240-945E86688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5A1F7-1A0D-478C-A027-A60D1F205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96E63-BF6B-4538-9EFB-D1AAA15A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1DB-58E5-41D2-9F91-7B6DBCC2994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AFF7B-F808-4636-B7DF-9FB17DB0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2C046-0A12-4F8E-87D9-FCDC6164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C85-0C2F-4A0A-9B5B-01F6080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F29D-7AAA-4AA7-B4DB-0B3487F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A3120-07F8-482D-B78C-48FD9933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1DB-58E5-41D2-9F91-7B6DBCC2994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5F5A9-6E0A-47C2-A58C-C2533D9A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4701C-7F99-4F6E-B118-071FD305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C85-0C2F-4A0A-9B5B-01F6080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7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49E64-D40F-4BC2-8424-4383D52B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1DB-58E5-41D2-9F91-7B6DBCC2994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4F7BE-1E41-4BD5-A97B-E4F5BBD3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72C0-089C-4C45-9E6A-888F20D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C85-0C2F-4A0A-9B5B-01F6080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E517-0705-4A37-B2B5-ED557C12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D6D0-5D29-4E46-9905-B655BE2D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8A06C-4912-416A-A914-6A15DCE7B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D51A-B035-4223-8077-8813C9F0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1DB-58E5-41D2-9F91-7B6DBCC2994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57D76-BACC-4769-B470-17353407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AC2E3-0141-47CC-A57A-7D93BFA0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C85-0C2F-4A0A-9B5B-01F6080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4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387F-7D78-493F-B6FF-92A1A5E2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F4074-EA25-484D-AA30-25356ACAE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2FB41-00EC-4AE3-A9B6-DD700BB5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11C6D-3CCA-410C-982F-434000F4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1DB-58E5-41D2-9F91-7B6DBCC2994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39F8B-7F7F-4618-9564-81207F49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DDABA-141B-4F6B-8BB4-76664A5F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C85-0C2F-4A0A-9B5B-01F6080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3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DA0A-6D97-437A-927A-16247A29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AB39B-42CF-4FFC-A887-641631A28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0D24-BDE6-48CA-B7FD-BFB0D0F0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1DB-58E5-41D2-9F91-7B6DBCC2994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A3243-DA4D-418C-B2E2-5E71202C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F6EF-5F5B-4D52-8050-9913D9AA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C85-0C2F-4A0A-9B5B-01F6080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54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AE6AD-2391-4269-937C-77A77F0FE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E352-196D-419D-9FD9-CF11A0CB9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3175-ED18-441D-9207-9E214E7F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61DB-58E5-41D2-9F91-7B6DBCC2994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DF938-85A3-4BE0-B427-485F90B3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159B-274D-48B4-8595-8326FB71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CC85-0C2F-4A0A-9B5B-01F6080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1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B04C5-FB7C-45C7-8BC8-AB7D9769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7C5B1-2123-45D5-89E7-BDDBDA14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A09D-4FF2-4EEC-A37C-9E808A37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61DB-58E5-41D2-9F91-7B6DBCC2994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DB6C-9AC7-4A06-911C-37AF9A13C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9FA67-1615-46D0-9FA4-95D3C007D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CC85-0C2F-4A0A-9B5B-01F60808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458A-F73A-400A-BA57-514B302B6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Assessment task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08BFB-523C-4041-9BDB-9749ABE89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SG" dirty="0"/>
              <a:t>Karan </a:t>
            </a:r>
            <a:r>
              <a:rPr lang="en-SG"/>
              <a:t>j Khanna</a:t>
            </a:r>
            <a:endParaRPr lang="en-SG" dirty="0"/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9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Foreigners pay more for healthcare?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B7159-27F1-4B5A-AC7A-52EAECA2F7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45816"/>
            <a:ext cx="9746508" cy="35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Foreigners pay more for healthcare?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D3E27-5245-4B18-88C5-A45CA4A742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94" y="1562206"/>
            <a:ext cx="9800660" cy="39506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101769-AB7B-4D2B-BD8F-9BBD85689170}"/>
              </a:ext>
            </a:extLst>
          </p:cNvPr>
          <p:cNvSpPr txBox="1"/>
          <p:nvPr/>
        </p:nvSpPr>
        <p:spPr>
          <a:xfrm>
            <a:off x="2222146" y="5730315"/>
            <a:ext cx="806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i="1" dirty="0"/>
              <a:t>Legend:          0 = Foreigners             1 = PRs                          2 = Singaporeans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1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amount and race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9A79-49CF-4FF6-8361-B150ECC28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39" y="2048908"/>
            <a:ext cx="10011551" cy="36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amount and race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B0745-BF84-4E2E-81A9-8DD71E73C5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8" y="1548953"/>
            <a:ext cx="8580397" cy="4199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7A8FFC-5586-463D-8F81-005FFB336A2F}"/>
              </a:ext>
            </a:extLst>
          </p:cNvPr>
          <p:cNvSpPr txBox="1"/>
          <p:nvPr/>
        </p:nvSpPr>
        <p:spPr>
          <a:xfrm>
            <a:off x="2978232" y="5748680"/>
            <a:ext cx="601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b="1" dirty="0"/>
              <a:t>0 = Chinese      1 = Indian      2 = Malay          3 = Others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1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amount and race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A8FFC-5586-463D-8F81-005FFB336A2F}"/>
              </a:ext>
            </a:extLst>
          </p:cNvPr>
          <p:cNvSpPr txBox="1"/>
          <p:nvPr/>
        </p:nvSpPr>
        <p:spPr>
          <a:xfrm>
            <a:off x="2978232" y="5748680"/>
            <a:ext cx="601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b="1" dirty="0"/>
              <a:t>0 = Chinese      1 = Indian      2 = Malay          3 = Others</a:t>
            </a:r>
            <a:endParaRPr lang="en-US" sz="16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796E0-C016-4CCA-9C5A-BD5EA365D1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43" y="2052002"/>
            <a:ext cx="5266924" cy="35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overweight patients pay more?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6BDB4-B78E-4F91-96D5-13C244A912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11" y="2003713"/>
            <a:ext cx="8360428" cy="40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6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overweight patients pay more?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6BDB4-B78E-4F91-96D5-13C244A912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511" y="2084447"/>
            <a:ext cx="8360428" cy="38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4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overweight patients pay more?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2FE51-E293-44E1-BCA5-69A7C0D169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69" y="1995529"/>
            <a:ext cx="8372061" cy="4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overweight patients pay more?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4D5A1-A9FE-4BA1-8965-C73A75EA7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9706750" cy="3720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9C624-827A-42F2-9D0B-B436FBBCD64C}"/>
              </a:ext>
            </a:extLst>
          </p:cNvPr>
          <p:cNvSpPr txBox="1"/>
          <p:nvPr/>
        </p:nvSpPr>
        <p:spPr>
          <a:xfrm>
            <a:off x="3244972" y="5730315"/>
            <a:ext cx="601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b="1" dirty="0"/>
              <a:t>0 = Healthy      1 = Overweight      2 = Underweight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6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overweight patients pay more?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EC1A7-7D59-41C1-B484-F50AC33337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1877108"/>
            <a:ext cx="7682948" cy="3853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FAD4D3-B598-48BF-AB62-C25CFB2B66C3}"/>
              </a:ext>
            </a:extLst>
          </p:cNvPr>
          <p:cNvSpPr txBox="1"/>
          <p:nvPr/>
        </p:nvSpPr>
        <p:spPr>
          <a:xfrm>
            <a:off x="3244972" y="5730315"/>
            <a:ext cx="601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b="1" dirty="0"/>
              <a:t>0 = Healthy      1 = Overweight      2 = Underweight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5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BEB3-6CF4-406D-986F-07F4B07A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CE19-6C76-4C92-BE24-2F77823D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are given 4 disjointed healthcare datasets, all in CSV format:</a:t>
            </a:r>
          </a:p>
          <a:p>
            <a:pPr lvl="1"/>
            <a:r>
              <a:rPr lang="en-SG" dirty="0" err="1"/>
              <a:t>clinical_data</a:t>
            </a:r>
            <a:r>
              <a:rPr lang="en-SG" dirty="0"/>
              <a:t> : past medical records | primary key : id</a:t>
            </a:r>
          </a:p>
          <a:p>
            <a:pPr lvl="1"/>
            <a:r>
              <a:rPr lang="en-SG" dirty="0"/>
              <a:t>demographics : patients’ personal info | primary key : </a:t>
            </a:r>
            <a:r>
              <a:rPr lang="en-SG" dirty="0" err="1"/>
              <a:t>patient_id</a:t>
            </a:r>
            <a:endParaRPr lang="en-SG" dirty="0"/>
          </a:p>
          <a:p>
            <a:pPr lvl="1"/>
            <a:r>
              <a:rPr lang="en-SG" dirty="0" err="1"/>
              <a:t>bill_id</a:t>
            </a:r>
            <a:r>
              <a:rPr lang="en-SG" dirty="0"/>
              <a:t> : bill tracking info | primary key : </a:t>
            </a:r>
            <a:r>
              <a:rPr lang="en-SG" dirty="0" err="1"/>
              <a:t>bill_id</a:t>
            </a:r>
            <a:r>
              <a:rPr lang="en-SG" dirty="0"/>
              <a:t> | foreign key : </a:t>
            </a:r>
            <a:r>
              <a:rPr lang="en-SG" dirty="0" err="1"/>
              <a:t>patient_id</a:t>
            </a:r>
            <a:endParaRPr lang="en-SG" dirty="0"/>
          </a:p>
          <a:p>
            <a:pPr lvl="1"/>
            <a:r>
              <a:rPr lang="en-SG" dirty="0" err="1"/>
              <a:t>bill_amount</a:t>
            </a:r>
            <a:r>
              <a:rPr lang="en-SG" dirty="0"/>
              <a:t> : bill cost | primary key : </a:t>
            </a:r>
            <a:r>
              <a:rPr lang="en-SG" dirty="0" err="1"/>
              <a:t>bill_id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471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OVERWEIGHT PATIENTS PAY MORE?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E666-944A-466C-B3C3-76C57B46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/>
          </a:bodyPr>
          <a:lstStyle/>
          <a:p>
            <a:pPr lvl="0"/>
            <a:r>
              <a:rPr lang="en-SG" dirty="0"/>
              <a:t>It can be seen from the above figures that yes, in fact, overweight patients do have to pay a higher amount. Let’s see by how much:</a:t>
            </a:r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F2453-D2D5-4C6A-B0A7-8DE02277C8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64" y="2962047"/>
            <a:ext cx="4339880" cy="2768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546F79-14C6-4D49-BEC0-E59D56A62C0E}"/>
              </a:ext>
            </a:extLst>
          </p:cNvPr>
          <p:cNvSpPr txBox="1"/>
          <p:nvPr/>
        </p:nvSpPr>
        <p:spPr>
          <a:xfrm>
            <a:off x="3244972" y="5730315"/>
            <a:ext cx="601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b="1" dirty="0"/>
              <a:t>0 = Healthy      1 = Overweight      2 = Underweight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0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overweight patients pay more?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D4D3-B598-48BF-AB62-C25CFB2B66C3}"/>
              </a:ext>
            </a:extLst>
          </p:cNvPr>
          <p:cNvSpPr txBox="1"/>
          <p:nvPr/>
        </p:nvSpPr>
        <p:spPr>
          <a:xfrm>
            <a:off x="1002002" y="5639682"/>
            <a:ext cx="51569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1600" b="1" dirty="0"/>
              <a:t>Amount Progression by Age, if patients stay healthy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90A1F-4036-4C18-B349-A6EC40BB2D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52" y="1901688"/>
            <a:ext cx="4394078" cy="3690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A9A6C-9F74-45A5-9F16-6DA4829F5B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78" y="1901688"/>
            <a:ext cx="4683181" cy="3690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9FB328-7E05-4102-A829-9952E630FA74}"/>
              </a:ext>
            </a:extLst>
          </p:cNvPr>
          <p:cNvSpPr txBox="1"/>
          <p:nvPr/>
        </p:nvSpPr>
        <p:spPr>
          <a:xfrm>
            <a:off x="6496917" y="5639681"/>
            <a:ext cx="54697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1600" b="1" dirty="0"/>
              <a:t>Amount Progression by Age, if patients stay overweight</a:t>
            </a:r>
            <a:endParaRPr lang="en-US" sz="1600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46CCF-767E-49F6-938E-D9D889E19310}"/>
              </a:ext>
            </a:extLst>
          </p:cNvPr>
          <p:cNvSpPr txBox="1"/>
          <p:nvPr/>
        </p:nvSpPr>
        <p:spPr>
          <a:xfrm>
            <a:off x="5226520" y="1436610"/>
            <a:ext cx="601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dirty="0"/>
              <a:t>X = Age |  Y = Amount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42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8DCB1-720D-4AC5-8653-19CFC1DC2C43}"/>
              </a:ext>
            </a:extLst>
          </p:cNvPr>
          <p:cNvSpPr txBox="1"/>
          <p:nvPr/>
        </p:nvSpPr>
        <p:spPr>
          <a:xfrm>
            <a:off x="3018539" y="129856"/>
            <a:ext cx="648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Scatterplot, Amount Progression By Age, All BMI Categories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37517-5F9C-49D2-A630-2C32E6D8F8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20730"/>
            <a:ext cx="7063409" cy="5481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BCC05-1A24-49D4-9794-62B939319824}"/>
              </a:ext>
            </a:extLst>
          </p:cNvPr>
          <p:cNvSpPr txBox="1"/>
          <p:nvPr/>
        </p:nvSpPr>
        <p:spPr>
          <a:xfrm>
            <a:off x="3682294" y="6460435"/>
            <a:ext cx="601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b="1" dirty="0"/>
              <a:t>0 = Healthy      1 = Overweight      2 = Underweight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HEALTHCARE COSTS INCREASE WITH AGE?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3DA060-BAB8-4178-8648-837752F135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09" y="1969698"/>
            <a:ext cx="8809382" cy="40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97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HEALTHCARE COSTS INCREASE WITH AGE?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9E58B-DE32-4AD1-9159-4E441E01A9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65" y="1853754"/>
            <a:ext cx="10040696" cy="3897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BA36BA-5430-4134-8033-D6B5DF5B6BD7}"/>
              </a:ext>
            </a:extLst>
          </p:cNvPr>
          <p:cNvSpPr txBox="1"/>
          <p:nvPr/>
        </p:nvSpPr>
        <p:spPr>
          <a:xfrm>
            <a:off x="1917114" y="5730315"/>
            <a:ext cx="897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dirty="0"/>
              <a:t>Young: B/W 18 and 34		          Senior: B/W 35 and 55			         Elder: Above 55  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5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HEALTHCARE COSTS INCREASE WITH AGE?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A36BA-5430-4134-8033-D6B5DF5B6BD7}"/>
              </a:ext>
            </a:extLst>
          </p:cNvPr>
          <p:cNvSpPr txBox="1"/>
          <p:nvPr/>
        </p:nvSpPr>
        <p:spPr>
          <a:xfrm>
            <a:off x="1917114" y="5730315"/>
            <a:ext cx="897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dirty="0"/>
              <a:t>			0 = Elder		          1 = Senior		         2 = Young</a:t>
            </a:r>
            <a:endParaRPr lang="en-US" sz="16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D5CA8-6BD9-42E6-8B55-0519A4D763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83" y="1853753"/>
            <a:ext cx="7268351" cy="38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8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HEALTHCARE COSTS INCREASE WITH AGE?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A36BA-5430-4134-8033-D6B5DF5B6BD7}"/>
              </a:ext>
            </a:extLst>
          </p:cNvPr>
          <p:cNvSpPr txBox="1"/>
          <p:nvPr/>
        </p:nvSpPr>
        <p:spPr>
          <a:xfrm>
            <a:off x="1917114" y="5730315"/>
            <a:ext cx="897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dirty="0"/>
              <a:t>			0 = Elder		          1 = Senior		         2 = Young</a:t>
            </a:r>
            <a:endParaRPr lang="en-US" sz="16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7C8B4-9C02-4414-88FE-48EB49237C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60" y="1971302"/>
            <a:ext cx="5087592" cy="36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8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What’s the deal with symptom_5?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E666-944A-466C-B3C3-76C57B46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/>
          </a:bodyPr>
          <a:lstStyle/>
          <a:p>
            <a:pPr lvl="0"/>
            <a:r>
              <a:rPr lang="en-SG" dirty="0"/>
              <a:t>Symptom_5 has a </a:t>
            </a:r>
            <a:r>
              <a:rPr lang="en-SG" b="1" dirty="0"/>
              <a:t>17%</a:t>
            </a:r>
            <a:r>
              <a:rPr lang="en-SG" dirty="0"/>
              <a:t> positive correlation with amount.</a:t>
            </a:r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862AB-8784-4C54-9EC2-36F6C8407A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61" y="2584931"/>
            <a:ext cx="8659830" cy="35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6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What’s the deal with symptom_5?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5A962-9B96-4CB9-BEF3-3C3385E144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63" y="1853754"/>
            <a:ext cx="8924873" cy="43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38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What’s the deal with symptom_5?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D9B29-3ECF-4355-865C-840787BF0E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19" y="2163237"/>
            <a:ext cx="5573161" cy="361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CB34-BB70-4424-935C-219ADAE8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8DB8-577D-43AB-970D-B27C6AD3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SG" dirty="0"/>
              <a:t>Our end </a:t>
            </a:r>
            <a:r>
              <a:rPr lang="en-SG" b="1" dirty="0"/>
              <a:t>objective</a:t>
            </a:r>
            <a:r>
              <a:rPr lang="en-SG" dirty="0"/>
              <a:t> is as follows:</a:t>
            </a:r>
          </a:p>
          <a:p>
            <a:pPr lvl="0"/>
            <a:endParaRPr lang="en-US" sz="1800" dirty="0"/>
          </a:p>
          <a:p>
            <a:pPr lvl="1"/>
            <a:r>
              <a:rPr lang="en-SG" dirty="0"/>
              <a:t>To build a solitary </a:t>
            </a:r>
            <a:r>
              <a:rPr lang="en-SG" b="1" dirty="0"/>
              <a:t>comprehensive </a:t>
            </a:r>
            <a:r>
              <a:rPr lang="en-SG" b="1" dirty="0" err="1"/>
              <a:t>dataframe</a:t>
            </a:r>
            <a:r>
              <a:rPr lang="en-SG" dirty="0"/>
              <a:t> using python, containing actionable information from all the 4 datasets. We need to figure out a way to join all the tables together in a meaningful, neat, and organised manner. This will facilitate smoother analysis of the data.</a:t>
            </a:r>
          </a:p>
          <a:p>
            <a:pPr lvl="1"/>
            <a:endParaRPr lang="en-US" sz="1600" dirty="0"/>
          </a:p>
          <a:p>
            <a:pPr lvl="1"/>
            <a:r>
              <a:rPr lang="en-SG" dirty="0"/>
              <a:t>To conduct exploratory data analysis on the newly generated comprehensive </a:t>
            </a:r>
            <a:r>
              <a:rPr lang="en-SG" dirty="0" err="1"/>
              <a:t>dataframe</a:t>
            </a:r>
            <a:r>
              <a:rPr lang="en-SG" dirty="0"/>
              <a:t>. The </a:t>
            </a:r>
            <a:r>
              <a:rPr lang="en-SG" b="1" dirty="0"/>
              <a:t>end goal</a:t>
            </a:r>
            <a:r>
              <a:rPr lang="en-SG" dirty="0"/>
              <a:t> is to obtain insights behind the </a:t>
            </a:r>
            <a:r>
              <a:rPr lang="en-SG" b="1" dirty="0"/>
              <a:t>drivers</a:t>
            </a:r>
            <a:r>
              <a:rPr lang="en-SG" dirty="0"/>
              <a:t> responsible for medical costs.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7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What’s the deal with symptom_5?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F451D-D38D-4F50-9A80-5211BC8888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67351"/>
            <a:ext cx="4405882" cy="3352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393CB-7FF9-4191-995F-E3FB199E45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7351"/>
            <a:ext cx="4784035" cy="34384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744846-45FC-4397-9309-FF81BE032547}"/>
              </a:ext>
            </a:extLst>
          </p:cNvPr>
          <p:cNvSpPr/>
          <p:nvPr/>
        </p:nvSpPr>
        <p:spPr>
          <a:xfrm>
            <a:off x="2590062" y="5633736"/>
            <a:ext cx="212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= Female, 1 = Male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43C62-E6CD-4F74-8B09-15FA654146BD}"/>
              </a:ext>
            </a:extLst>
          </p:cNvPr>
          <p:cNvSpPr/>
          <p:nvPr/>
        </p:nvSpPr>
        <p:spPr>
          <a:xfrm>
            <a:off x="6496206" y="5633736"/>
            <a:ext cx="438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= Chinese, 1 = Indian, 2 = Malay, 3 =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95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What’s the deal with symptom_5?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35C98-9285-42FA-8E1A-CDAF1F3084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87" y="2300232"/>
            <a:ext cx="4191208" cy="3333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74AE76-1C28-479C-BBA5-A4AC1C2C81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0230"/>
            <a:ext cx="4784034" cy="33335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D07DF3-065C-407A-98D4-FDC177DC9F6D}"/>
              </a:ext>
            </a:extLst>
          </p:cNvPr>
          <p:cNvSpPr/>
          <p:nvPr/>
        </p:nvSpPr>
        <p:spPr>
          <a:xfrm>
            <a:off x="2248203" y="5633736"/>
            <a:ext cx="3030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= Elder, 1 = Senior, 2 = Young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1806E-57E9-42DF-9392-1FF9227063AF}"/>
              </a:ext>
            </a:extLst>
          </p:cNvPr>
          <p:cNvSpPr/>
          <p:nvPr/>
        </p:nvSpPr>
        <p:spPr>
          <a:xfrm>
            <a:off x="6511989" y="5670730"/>
            <a:ext cx="443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= Healthy, 1 = Overweight, 2 = Underweight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58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What’s the deal with symptom_5?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07DF3-065C-407A-98D4-FDC177DC9F6D}"/>
              </a:ext>
            </a:extLst>
          </p:cNvPr>
          <p:cNvSpPr/>
          <p:nvPr/>
        </p:nvSpPr>
        <p:spPr>
          <a:xfrm>
            <a:off x="2763619" y="5684149"/>
            <a:ext cx="218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Age | Y = Amount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1806E-57E9-42DF-9392-1FF9227063AF}"/>
              </a:ext>
            </a:extLst>
          </p:cNvPr>
          <p:cNvSpPr/>
          <p:nvPr/>
        </p:nvSpPr>
        <p:spPr>
          <a:xfrm>
            <a:off x="7831264" y="5684149"/>
            <a:ext cx="218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Age | Y = Amount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70C6F-EBE7-4576-8441-28480C7430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24" y="1506404"/>
            <a:ext cx="4800124" cy="4127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B1A487-B645-431D-A998-47A3711A03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93" y="1518514"/>
            <a:ext cx="4800124" cy="411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7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8DCB1-720D-4AC5-8653-19CFC1DC2C43}"/>
              </a:ext>
            </a:extLst>
          </p:cNvPr>
          <p:cNvSpPr txBox="1"/>
          <p:nvPr/>
        </p:nvSpPr>
        <p:spPr>
          <a:xfrm>
            <a:off x="2635371" y="81295"/>
            <a:ext cx="7871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Scatterplot, Amount Progression By Age, </a:t>
            </a:r>
            <a:r>
              <a:rPr lang="en-SG" b="1" dirty="0">
                <a:solidFill>
                  <a:prstClr val="black"/>
                </a:solidFill>
                <a:latin typeface="Calibri" panose="020F0502020204030204"/>
              </a:rPr>
              <a:t>Symptom 5 = Yes &amp; Symptom 5 = 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37517-5F9C-49D2-A630-2C32E6D8F8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2800" y="688356"/>
            <a:ext cx="6862749" cy="5481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BCC05-1A24-49D4-9794-62B939319824}"/>
              </a:ext>
            </a:extLst>
          </p:cNvPr>
          <p:cNvSpPr txBox="1"/>
          <p:nvPr/>
        </p:nvSpPr>
        <p:spPr>
          <a:xfrm>
            <a:off x="3682294" y="6460435"/>
            <a:ext cx="601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= Healthy      1 = Overweight      2 = Underweight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48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MEDiCAL_HISTORY_1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E666-944A-466C-B3C3-76C57B46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9136"/>
            <a:ext cx="9603275" cy="3828477"/>
          </a:xfrm>
        </p:spPr>
        <p:txBody>
          <a:bodyPr>
            <a:normAutofit/>
          </a:bodyPr>
          <a:lstStyle/>
          <a:p>
            <a:pPr lvl="0"/>
            <a:r>
              <a:rPr lang="en-SG" dirty="0"/>
              <a:t>Medical_history_1 has a correlation of approximately </a:t>
            </a:r>
            <a:r>
              <a:rPr lang="en-SG" b="1" dirty="0"/>
              <a:t>7.5%</a:t>
            </a:r>
            <a:r>
              <a:rPr lang="en-SG" dirty="0"/>
              <a:t> with amount.</a:t>
            </a:r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45D3F-810A-4701-B9DC-E76ED2D3F8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80" y="2013977"/>
            <a:ext cx="8307640" cy="40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88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MEDiCAL_HISTORY_1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B4CD6-165C-4FA5-9B9F-F476CB5D37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47" y="1853754"/>
            <a:ext cx="7634544" cy="4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77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MEDiCAL_HISTORY_1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AF36F-EE9A-45B2-9C28-0BACCC01A6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2003425"/>
            <a:ext cx="4038600" cy="2851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613601-2467-434D-8942-54872113C27F}"/>
              </a:ext>
            </a:extLst>
          </p:cNvPr>
          <p:cNvSpPr/>
          <p:nvPr/>
        </p:nvSpPr>
        <p:spPr>
          <a:xfrm>
            <a:off x="5525546" y="5004246"/>
            <a:ext cx="16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= No | 1 =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59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MEDiCAL_HISTORY_1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13601-2467-434D-8942-54872113C27F}"/>
              </a:ext>
            </a:extLst>
          </p:cNvPr>
          <p:cNvSpPr/>
          <p:nvPr/>
        </p:nvSpPr>
        <p:spPr>
          <a:xfrm>
            <a:off x="2252259" y="5004247"/>
            <a:ext cx="314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= Healthy, 1 = Over, 2 = Under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54622-A59E-4F96-A2C9-4DC20340F5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89" y="2040103"/>
            <a:ext cx="4379637" cy="2757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CAEE6-EC45-433A-91E4-9117FC2356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03" y="2040103"/>
            <a:ext cx="3933108" cy="27571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93FA6B-788B-4162-ACA3-89CC1D33845D}"/>
              </a:ext>
            </a:extLst>
          </p:cNvPr>
          <p:cNvSpPr/>
          <p:nvPr/>
        </p:nvSpPr>
        <p:spPr>
          <a:xfrm>
            <a:off x="7864444" y="5004247"/>
            <a:ext cx="212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= Female, 1 = 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03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MEDiCAL_HISTORY_1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13601-2467-434D-8942-54872113C27F}"/>
              </a:ext>
            </a:extLst>
          </p:cNvPr>
          <p:cNvSpPr/>
          <p:nvPr/>
        </p:nvSpPr>
        <p:spPr>
          <a:xfrm>
            <a:off x="2252259" y="5004247"/>
            <a:ext cx="3695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= Elder      1 = Senior         2 = Young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3FA6B-788B-4162-ACA3-89CC1D33845D}"/>
              </a:ext>
            </a:extLst>
          </p:cNvPr>
          <p:cNvSpPr/>
          <p:nvPr/>
        </p:nvSpPr>
        <p:spPr>
          <a:xfrm>
            <a:off x="6997148" y="5004247"/>
            <a:ext cx="4562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= Chinese, 1 = Indian, 2 = Malay, 3 = Others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B916E5-BF2E-477A-9F76-4C15494EB8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73183"/>
            <a:ext cx="4603019" cy="2785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45D53-80FD-45AC-824B-D2CB936341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608" y="2173182"/>
            <a:ext cx="4416245" cy="28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10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MEN and women pay differently?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14BB13-0D6F-4380-8709-38E84FD0EA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61" y="1950276"/>
            <a:ext cx="8325678" cy="42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2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ISSUES </a:t>
            </a:r>
            <a:r>
              <a:rPr lang="en-SG" dirty="0" err="1"/>
              <a:t>ADDRESSed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E666-944A-466C-B3C3-76C57B46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SG" dirty="0"/>
              <a:t>We have tried to answer the following (among many other) questions in our analysis:</a:t>
            </a:r>
          </a:p>
          <a:p>
            <a:pPr lvl="1"/>
            <a:r>
              <a:rPr lang="en-SG" dirty="0"/>
              <a:t>Are foreigners paying more than locals?</a:t>
            </a:r>
          </a:p>
          <a:p>
            <a:pPr lvl="1"/>
            <a:r>
              <a:rPr lang="en-US" dirty="0"/>
              <a:t>Is there any disparity between bill amount and patient’s race?</a:t>
            </a:r>
          </a:p>
          <a:p>
            <a:pPr lvl="1"/>
            <a:r>
              <a:rPr lang="en-US" dirty="0"/>
              <a:t>Is the amount higher for overweight patients?</a:t>
            </a:r>
          </a:p>
          <a:p>
            <a:pPr lvl="1"/>
            <a:r>
              <a:rPr lang="en-SG" dirty="0"/>
              <a:t>D</a:t>
            </a:r>
            <a:r>
              <a:rPr lang="en-US" dirty="0"/>
              <a:t>o healthcare costs increase with age?</a:t>
            </a:r>
          </a:p>
          <a:p>
            <a:pPr lvl="1"/>
            <a:r>
              <a:rPr lang="en-SG" dirty="0"/>
              <a:t>Why is the correlation of symptom_5 so high (17%) with amount?</a:t>
            </a:r>
            <a:endParaRPr lang="en-US" dirty="0"/>
          </a:p>
          <a:p>
            <a:pPr lvl="1"/>
            <a:r>
              <a:rPr lang="en-SG" dirty="0"/>
              <a:t>What are the implications of having medical_history_1?</a:t>
            </a:r>
          </a:p>
          <a:p>
            <a:pPr lvl="1"/>
            <a:r>
              <a:rPr lang="en-US" dirty="0"/>
              <a:t>Is there disparity between bill amount for men and women?</a:t>
            </a:r>
          </a:p>
          <a:p>
            <a:pPr lvl="1"/>
            <a:r>
              <a:rPr lang="en-SG" dirty="0"/>
              <a:t>I</a:t>
            </a:r>
            <a:r>
              <a:rPr lang="en-US" dirty="0"/>
              <a:t>s medical_history_3 possibly diabetes type 2?</a:t>
            </a:r>
          </a:p>
          <a:p>
            <a:pPr lvl="1"/>
            <a:r>
              <a:rPr lang="en-SG" dirty="0"/>
              <a:t>I</a:t>
            </a:r>
            <a:r>
              <a:rPr lang="en-US" dirty="0"/>
              <a:t>s medical_history_6 a children’s disease (chicken pox, measles, etc.)?</a:t>
            </a:r>
          </a:p>
        </p:txBody>
      </p:sp>
    </p:spTree>
    <p:extLst>
      <p:ext uri="{BB962C8B-B14F-4D97-AF65-F5344CB8AC3E}">
        <p14:creationId xmlns:p14="http://schemas.microsoft.com/office/powerpoint/2010/main" val="2489237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MEN and women pay differently?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875C9-D1C3-4F71-BD86-1CBF5ECA38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63" y="1891197"/>
            <a:ext cx="8642074" cy="37011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DFC0A1-EB08-4679-95FD-C4539F31DD80}"/>
              </a:ext>
            </a:extLst>
          </p:cNvPr>
          <p:cNvSpPr/>
          <p:nvPr/>
        </p:nvSpPr>
        <p:spPr>
          <a:xfrm>
            <a:off x="5031542" y="5684149"/>
            <a:ext cx="212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= Female, 1 = 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0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IS MEDICAL_HISTORY_3 Type 2 diabetes?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FC0A1-EB08-4679-95FD-C4539F31DD80}"/>
              </a:ext>
            </a:extLst>
          </p:cNvPr>
          <p:cNvSpPr/>
          <p:nvPr/>
        </p:nvSpPr>
        <p:spPr>
          <a:xfrm>
            <a:off x="4033730" y="5683115"/>
            <a:ext cx="443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= Healthy, 1 = Overweight, 2 = Underweight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87EE6-F476-4FA4-8E39-E8CD6E64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053" y="1984195"/>
            <a:ext cx="5030346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37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IS MEDICAL_HISTORY_6 A </a:t>
            </a:r>
            <a:r>
              <a:rPr lang="en-SG" dirty="0" err="1"/>
              <a:t>CHiLDREN’s</a:t>
            </a:r>
            <a:r>
              <a:rPr lang="en-SG" dirty="0"/>
              <a:t> DISEASE?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FC0A1-EB08-4679-95FD-C4539F31DD80}"/>
              </a:ext>
            </a:extLst>
          </p:cNvPr>
          <p:cNvSpPr/>
          <p:nvPr/>
        </p:nvSpPr>
        <p:spPr>
          <a:xfrm>
            <a:off x="4033730" y="5683115"/>
            <a:ext cx="3492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0 = Elder, 1 = Senior, 2 = Young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87EE6-F476-4FA4-8E39-E8CD6E64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053" y="1984195"/>
            <a:ext cx="5030346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6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insights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370B4D-69E2-4681-B2FE-B6902B8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/>
          </a:bodyPr>
          <a:lstStyle/>
          <a:p>
            <a:pPr lvl="1"/>
            <a:r>
              <a:rPr lang="en-SG" b="1" dirty="0" err="1"/>
              <a:t>resident_status</a:t>
            </a:r>
            <a:r>
              <a:rPr lang="en-SG" dirty="0"/>
              <a:t> =&gt; high negative correlation of almost </a:t>
            </a:r>
            <a:r>
              <a:rPr lang="en-SG" b="1" dirty="0">
                <a:solidFill>
                  <a:srgbClr val="FF0000"/>
                </a:solidFill>
              </a:rPr>
              <a:t>-14%</a:t>
            </a:r>
            <a:r>
              <a:rPr lang="en-SG" b="1" dirty="0"/>
              <a:t> </a:t>
            </a:r>
            <a:r>
              <a:rPr lang="en-SG" dirty="0"/>
              <a:t>| foreigners pay the highest amount | citizens pay the lowest | reason behind is straightforward, government policies</a:t>
            </a:r>
            <a:endParaRPr lang="en-US" sz="1600" dirty="0"/>
          </a:p>
          <a:p>
            <a:pPr lvl="1"/>
            <a:r>
              <a:rPr lang="en-SG" b="1" dirty="0"/>
              <a:t>symptom_5 </a:t>
            </a:r>
            <a:r>
              <a:rPr lang="en-SG" dirty="0"/>
              <a:t>=&gt; high positive correlation of almost </a:t>
            </a:r>
            <a:r>
              <a:rPr lang="en-SG" b="1" dirty="0">
                <a:solidFill>
                  <a:srgbClr val="00B050"/>
                </a:solidFill>
              </a:rPr>
              <a:t>17%</a:t>
            </a:r>
            <a:r>
              <a:rPr lang="en-SG" dirty="0">
                <a:solidFill>
                  <a:srgbClr val="00B050"/>
                </a:solidFill>
              </a:rPr>
              <a:t> </a:t>
            </a:r>
            <a:r>
              <a:rPr lang="en-SG" dirty="0"/>
              <a:t>| patients who have this symptom pay almost 75% more than those who don’t | reasons behind are ambiguous, speculative at best</a:t>
            </a:r>
            <a:endParaRPr lang="en-US" sz="1600" dirty="0"/>
          </a:p>
          <a:p>
            <a:pPr lvl="1"/>
            <a:r>
              <a:rPr lang="en-SG" b="1" dirty="0"/>
              <a:t>age</a:t>
            </a:r>
            <a:r>
              <a:rPr lang="en-SG" dirty="0"/>
              <a:t> =&gt; high positive correlation of </a:t>
            </a:r>
            <a:r>
              <a:rPr lang="en-SG" b="1" dirty="0">
                <a:solidFill>
                  <a:srgbClr val="00B050"/>
                </a:solidFill>
              </a:rPr>
              <a:t>10.70%</a:t>
            </a:r>
            <a:r>
              <a:rPr lang="en-SG" dirty="0"/>
              <a:t> | as one gets older, healthcare costs increase | interestingly there are various combinations, such as being overweight, or having symptom_5 persistently, that can raise the bill amount even higher over time | check relevant scatterplots</a:t>
            </a:r>
            <a:endParaRPr lang="en-US" sz="1600" dirty="0"/>
          </a:p>
          <a:p>
            <a:pPr lvl="1"/>
            <a:r>
              <a:rPr lang="en-SG" b="1" dirty="0" err="1"/>
              <a:t>bmi</a:t>
            </a:r>
            <a:r>
              <a:rPr lang="en-SG" b="1" dirty="0"/>
              <a:t> </a:t>
            </a:r>
            <a:r>
              <a:rPr lang="en-SG" dirty="0"/>
              <a:t>=&gt; relatively high positive correlation of </a:t>
            </a:r>
            <a:r>
              <a:rPr lang="en-SG" b="1" dirty="0">
                <a:solidFill>
                  <a:srgbClr val="00B050"/>
                </a:solidFill>
              </a:rPr>
              <a:t>4.60%</a:t>
            </a:r>
            <a:r>
              <a:rPr lang="en-SG" b="1" dirty="0"/>
              <a:t> </a:t>
            </a:r>
            <a:r>
              <a:rPr lang="en-SG" dirty="0"/>
              <a:t>| the more overweight the person, the higher the amount | teams up well with other factors contributing to higher amount</a:t>
            </a:r>
            <a:endParaRPr lang="en-US" sz="1600" dirty="0"/>
          </a:p>
          <a:p>
            <a:pPr lvl="0"/>
            <a:endParaRPr lang="en-SG" dirty="0"/>
          </a:p>
          <a:p>
            <a:pPr lvl="0"/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79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insights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370B4D-69E2-4681-B2FE-B6902B8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/>
          </a:bodyPr>
          <a:lstStyle/>
          <a:p>
            <a:pPr lvl="1"/>
            <a:r>
              <a:rPr lang="en-SG" b="1" dirty="0"/>
              <a:t>race</a:t>
            </a:r>
            <a:r>
              <a:rPr lang="en-SG" dirty="0"/>
              <a:t> =&gt; high positive correlation of almost </a:t>
            </a:r>
            <a:r>
              <a:rPr lang="en-SG" b="1" dirty="0">
                <a:solidFill>
                  <a:srgbClr val="00B050"/>
                </a:solidFill>
              </a:rPr>
              <a:t>11%</a:t>
            </a:r>
            <a:r>
              <a:rPr lang="en-SG" b="1" dirty="0"/>
              <a:t> </a:t>
            </a:r>
            <a:r>
              <a:rPr lang="en-SG" dirty="0"/>
              <a:t>| astonishingly, </a:t>
            </a:r>
            <a:r>
              <a:rPr lang="en-SG" dirty="0" err="1"/>
              <a:t>malay</a:t>
            </a:r>
            <a:r>
              <a:rPr lang="en-SG" dirty="0"/>
              <a:t> patients pay around 17% higher than Indian patients, and a whopping 46% higher than </a:t>
            </a:r>
            <a:r>
              <a:rPr lang="en-SG" dirty="0" err="1"/>
              <a:t>chinese</a:t>
            </a:r>
            <a:r>
              <a:rPr lang="en-SG" dirty="0"/>
              <a:t> patients.</a:t>
            </a:r>
            <a:endParaRPr lang="en-US" sz="1600" dirty="0"/>
          </a:p>
          <a:p>
            <a:pPr lvl="1"/>
            <a:r>
              <a:rPr lang="en-SG" b="1" dirty="0"/>
              <a:t>medical_history_1 </a:t>
            </a:r>
            <a:r>
              <a:rPr lang="en-SG" dirty="0"/>
              <a:t>=&gt; high positive correlation of almost </a:t>
            </a:r>
            <a:r>
              <a:rPr lang="en-SG" b="1" dirty="0">
                <a:solidFill>
                  <a:srgbClr val="00B050"/>
                </a:solidFill>
              </a:rPr>
              <a:t>7.50%</a:t>
            </a:r>
            <a:r>
              <a:rPr lang="en-SG" dirty="0"/>
              <a:t> | patients with this history pay around 40% more | direct positive correlation with being overweight, age | more popular among females | relatively lower frequency among Indians | possible heart condition indicator</a:t>
            </a:r>
            <a:endParaRPr lang="en-US" sz="1600" dirty="0"/>
          </a:p>
          <a:p>
            <a:pPr lvl="1"/>
            <a:r>
              <a:rPr lang="en-SG" b="1" dirty="0"/>
              <a:t>gender </a:t>
            </a:r>
            <a:r>
              <a:rPr lang="en-SG" dirty="0"/>
              <a:t>=&gt; low positive correlation of </a:t>
            </a:r>
            <a:r>
              <a:rPr lang="en-SG" b="1" dirty="0">
                <a:solidFill>
                  <a:srgbClr val="00B050"/>
                </a:solidFill>
              </a:rPr>
              <a:t>1.9%</a:t>
            </a:r>
            <a:r>
              <a:rPr lang="en-SG" dirty="0"/>
              <a:t> | minor disparity between male / female | males pay slightly more</a:t>
            </a:r>
          </a:p>
          <a:p>
            <a:pPr lvl="1"/>
            <a:r>
              <a:rPr lang="en-SG" b="1" dirty="0"/>
              <a:t>preop_medication_4 =&gt; </a:t>
            </a:r>
            <a:r>
              <a:rPr lang="en-SG" dirty="0"/>
              <a:t>likely</a:t>
            </a:r>
            <a:r>
              <a:rPr lang="en-SG" b="1" dirty="0"/>
              <a:t> </a:t>
            </a:r>
            <a:r>
              <a:rPr lang="en-SG" dirty="0"/>
              <a:t>a type of a weight booster given to underweight patients, so that their weight can be elevated to a point which would allow for a smoother operation | an example of this is liquid glucose which is pumped into a patient’s body using tubes.</a:t>
            </a:r>
            <a:endParaRPr lang="en-US" sz="1600" dirty="0"/>
          </a:p>
          <a:p>
            <a:pPr lvl="0"/>
            <a:endParaRPr lang="en-SG" dirty="0"/>
          </a:p>
          <a:p>
            <a:pPr lvl="0"/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78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insights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370B4D-69E2-4681-B2FE-B6902B8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/>
          </a:bodyPr>
          <a:lstStyle/>
          <a:p>
            <a:pPr lvl="1"/>
            <a:r>
              <a:rPr lang="en-SG" b="1" dirty="0"/>
              <a:t>medical_history_3 </a:t>
            </a:r>
            <a:r>
              <a:rPr lang="en-SG" dirty="0"/>
              <a:t>=&gt; there is a high chance this is associated with type 2 diabetes | it affects the overweight far more than it does other BMI categories</a:t>
            </a:r>
            <a:endParaRPr lang="en-US" dirty="0"/>
          </a:p>
          <a:p>
            <a:pPr lvl="1"/>
            <a:r>
              <a:rPr lang="en-SG" b="1" dirty="0"/>
              <a:t>medical_history_6 </a:t>
            </a:r>
            <a:r>
              <a:rPr lang="en-SG" dirty="0"/>
              <a:t>=&gt; there is a high chance this is associated with a children’s disease (like chicken pox, measles, rashes etc.) | it affects the young far more than it does other age categories</a:t>
            </a:r>
            <a:endParaRPr lang="en-US" dirty="0"/>
          </a:p>
          <a:p>
            <a:pPr lvl="0"/>
            <a:endParaRPr lang="en-SG" dirty="0"/>
          </a:p>
          <a:p>
            <a:pPr lvl="0"/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3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CONCLUDING NOTES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370B4D-69E2-4681-B2FE-B6902B8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/>
          </a:bodyPr>
          <a:lstStyle/>
          <a:p>
            <a:pPr lvl="0"/>
            <a:r>
              <a:rPr lang="en-SG" dirty="0"/>
              <a:t>I recommend you to read the word document enclosed, in order to get a bigger picture perspective of my analysis.</a:t>
            </a:r>
          </a:p>
          <a:p>
            <a:pPr lvl="0"/>
            <a:endParaRPr lang="en-SG" dirty="0"/>
          </a:p>
          <a:p>
            <a:r>
              <a:rPr lang="en-SG" dirty="0"/>
              <a:t>Last but not least, thank you Sankha for shortlisting me! </a:t>
            </a:r>
            <a:r>
              <a:rPr lang="en-SG" dirty="0">
                <a:sym typeface="Segoe UI Emoji" panose="020B0502040204020203" pitchFamily="34" charset="0"/>
              </a:rPr>
              <a:t>😊</a:t>
            </a:r>
            <a:endParaRPr lang="en-US" dirty="0"/>
          </a:p>
          <a:p>
            <a:pPr lvl="0"/>
            <a:endParaRPr lang="en-SG" dirty="0"/>
          </a:p>
          <a:p>
            <a:pPr lvl="0"/>
            <a:endParaRPr lang="en-SG" dirty="0"/>
          </a:p>
          <a:p>
            <a:pPr lvl="0"/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6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</a:t>
            </a:r>
            <a:r>
              <a:rPr lang="en-SG" dirty="0" err="1"/>
              <a:t>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E666-944A-466C-B3C3-76C57B46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/>
          </a:bodyPr>
          <a:lstStyle/>
          <a:p>
            <a:r>
              <a:rPr lang="en-SG" dirty="0"/>
              <a:t>Technologies leveraged:</a:t>
            </a:r>
          </a:p>
          <a:p>
            <a:pPr lvl="1"/>
            <a:r>
              <a:rPr lang="en-SG" dirty="0"/>
              <a:t>Python3</a:t>
            </a:r>
          </a:p>
          <a:p>
            <a:pPr lvl="2"/>
            <a:r>
              <a:rPr lang="en-SG" dirty="0"/>
              <a:t>Pandas</a:t>
            </a:r>
            <a:endParaRPr lang="en-US" sz="1400" dirty="0"/>
          </a:p>
          <a:p>
            <a:pPr lvl="2"/>
            <a:r>
              <a:rPr lang="en-SG" dirty="0" err="1"/>
              <a:t>Numpy</a:t>
            </a:r>
            <a:endParaRPr lang="en-US" sz="1400" dirty="0"/>
          </a:p>
          <a:p>
            <a:pPr lvl="2"/>
            <a:r>
              <a:rPr lang="en-SG" dirty="0"/>
              <a:t>Python Operating System</a:t>
            </a:r>
            <a:endParaRPr lang="en-US" sz="1400" dirty="0"/>
          </a:p>
          <a:p>
            <a:pPr lvl="2"/>
            <a:r>
              <a:rPr lang="en-SG" dirty="0"/>
              <a:t>Matplotlib</a:t>
            </a:r>
            <a:endParaRPr lang="en-US" sz="1400" dirty="0"/>
          </a:p>
          <a:p>
            <a:pPr lvl="2"/>
            <a:r>
              <a:rPr lang="en-SG" dirty="0"/>
              <a:t>Seaborn v 0.9.0 ( please make sure you have the latest version </a:t>
            </a:r>
            <a:r>
              <a:rPr lang="en-SG" dirty="0">
                <a:sym typeface="Wingdings" panose="05000000000000000000" pitchFamily="2" charset="2"/>
              </a:rPr>
              <a:t> )</a:t>
            </a:r>
            <a:endParaRPr lang="en-US" sz="1400" dirty="0"/>
          </a:p>
          <a:p>
            <a:pPr lvl="2"/>
            <a:r>
              <a:rPr lang="en-SG" dirty="0"/>
              <a:t>Bokeh</a:t>
            </a:r>
            <a:endParaRPr lang="en-US" sz="1400" dirty="0"/>
          </a:p>
          <a:p>
            <a:pPr lvl="2"/>
            <a:r>
              <a:rPr lang="en-SG" dirty="0" err="1"/>
              <a:t>Scikit</a:t>
            </a:r>
            <a:r>
              <a:rPr lang="en-SG" dirty="0"/>
              <a:t>-learn</a:t>
            </a:r>
            <a:endParaRPr lang="en-US" sz="1400" dirty="0"/>
          </a:p>
          <a:p>
            <a:pPr lvl="2"/>
            <a:r>
              <a:rPr lang="en-SG" dirty="0"/>
              <a:t>Warnings</a:t>
            </a:r>
            <a:endParaRPr lang="en-US" sz="1400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2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</a:t>
            </a:r>
            <a:r>
              <a:rPr lang="en-SG" dirty="0" err="1"/>
              <a:t>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E666-944A-466C-B3C3-76C57B46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/>
          </a:bodyPr>
          <a:lstStyle/>
          <a:p>
            <a:r>
              <a:rPr lang="en-SG" dirty="0"/>
              <a:t>Challenges Faced:</a:t>
            </a:r>
          </a:p>
          <a:p>
            <a:pPr lvl="1"/>
            <a:r>
              <a:rPr lang="en-SG" dirty="0"/>
              <a:t>Disjointed datasets</a:t>
            </a:r>
            <a:endParaRPr lang="en-US" dirty="0"/>
          </a:p>
          <a:p>
            <a:pPr lvl="1"/>
            <a:r>
              <a:rPr lang="en-SG" dirty="0"/>
              <a:t>Tedious parsing of date-time objects</a:t>
            </a:r>
            <a:endParaRPr lang="en-US" dirty="0"/>
          </a:p>
          <a:p>
            <a:pPr lvl="1"/>
            <a:r>
              <a:rPr lang="en-SG" dirty="0"/>
              <a:t>Cumbersome derivation of patient’s age from two separate date-time objects</a:t>
            </a:r>
            <a:endParaRPr lang="en-US" dirty="0"/>
          </a:p>
          <a:p>
            <a:pPr lvl="1"/>
            <a:r>
              <a:rPr lang="en-SG" dirty="0"/>
              <a:t>Generating BMI column</a:t>
            </a:r>
          </a:p>
          <a:p>
            <a:pPr lvl="1"/>
            <a:r>
              <a:rPr lang="en-SG" dirty="0"/>
              <a:t>Manual conversion of categorical data</a:t>
            </a:r>
            <a:endParaRPr lang="en-US" dirty="0"/>
          </a:p>
          <a:p>
            <a:pPr lvl="1"/>
            <a:r>
              <a:rPr lang="en-SG" dirty="0"/>
              <a:t>Transformation of dirty data within multiple categorical variables</a:t>
            </a:r>
            <a:endParaRPr lang="en-US" dirty="0"/>
          </a:p>
          <a:p>
            <a:pPr lvl="1"/>
            <a:r>
              <a:rPr lang="en-SG" dirty="0"/>
              <a:t>Missing values in two columns</a:t>
            </a:r>
            <a:endParaRPr lang="en-US" dirty="0"/>
          </a:p>
          <a:p>
            <a:pPr lvl="1"/>
            <a:r>
              <a:rPr lang="en-SG" dirty="0"/>
              <a:t>Encoding of categorical variables to allow for correlation analysis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6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</a:t>
            </a:r>
            <a:r>
              <a:rPr lang="en-SG" dirty="0" err="1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E666-944A-466C-B3C3-76C57B46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/>
          </a:bodyPr>
          <a:lstStyle/>
          <a:p>
            <a:r>
              <a:rPr lang="en-SG" dirty="0"/>
              <a:t>Correlation of amount column with other relevant columns: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2FAC4-1A6B-430C-9AA9-69EB84D24A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22" y="2742011"/>
            <a:ext cx="3810520" cy="3102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F7F5D-1325-4726-98BD-FAEE53F792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42011"/>
            <a:ext cx="26765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46E3D5-C393-49E1-AADE-E30504F4B2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92" y="397565"/>
            <a:ext cx="7810016" cy="646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A8DCB1-720D-4AC5-8653-19CFC1DC2C43}"/>
              </a:ext>
            </a:extLst>
          </p:cNvPr>
          <p:cNvSpPr txBox="1"/>
          <p:nvPr/>
        </p:nvSpPr>
        <p:spPr>
          <a:xfrm>
            <a:off x="4217148" y="74399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Heatmap of the correlation of amount: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1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FFDB-9066-4024-9B7C-A43F83E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</a:t>
            </a:r>
            <a:r>
              <a:rPr lang="en-SG" dirty="0" err="1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E666-944A-466C-B3C3-76C57B46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/>
          </a:bodyPr>
          <a:lstStyle/>
          <a:p>
            <a:pPr lvl="0"/>
            <a:r>
              <a:rPr lang="en-SG" dirty="0"/>
              <a:t>Let’s now take a look at the distribution of bill amount:</a:t>
            </a:r>
          </a:p>
          <a:p>
            <a:pPr lvl="0"/>
            <a:r>
              <a:rPr lang="en-SG" dirty="0"/>
              <a:t>The majority of the bills amount to below $10,000 each.</a:t>
            </a:r>
          </a:p>
          <a:p>
            <a:pPr lvl="0"/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E2C03-A2E5-447B-8793-D013F047E0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487" y="2081834"/>
            <a:ext cx="3933825" cy="3762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9CEB44-B2EF-4981-969A-51C84BBA4C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3155977"/>
            <a:ext cx="7762760" cy="30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247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</TotalTime>
  <Words>1350</Words>
  <Application>Microsoft Office PowerPoint</Application>
  <PresentationFormat>Widescreen</PresentationFormat>
  <Paragraphs>165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Gill Sans MT</vt:lpstr>
      <vt:lpstr>Segoe UI Emoji</vt:lpstr>
      <vt:lpstr>Times New Roman</vt:lpstr>
      <vt:lpstr>Wingdings</vt:lpstr>
      <vt:lpstr>Gallery</vt:lpstr>
      <vt:lpstr>Office Theme</vt:lpstr>
      <vt:lpstr>Assessment task</vt:lpstr>
      <vt:lpstr>Introduction</vt:lpstr>
      <vt:lpstr>OBJECTIVE</vt:lpstr>
      <vt:lpstr>ISSUES ADDRESSed</vt:lpstr>
      <vt:lpstr>DATA pRe-processing</vt:lpstr>
      <vt:lpstr>DATA pRe-processing</vt:lpstr>
      <vt:lpstr>DATA ANALysis</vt:lpstr>
      <vt:lpstr>PowerPoint Presentation</vt:lpstr>
      <vt:lpstr>DATA ANALysis</vt:lpstr>
      <vt:lpstr>DO Foreigners pay more for healthcare?</vt:lpstr>
      <vt:lpstr>DO Foreigners pay more for healthcare?</vt:lpstr>
      <vt:lpstr>Link between amount and race</vt:lpstr>
      <vt:lpstr>Link between amount and race</vt:lpstr>
      <vt:lpstr>Link between amount and race</vt:lpstr>
      <vt:lpstr>do overweight patients pay more?</vt:lpstr>
      <vt:lpstr>do overweight patients pay more?</vt:lpstr>
      <vt:lpstr>do overweight patients pay more?</vt:lpstr>
      <vt:lpstr>do overweight patients pay more?</vt:lpstr>
      <vt:lpstr>do overweight patients pay more?</vt:lpstr>
      <vt:lpstr>DO OVERWEIGHT PATIENTS PAY MORE?</vt:lpstr>
      <vt:lpstr>do overweight patients pay more?</vt:lpstr>
      <vt:lpstr>PowerPoint Presentation</vt:lpstr>
      <vt:lpstr>DO HEALTHCARE COSTS INCREASE WITH AGE?</vt:lpstr>
      <vt:lpstr>DO HEALTHCARE COSTS INCREASE WITH AGE?</vt:lpstr>
      <vt:lpstr>DO HEALTHCARE COSTS INCREASE WITH AGE?</vt:lpstr>
      <vt:lpstr>DO HEALTHCARE COSTS INCREASE WITH AGE?</vt:lpstr>
      <vt:lpstr>What’s the deal with symptom_5?</vt:lpstr>
      <vt:lpstr>What’s the deal with symptom_5?</vt:lpstr>
      <vt:lpstr>What’s the deal with symptom_5?</vt:lpstr>
      <vt:lpstr>What’s the deal with symptom_5?</vt:lpstr>
      <vt:lpstr>What’s the deal with symptom_5?</vt:lpstr>
      <vt:lpstr>What’s the deal with symptom_5?</vt:lpstr>
      <vt:lpstr>PowerPoint Presentation</vt:lpstr>
      <vt:lpstr>MEDiCAL_HISTORY_1</vt:lpstr>
      <vt:lpstr>MEDiCAL_HISTORY_1</vt:lpstr>
      <vt:lpstr>MEDiCAL_HISTORY_1</vt:lpstr>
      <vt:lpstr>MEDiCAL_HISTORY_1</vt:lpstr>
      <vt:lpstr>MEDiCAL_HISTORY_1</vt:lpstr>
      <vt:lpstr>DO MEN and women pay differently?</vt:lpstr>
      <vt:lpstr>DO MEN and women pay differently?</vt:lpstr>
      <vt:lpstr>IS MEDICAL_HISTORY_3 Type 2 diabetes?</vt:lpstr>
      <vt:lpstr>IS MEDICAL_HISTORY_6 A CHiLDREN’s DISEASE?</vt:lpstr>
      <vt:lpstr>insights</vt:lpstr>
      <vt:lpstr>insights</vt:lpstr>
      <vt:lpstr>insights</vt:lpstr>
      <vt:lpstr>CONCLUDING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task</dc:title>
  <dc:creator>Karan Khanna</dc:creator>
  <cp:lastModifiedBy>Karan Khanna</cp:lastModifiedBy>
  <cp:revision>25</cp:revision>
  <dcterms:created xsi:type="dcterms:W3CDTF">2018-09-13T00:36:10Z</dcterms:created>
  <dcterms:modified xsi:type="dcterms:W3CDTF">2018-09-15T05:11:34Z</dcterms:modified>
</cp:coreProperties>
</file>