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6"/>
  </p:notesMasterIdLst>
  <p:handoutMasterIdLst>
    <p:handoutMasterId r:id="rId57"/>
  </p:handoutMasterIdLst>
  <p:sldIdLst>
    <p:sldId id="300" r:id="rId2"/>
    <p:sldId id="257" r:id="rId3"/>
    <p:sldId id="258" r:id="rId4"/>
    <p:sldId id="259" r:id="rId5"/>
    <p:sldId id="260" r:id="rId6"/>
    <p:sldId id="261" r:id="rId7"/>
    <p:sldId id="286" r:id="rId8"/>
    <p:sldId id="287" r:id="rId9"/>
    <p:sldId id="336" r:id="rId10"/>
    <p:sldId id="262" r:id="rId11"/>
    <p:sldId id="263" r:id="rId12"/>
    <p:sldId id="264" r:id="rId13"/>
    <p:sldId id="265" r:id="rId14"/>
    <p:sldId id="267" r:id="rId15"/>
    <p:sldId id="266" r:id="rId16"/>
    <p:sldId id="268" r:id="rId17"/>
    <p:sldId id="337" r:id="rId18"/>
    <p:sldId id="269" r:id="rId19"/>
    <p:sldId id="270" r:id="rId20"/>
    <p:sldId id="324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01" r:id="rId31"/>
    <p:sldId id="297" r:id="rId32"/>
    <p:sldId id="271" r:id="rId33"/>
    <p:sldId id="288" r:id="rId34"/>
    <p:sldId id="289" r:id="rId35"/>
    <p:sldId id="273" r:id="rId36"/>
    <p:sldId id="298" r:id="rId37"/>
    <p:sldId id="338" r:id="rId38"/>
    <p:sldId id="339" r:id="rId39"/>
    <p:sldId id="302" r:id="rId40"/>
    <p:sldId id="299" r:id="rId41"/>
    <p:sldId id="340" r:id="rId42"/>
    <p:sldId id="290" r:id="rId43"/>
    <p:sldId id="272" r:id="rId44"/>
    <p:sldId id="341" r:id="rId45"/>
    <p:sldId id="342" r:id="rId46"/>
    <p:sldId id="291" r:id="rId47"/>
    <p:sldId id="343" r:id="rId48"/>
    <p:sldId id="292" r:id="rId49"/>
    <p:sldId id="344" r:id="rId50"/>
    <p:sldId id="345" r:id="rId51"/>
    <p:sldId id="349" r:id="rId52"/>
    <p:sldId id="294" r:id="rId53"/>
    <p:sldId id="350" r:id="rId54"/>
    <p:sldId id="293" r:id="rId55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264D8B"/>
    <a:srgbClr val="A57133"/>
    <a:srgbClr val="007E4F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656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794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200" b="0">
                <a:latin typeface="Verdana" pitchFamily="-32" charset="0"/>
                <a:ea typeface="+mn-ea"/>
                <a:cs typeface="Times" pitchFamily="-32" charset="0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44063"/>
            <a:ext cx="5359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200" b="0">
                <a:latin typeface="Verdana" pitchFamily="34" charset="0"/>
              </a:defRPr>
            </a:lvl1pPr>
          </a:lstStyle>
          <a:p>
            <a:r>
              <a:rPr lang="en-GB"/>
              <a:t>© David J. Barnes and Michael Kölling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62613" y="9644063"/>
            <a:ext cx="11318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 b="0">
                <a:latin typeface="Verdana" pitchFamily="34" charset="0"/>
              </a:defRPr>
            </a:lvl1pPr>
          </a:lstStyle>
          <a:p>
            <a:fld id="{9F643C9C-3F52-47B8-B129-09E1475CFCFE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3018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200">
                <a:latin typeface="Courier New" pitchFamily="-32" charset="0"/>
                <a:ea typeface="+mn-ea"/>
                <a:cs typeface="Times" pitchFamily="-32" charset="0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6242050" y="0"/>
            <a:ext cx="5524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urier New" pitchFamily="-32" charset="0"/>
                <a:ea typeface="+mn-ea"/>
                <a:cs typeface="Times" pitchFamily="-32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1700"/>
            <a:ext cx="2646362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44063"/>
            <a:ext cx="35909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200"/>
            </a:lvl1pPr>
          </a:lstStyle>
          <a:p>
            <a:r>
              <a:rPr lang="en-GB"/>
              <a:t>© David J. Barnes and Michael Kölling</a:t>
            </a: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4125" y="9644063"/>
            <a:ext cx="460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fld id="{8D3ADFE6-506E-4F0F-8813-49ABE95BE98E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8294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8294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3F751C30-BC1B-4ECF-82D5-E3FEACDD2CD8}" type="slidenum">
              <a:rPr lang="en-GB"/>
              <a:pPr/>
              <a:t>1</a:t>
            </a:fld>
            <a:endParaRPr lang="en-GB"/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9113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9114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5AA2F727-7837-414D-9408-B6364A547BBB}" type="slidenum">
              <a:rPr lang="en-GB"/>
              <a:pPr/>
              <a:t>11</a:t>
            </a:fld>
            <a:endParaRPr lang="en-GB"/>
          </a:p>
        </p:txBody>
      </p:sp>
      <p:sp>
        <p:nvSpPr>
          <p:cNvPr id="911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9216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9216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3B0F21BB-FFF8-470D-A949-A3AD8E79A2C9}" type="slidenum">
              <a:rPr lang="en-GB"/>
              <a:pPr/>
              <a:t>12</a:t>
            </a:fld>
            <a:endParaRPr lang="en-GB"/>
          </a:p>
        </p:txBody>
      </p:sp>
      <p:sp>
        <p:nvSpPr>
          <p:cNvPr id="921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9318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9318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18534823-D1B6-40ED-B3E8-44B506C1AE49}" type="slidenum">
              <a:rPr lang="en-GB"/>
              <a:pPr/>
              <a:t>13</a:t>
            </a:fld>
            <a:endParaRPr lang="en-GB"/>
          </a:p>
        </p:txBody>
      </p:sp>
      <p:sp>
        <p:nvSpPr>
          <p:cNvPr id="931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9421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9421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FF392464-D05D-480E-81C3-C06930CE25C4}" type="slidenum">
              <a:rPr lang="en-GB"/>
              <a:pPr/>
              <a:t>14</a:t>
            </a:fld>
            <a:endParaRPr lang="en-GB"/>
          </a:p>
        </p:txBody>
      </p:sp>
      <p:sp>
        <p:nvSpPr>
          <p:cNvPr id="942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9523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9523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116E09FA-6C01-4B1E-B2BA-04DCF3E9E7F1}" type="slidenum">
              <a:rPr lang="en-GB"/>
              <a:pPr/>
              <a:t>15</a:t>
            </a:fld>
            <a:endParaRPr lang="en-GB"/>
          </a:p>
        </p:txBody>
      </p:sp>
      <p:sp>
        <p:nvSpPr>
          <p:cNvPr id="952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9625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9626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CABEDCFA-F3BC-4E71-A98F-05A7A6608119}" type="slidenum">
              <a:rPr lang="en-GB"/>
              <a:pPr/>
              <a:t>16</a:t>
            </a:fld>
            <a:endParaRPr lang="en-GB"/>
          </a:p>
        </p:txBody>
      </p:sp>
      <p:sp>
        <p:nvSpPr>
          <p:cNvPr id="962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9830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9830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79174662-2ADF-4486-BAF5-B8ED7A87B6C7}" type="slidenum">
              <a:rPr lang="en-GB"/>
              <a:pPr/>
              <a:t>18</a:t>
            </a:fld>
            <a:endParaRPr lang="en-GB"/>
          </a:p>
        </p:txBody>
      </p:sp>
      <p:sp>
        <p:nvSpPr>
          <p:cNvPr id="983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9933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9933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8FA62AA8-E1D1-400A-A979-11E27EA0EC22}" type="slidenum">
              <a:rPr lang="en-GB"/>
              <a:pPr/>
              <a:t>19</a:t>
            </a:fld>
            <a:endParaRPr lang="en-GB"/>
          </a:p>
        </p:txBody>
      </p:sp>
      <p:sp>
        <p:nvSpPr>
          <p:cNvPr id="993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0137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0138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3BE7EE25-8FC2-444E-AD62-23081D69C2F9}" type="slidenum">
              <a:rPr lang="en-GB"/>
              <a:pPr/>
              <a:t>20</a:t>
            </a:fld>
            <a:endParaRPr lang="en-GB"/>
          </a:p>
        </p:txBody>
      </p:sp>
      <p:sp>
        <p:nvSpPr>
          <p:cNvPr id="1013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0240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0240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C87F6013-769A-4295-A857-73770DA35D29}" type="slidenum">
              <a:rPr lang="en-GB"/>
              <a:pPr/>
              <a:t>21</a:t>
            </a:fld>
            <a:endParaRPr lang="en-GB"/>
          </a:p>
        </p:txBody>
      </p:sp>
      <p:sp>
        <p:nvSpPr>
          <p:cNvPr id="1024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31C80B75-D3F7-4DC5-A735-CB9EC659AC59}" type="slidenum">
              <a:rPr lang="en-GB"/>
              <a:pPr/>
              <a:t>2</a:t>
            </a:fld>
            <a:endParaRPr lang="en-GB"/>
          </a:p>
        </p:txBody>
      </p:sp>
      <p:sp>
        <p:nvSpPr>
          <p:cNvPr id="83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0342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0342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8B46EE0C-9237-4975-81E2-FDFCF5B33C4A}" type="slidenum">
              <a:rPr lang="en-GB"/>
              <a:pPr/>
              <a:t>22</a:t>
            </a:fld>
            <a:endParaRPr lang="en-GB"/>
          </a:p>
        </p:txBody>
      </p:sp>
      <p:sp>
        <p:nvSpPr>
          <p:cNvPr id="1034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0445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0445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CEF09FAD-8510-4D62-B833-6770B3867A39}" type="slidenum">
              <a:rPr lang="en-GB"/>
              <a:pPr/>
              <a:t>23</a:t>
            </a:fld>
            <a:endParaRPr lang="en-GB"/>
          </a:p>
        </p:txBody>
      </p:sp>
      <p:sp>
        <p:nvSpPr>
          <p:cNvPr id="1044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0547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0547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1EF34F03-FC02-4108-9ABB-353F7946940A}" type="slidenum">
              <a:rPr lang="en-GB"/>
              <a:pPr/>
              <a:t>24</a:t>
            </a:fld>
            <a:endParaRPr lang="en-GB"/>
          </a:p>
        </p:txBody>
      </p:sp>
      <p:sp>
        <p:nvSpPr>
          <p:cNvPr id="1054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0649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0650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B67160E3-D4B1-417C-AA51-DCC507F54C29}" type="slidenum">
              <a:rPr lang="en-GB"/>
              <a:pPr/>
              <a:t>25</a:t>
            </a:fld>
            <a:endParaRPr lang="en-GB"/>
          </a:p>
        </p:txBody>
      </p:sp>
      <p:sp>
        <p:nvSpPr>
          <p:cNvPr id="1065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0752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0752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BCE85391-1AE9-485C-AA1F-F0A79DECEC58}" type="slidenum">
              <a:rPr lang="en-GB"/>
              <a:pPr/>
              <a:t>26</a:t>
            </a:fld>
            <a:endParaRPr lang="en-GB"/>
          </a:p>
        </p:txBody>
      </p:sp>
      <p:sp>
        <p:nvSpPr>
          <p:cNvPr id="1075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93C81A6D-3553-4F5F-863F-98E2388862D1}" type="slidenum">
              <a:rPr lang="en-GB"/>
              <a:pPr/>
              <a:t>27</a:t>
            </a:fld>
            <a:endParaRPr lang="en-GB"/>
          </a:p>
        </p:txBody>
      </p:sp>
      <p:sp>
        <p:nvSpPr>
          <p:cNvPr id="1085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0957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0957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D278BF4B-D279-4EB9-8893-9F1157DB4632}" type="slidenum">
              <a:rPr lang="en-GB"/>
              <a:pPr/>
              <a:t>28</a:t>
            </a:fld>
            <a:endParaRPr lang="en-GB"/>
          </a:p>
        </p:txBody>
      </p:sp>
      <p:sp>
        <p:nvSpPr>
          <p:cNvPr id="1095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1059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1059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EF4FBB93-C2A0-4402-87E8-C60D968AD71D}" type="slidenum">
              <a:rPr lang="en-GB"/>
              <a:pPr/>
              <a:t>29</a:t>
            </a:fld>
            <a:endParaRPr lang="en-GB"/>
          </a:p>
        </p:txBody>
      </p:sp>
      <p:sp>
        <p:nvSpPr>
          <p:cNvPr id="1105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0035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0035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A9428E7A-0E77-4067-A2AC-293ACEF39EAE}" type="slidenum">
              <a:rPr lang="en-GB"/>
              <a:pPr/>
              <a:t>30</a:t>
            </a:fld>
            <a:endParaRPr lang="en-GB"/>
          </a:p>
        </p:txBody>
      </p:sp>
      <p:sp>
        <p:nvSpPr>
          <p:cNvPr id="1003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1161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1162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213F5F95-A702-4C5E-8BBB-5570D4A157D5}" type="slidenum">
              <a:rPr lang="en-GB"/>
              <a:pPr/>
              <a:t>31</a:t>
            </a:fld>
            <a:endParaRPr lang="en-GB"/>
          </a:p>
        </p:txBody>
      </p:sp>
      <p:sp>
        <p:nvSpPr>
          <p:cNvPr id="1116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8499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8499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8BAFB9FA-BFA7-41AC-881D-25CF717E68FA}" type="slidenum">
              <a:rPr lang="en-GB"/>
              <a:pPr/>
              <a:t>3</a:t>
            </a:fld>
            <a:endParaRPr lang="en-GB"/>
          </a:p>
        </p:txBody>
      </p:sp>
      <p:sp>
        <p:nvSpPr>
          <p:cNvPr id="849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1264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1264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8307B9EE-EBFD-40F9-9208-EA0540B7CE10}" type="slidenum">
              <a:rPr lang="en-GB"/>
              <a:pPr/>
              <a:t>32</a:t>
            </a:fld>
            <a:endParaRPr lang="en-GB"/>
          </a:p>
        </p:txBody>
      </p:sp>
      <p:sp>
        <p:nvSpPr>
          <p:cNvPr id="1126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1366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1366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E1584B3B-D8A8-4BE5-A071-BFC6B5738CE3}" type="slidenum">
              <a:rPr lang="en-GB"/>
              <a:pPr/>
              <a:t>33</a:t>
            </a:fld>
            <a:endParaRPr lang="en-GB"/>
          </a:p>
        </p:txBody>
      </p:sp>
      <p:sp>
        <p:nvSpPr>
          <p:cNvPr id="113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1469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1469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C1CA0E4B-391B-4A4A-BF75-1373B3DC27B5}" type="slidenum">
              <a:rPr lang="en-GB"/>
              <a:pPr/>
              <a:t>34</a:t>
            </a:fld>
            <a:endParaRPr lang="en-GB"/>
          </a:p>
        </p:txBody>
      </p:sp>
      <p:sp>
        <p:nvSpPr>
          <p:cNvPr id="1146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82AE1681-ECEC-4870-90DD-2B7D677DC0E4}" type="slidenum">
              <a:rPr lang="en-GB"/>
              <a:pPr/>
              <a:t>35</a:t>
            </a:fld>
            <a:endParaRPr lang="en-GB"/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1673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1674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57551169-0BA1-4B95-8D31-13DF3A195042}" type="slidenum">
              <a:rPr lang="en-GB"/>
              <a:pPr/>
              <a:t>36</a:t>
            </a:fld>
            <a:endParaRPr lang="en-GB"/>
          </a:p>
        </p:txBody>
      </p:sp>
      <p:sp>
        <p:nvSpPr>
          <p:cNvPr id="1167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1776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1776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D7F7599F-3F60-49EC-B3AF-7AB154ACE3CD}" type="slidenum">
              <a:rPr lang="en-GB"/>
              <a:pPr/>
              <a:t>39</a:t>
            </a:fld>
            <a:endParaRPr lang="en-GB"/>
          </a:p>
        </p:txBody>
      </p:sp>
      <p:sp>
        <p:nvSpPr>
          <p:cNvPr id="1177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7766" name="Rectangle 3"/>
          <p:cNvSpPr>
            <a:spLocks noChangeArrowheads="1"/>
          </p:cNvSpPr>
          <p:nvPr>
            <p:ph type="body" idx="1"/>
          </p:nvPr>
        </p:nvSpPr>
        <p:spPr>
          <a:xfrm>
            <a:off x="906463" y="4711700"/>
            <a:ext cx="1209675" cy="2841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1878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1878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4804D3A2-25AC-4239-981C-80DE9E705296}" type="slidenum">
              <a:rPr lang="en-GB"/>
              <a:pPr/>
              <a:t>40</a:t>
            </a:fld>
            <a:endParaRPr lang="en-GB"/>
          </a:p>
        </p:txBody>
      </p:sp>
      <p:sp>
        <p:nvSpPr>
          <p:cNvPr id="1187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1981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1981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CFF5F2F2-727B-4E9B-AB07-911176D9ABCF}" type="slidenum">
              <a:rPr lang="en-GB"/>
              <a:pPr/>
              <a:t>42</a:t>
            </a:fld>
            <a:endParaRPr lang="en-GB"/>
          </a:p>
        </p:txBody>
      </p:sp>
      <p:sp>
        <p:nvSpPr>
          <p:cNvPr id="1198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2083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2083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07141F5F-0803-4E0B-BC78-3D73CAB64ADE}" type="slidenum">
              <a:rPr lang="en-GB"/>
              <a:pPr/>
              <a:t>43</a:t>
            </a:fld>
            <a:endParaRPr lang="en-GB"/>
          </a:p>
        </p:txBody>
      </p:sp>
      <p:sp>
        <p:nvSpPr>
          <p:cNvPr id="1208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2185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2186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01329503-5D6A-476D-B11D-FA8B41E6E4AC}" type="slidenum">
              <a:rPr lang="en-GB"/>
              <a:pPr/>
              <a:t>46</a:t>
            </a:fld>
            <a:endParaRPr lang="en-GB"/>
          </a:p>
        </p:txBody>
      </p:sp>
      <p:sp>
        <p:nvSpPr>
          <p:cNvPr id="1218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8601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8602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3337F3A7-F1EB-4E98-BAEF-4BADE88FB082}" type="slidenum">
              <a:rPr lang="en-GB"/>
              <a:pPr/>
              <a:t>4</a:t>
            </a:fld>
            <a:endParaRPr lang="en-GB"/>
          </a:p>
        </p:txBody>
      </p:sp>
      <p:sp>
        <p:nvSpPr>
          <p:cNvPr id="860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2288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2288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5D8F73D4-8B1E-480A-A238-3EDBD90D1BE5}" type="slidenum">
              <a:rPr lang="en-GB"/>
              <a:pPr/>
              <a:t>48</a:t>
            </a:fld>
            <a:endParaRPr lang="en-GB"/>
          </a:p>
        </p:txBody>
      </p:sp>
      <p:sp>
        <p:nvSpPr>
          <p:cNvPr id="1228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2493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2493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E9BE9996-4B82-4700-B1DF-5E315EAE4F16}" type="slidenum">
              <a:rPr lang="en-GB"/>
              <a:pPr/>
              <a:t>52</a:t>
            </a:fld>
            <a:endParaRPr lang="en-GB"/>
          </a:p>
        </p:txBody>
      </p:sp>
      <p:sp>
        <p:nvSpPr>
          <p:cNvPr id="1249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12390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12390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018DCDB7-938F-4CEF-924A-C02D1C37DDCE}" type="slidenum">
              <a:rPr lang="en-GB"/>
              <a:pPr/>
              <a:t>54</a:t>
            </a:fld>
            <a:endParaRPr lang="en-GB"/>
          </a:p>
        </p:txBody>
      </p:sp>
      <p:sp>
        <p:nvSpPr>
          <p:cNvPr id="1239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8704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8704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336AE1A8-F5A4-4AC3-8F36-808518847068}" type="slidenum">
              <a:rPr lang="en-GB"/>
              <a:pPr/>
              <a:t>5</a:t>
            </a:fld>
            <a:endParaRPr lang="en-GB"/>
          </a:p>
        </p:txBody>
      </p:sp>
      <p:sp>
        <p:nvSpPr>
          <p:cNvPr id="870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8806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8806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85B41417-2760-4415-9F56-FD9BDE8DEB5A}" type="slidenum">
              <a:rPr lang="en-GB"/>
              <a:pPr/>
              <a:t>6</a:t>
            </a:fld>
            <a:endParaRPr lang="en-GB"/>
          </a:p>
        </p:txBody>
      </p:sp>
      <p:sp>
        <p:nvSpPr>
          <p:cNvPr id="880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8909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8909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D6BEF1C3-2655-4395-89AA-E9157EF98C03}" type="slidenum">
              <a:rPr lang="en-GB"/>
              <a:pPr/>
              <a:t>7</a:t>
            </a:fld>
            <a:endParaRPr lang="en-GB"/>
          </a:p>
        </p:txBody>
      </p:sp>
      <p:sp>
        <p:nvSpPr>
          <p:cNvPr id="890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F6E1B8D1-BEFA-45F5-8962-9E94F0767474}" type="slidenum">
              <a:rPr lang="en-GB"/>
              <a:pPr/>
              <a:t>8</a:t>
            </a:fld>
            <a:endParaRPr lang="en-GB"/>
          </a:p>
        </p:txBody>
      </p:sp>
      <p:sp>
        <p:nvSpPr>
          <p:cNvPr id="972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Objects First with Java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2600FD59-138D-462F-9FEF-34E4B73947C7}" type="slidenum">
              <a:rPr lang="en-GB"/>
              <a:pPr/>
              <a:t>10</a:t>
            </a:fld>
            <a:endParaRPr lang="en-GB"/>
          </a:p>
        </p:txBody>
      </p:sp>
      <p:sp>
        <p:nvSpPr>
          <p:cNvPr id="901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5e-decor-lef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50900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5e-decor-right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39200" y="-9525"/>
            <a:ext cx="3048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848600" cy="1143000"/>
          </a:xfrm>
        </p:spPr>
        <p:txBody>
          <a:bodyPr/>
          <a:lstStyle>
            <a:lvl1pPr>
              <a:defRPr>
                <a:solidFill>
                  <a:srgbClr val="1A317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962400"/>
            <a:ext cx="78486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828800"/>
            <a:ext cx="3657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828800"/>
            <a:ext cx="3657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870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87044" name="Rectangle 10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76807A"/>
                </a:solidFill>
                <a:latin typeface="Arial" pitchFamily="34" charset="0"/>
              </a:defRPr>
            </a:lvl1pPr>
          </a:lstStyle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87045" name="Rectangle 1029"/>
          <p:cNvSpPr>
            <a:spLocks noChangeArrowheads="1"/>
          </p:cNvSpPr>
          <p:nvPr/>
        </p:nvSpPr>
        <p:spPr bwMode="auto">
          <a:xfrm>
            <a:off x="8001000" y="6426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D145B1FE-F865-4E4A-93F4-2D4EE3365099}" type="slidenum">
              <a:rPr lang="da-DK" sz="1400" b="0">
                <a:latin typeface="Arial" pitchFamily="34" charset="0"/>
              </a:rPr>
              <a:pPr algn="r"/>
              <a:t>‹#›</a:t>
            </a:fld>
            <a:r>
              <a:rPr lang="da-DK" sz="1400" b="0">
                <a:latin typeface="Arial" pitchFamily="34" charset="0"/>
              </a:rPr>
              <a:t> </a:t>
            </a:r>
          </a:p>
        </p:txBody>
      </p:sp>
      <p:pic>
        <p:nvPicPr>
          <p:cNvPr id="1030" name="Picture 7" descr="5e-decor-left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8509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8" descr="5e-decor-right.jp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85825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44AAC6"/>
          </a:solidFill>
          <a:latin typeface="+mj-lt"/>
          <a:ea typeface="MS PGothic" charset="0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44AAC6"/>
          </a:solidFill>
          <a:latin typeface="Trebuchet MS" charset="0"/>
          <a:ea typeface="MS PGothic" charset="0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44AAC6"/>
          </a:solidFill>
          <a:latin typeface="Trebuchet MS" charset="0"/>
          <a:ea typeface="MS PGothic" charset="0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44AAC6"/>
          </a:solidFill>
          <a:latin typeface="Trebuchet MS" charset="0"/>
          <a:ea typeface="MS PGothic" charset="0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44AAC6"/>
          </a:solidFill>
          <a:latin typeface="Trebuchet MS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64D8B"/>
        </a:buClr>
        <a:buFont typeface="Times" charset="0"/>
        <a:buChar char="•"/>
        <a:defRPr sz="3200">
          <a:solidFill>
            <a:srgbClr val="1A3170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64D8B"/>
        </a:buClr>
        <a:buChar char="–"/>
        <a:defRPr sz="2800">
          <a:solidFill>
            <a:srgbClr val="1A3170"/>
          </a:solidFill>
          <a:latin typeface="+mn-lt"/>
          <a:ea typeface="MS PGothic" charset="0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64D8B"/>
        </a:buClr>
        <a:buChar char="•"/>
        <a:defRPr sz="2400">
          <a:solidFill>
            <a:srgbClr val="1A3170"/>
          </a:solidFill>
          <a:latin typeface="+mn-lt"/>
          <a:ea typeface="MS PGothic" charset="0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64D8B"/>
        </a:buClr>
        <a:buChar char="–"/>
        <a:defRPr sz="2000">
          <a:solidFill>
            <a:srgbClr val="1A3170"/>
          </a:solidFill>
          <a:latin typeface="+mn-lt"/>
          <a:ea typeface="MS PGothic" charset="0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MS PGothic" charset="0"/>
          <a:cs typeface="MS PGothic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Grouping objects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subTitle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Ins="233680"/>
          <a:lstStyle/>
          <a:p>
            <a:pPr marL="39688" eaLnBrk="1" hangingPunct="1">
              <a:defRPr/>
            </a:pPr>
            <a:r>
              <a:rPr lang="en-US">
                <a:ea typeface="+mn-ea"/>
                <a:cs typeface="+mn-cs"/>
              </a:rPr>
              <a:t>Introduction to collections</a:t>
            </a: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8475663" y="6537325"/>
            <a:ext cx="22225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000" b="0">
                <a:latin typeface="Trebuchet MS" pitchFamily="34" charset="0"/>
                <a:sym typeface="Trebuchet MS" pitchFamily="34" charset="0"/>
              </a:rPr>
              <a:t>5.0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Object structures with collections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pic>
        <p:nvPicPr>
          <p:cNvPr id="32771" name="Picture 6" descr="fig4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2275" y="1844675"/>
            <a:ext cx="65405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Adding a third file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pic>
        <p:nvPicPr>
          <p:cNvPr id="34819" name="Picture 6" descr="fig4-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1863725"/>
            <a:ext cx="7867650" cy="342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Features of the collection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It increases its capacity as necessary.</a:t>
            </a:r>
          </a:p>
          <a:p>
            <a:pPr eaLnBrk="1" hangingPunct="1">
              <a:defRPr/>
            </a:pPr>
            <a:r>
              <a:rPr lang="en-US"/>
              <a:t>It keeps a private count:</a:t>
            </a:r>
          </a:p>
          <a:p>
            <a:pPr lvl="1" eaLnBrk="1" hangingPunct="1">
              <a:defRPr/>
            </a:pPr>
            <a:r>
              <a:rPr lang="en-US" b="1">
                <a:latin typeface="Courier New" charset="0"/>
              </a:rPr>
              <a:t>size()</a:t>
            </a:r>
            <a:r>
              <a:rPr lang="en-US"/>
              <a:t> accessor.</a:t>
            </a:r>
          </a:p>
          <a:p>
            <a:pPr eaLnBrk="1" hangingPunct="1">
              <a:defRPr/>
            </a:pPr>
            <a:r>
              <a:rPr lang="en-US"/>
              <a:t>It keeps the objects in order.</a:t>
            </a:r>
          </a:p>
          <a:p>
            <a:pPr eaLnBrk="1" hangingPunct="1">
              <a:defRPr/>
            </a:pPr>
            <a:r>
              <a:rPr lang="en-US"/>
              <a:t>Details of how all this is done are hidden.</a:t>
            </a:r>
          </a:p>
          <a:p>
            <a:pPr lvl="1" eaLnBrk="1" hangingPunct="1">
              <a:defRPr/>
            </a:pPr>
            <a:r>
              <a:rPr lang="en-US"/>
              <a:t>Does that matter? Does not knowing how prevent us from using it?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Using the collection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1127125" y="1412875"/>
            <a:ext cx="5645150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public class MusicOrganizer</a:t>
            </a:r>
          </a:p>
          <a:p>
            <a:r>
              <a:rPr lang="en-US"/>
              <a:t>{</a:t>
            </a:r>
          </a:p>
          <a:p>
            <a:r>
              <a:rPr lang="en-US"/>
              <a:t>    private ArrayList&lt;String&gt; files;</a:t>
            </a:r>
            <a:br>
              <a:rPr lang="en-US"/>
            </a:br>
            <a:endParaRPr lang="en-US"/>
          </a:p>
          <a:p>
            <a:r>
              <a:rPr lang="en-US"/>
              <a:t>    ...</a:t>
            </a:r>
          </a:p>
          <a:p>
            <a:r>
              <a:rPr lang="en-US"/>
              <a:t> </a:t>
            </a:r>
          </a:p>
          <a:p>
            <a:r>
              <a:rPr lang="en-US"/>
              <a:t>    public void addFile(String filename)</a:t>
            </a:r>
          </a:p>
          <a:p>
            <a:r>
              <a:rPr lang="en-US"/>
              <a:t>    {</a:t>
            </a:r>
          </a:p>
          <a:p>
            <a:r>
              <a:rPr lang="en-US"/>
              <a:t>        files.add(filename);</a:t>
            </a:r>
          </a:p>
          <a:p>
            <a:r>
              <a:rPr lang="en-US"/>
              <a:t>    }</a:t>
            </a:r>
          </a:p>
          <a:p>
            <a:r>
              <a:rPr lang="en-US"/>
              <a:t> </a:t>
            </a:r>
          </a:p>
          <a:p>
            <a:r>
              <a:rPr lang="en-US"/>
              <a:t>    public int getNumberOfFiles()</a:t>
            </a:r>
          </a:p>
          <a:p>
            <a:r>
              <a:rPr lang="en-US"/>
              <a:t>    {</a:t>
            </a:r>
          </a:p>
          <a:p>
            <a:r>
              <a:rPr lang="en-US"/>
              <a:t>        return files.size();</a:t>
            </a:r>
          </a:p>
          <a:p>
            <a:r>
              <a:rPr lang="en-US"/>
              <a:t>    }</a:t>
            </a:r>
          </a:p>
          <a:p>
            <a:endParaRPr lang="en-US"/>
          </a:p>
          <a:p>
            <a:r>
              <a:rPr lang="en-US"/>
              <a:t>    ...</a:t>
            </a:r>
          </a:p>
          <a:p>
            <a:r>
              <a:rPr lang="en-US"/>
              <a:t>}</a:t>
            </a:r>
          </a:p>
        </p:txBody>
      </p:sp>
      <p:sp>
        <p:nvSpPr>
          <p:cNvPr id="13317" name="AutoShape 6"/>
          <p:cNvSpPr>
            <a:spLocks noChangeArrowheads="1"/>
          </p:cNvSpPr>
          <p:nvPr/>
        </p:nvSpPr>
        <p:spPr bwMode="auto">
          <a:xfrm>
            <a:off x="6659563" y="3573463"/>
            <a:ext cx="2057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Adding a new file</a:t>
            </a:r>
          </a:p>
        </p:txBody>
      </p:sp>
      <p:sp>
        <p:nvSpPr>
          <p:cNvPr id="13318" name="AutoShape 7"/>
          <p:cNvSpPr>
            <a:spLocks noChangeArrowheads="1"/>
          </p:cNvSpPr>
          <p:nvPr/>
        </p:nvSpPr>
        <p:spPr bwMode="auto">
          <a:xfrm>
            <a:off x="5486400" y="4797425"/>
            <a:ext cx="32766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Returning the number of files</a:t>
            </a:r>
          </a:p>
          <a:p>
            <a:pPr algn="ctr">
              <a:defRPr/>
            </a:pPr>
            <a:r>
              <a:rPr lang="en-US" b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(</a:t>
            </a:r>
            <a:r>
              <a:rPr lang="en-US" b="0" i="1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delegation</a:t>
            </a:r>
            <a:r>
              <a:rPr lang="en-US" b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)</a:t>
            </a:r>
          </a:p>
        </p:txBody>
      </p:sp>
      <p:sp>
        <p:nvSpPr>
          <p:cNvPr id="13319" name="Line 8"/>
          <p:cNvSpPr>
            <a:spLocks noChangeShapeType="1"/>
          </p:cNvSpPr>
          <p:nvPr/>
        </p:nvSpPr>
        <p:spPr bwMode="auto">
          <a:xfrm flipH="1">
            <a:off x="5148263" y="3789363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  <a:ea typeface="MS PGothic" charset="0"/>
              <a:cs typeface="Times" charset="0"/>
            </a:endParaRPr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 flipH="1" flipV="1">
            <a:off x="5181600" y="5176838"/>
            <a:ext cx="304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  <a:ea typeface="MS PGothic" charset="0"/>
              <a:cs typeface="Times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Index numbering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pic>
        <p:nvPicPr>
          <p:cNvPr id="40963" name="Picture 6" descr="fig4-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1863725"/>
            <a:ext cx="7867650" cy="342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Retrieving an object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746125" y="1754188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defRPr/>
            </a:pPr>
            <a:endParaRPr lang="en-GB" sz="1600" smtClean="0"/>
          </a:p>
        </p:txBody>
      </p:sp>
      <p:sp>
        <p:nvSpPr>
          <p:cNvPr id="15365" name="AutoShape 6"/>
          <p:cNvSpPr>
            <a:spLocks noChangeArrowheads="1"/>
          </p:cNvSpPr>
          <p:nvPr/>
        </p:nvSpPr>
        <p:spPr bwMode="auto">
          <a:xfrm>
            <a:off x="6300788" y="2179638"/>
            <a:ext cx="22860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Index validity checks</a:t>
            </a:r>
          </a:p>
        </p:txBody>
      </p:sp>
      <p:sp>
        <p:nvSpPr>
          <p:cNvPr id="15370" name="Rectangle 12"/>
          <p:cNvSpPr>
            <a:spLocks noChangeArrowheads="1"/>
          </p:cNvSpPr>
          <p:nvPr/>
        </p:nvSpPr>
        <p:spPr bwMode="auto">
          <a:xfrm>
            <a:off x="4419600" y="2257425"/>
            <a:ext cx="1447800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endParaRPr lang="en-GB" sz="1000">
              <a:latin typeface="Courier New" charset="0"/>
              <a:ea typeface="MS PGothic" charset="0"/>
              <a:cs typeface="MS PGothic" charset="0"/>
            </a:endParaRPr>
          </a:p>
        </p:txBody>
      </p:sp>
      <p:sp>
        <p:nvSpPr>
          <p:cNvPr id="15371" name="Rectangle 13"/>
          <p:cNvSpPr>
            <a:spLocks noChangeArrowheads="1"/>
          </p:cNvSpPr>
          <p:nvPr/>
        </p:nvSpPr>
        <p:spPr bwMode="auto">
          <a:xfrm>
            <a:off x="5867400" y="3098800"/>
            <a:ext cx="1447800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endParaRPr lang="en-GB" sz="1000">
              <a:latin typeface="Courier New" charset="0"/>
              <a:ea typeface="MS PGothic" charset="0"/>
              <a:cs typeface="MS PGothic" charset="0"/>
            </a:endParaRPr>
          </a:p>
        </p:txBody>
      </p:sp>
      <p:sp>
        <p:nvSpPr>
          <p:cNvPr id="15372" name="Rectangle 14"/>
          <p:cNvSpPr>
            <a:spLocks noChangeArrowheads="1"/>
          </p:cNvSpPr>
          <p:nvPr/>
        </p:nvSpPr>
        <p:spPr bwMode="auto">
          <a:xfrm>
            <a:off x="5334000" y="4737100"/>
            <a:ext cx="1447800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endParaRPr lang="en-GB" sz="1000">
              <a:latin typeface="Courier New" charset="0"/>
              <a:ea typeface="MS PGothic" charset="0"/>
              <a:cs typeface="MS PGothic" charset="0"/>
            </a:endParaRPr>
          </a:p>
        </p:txBody>
      </p:sp>
      <p:sp>
        <p:nvSpPr>
          <p:cNvPr id="15373" name="Text Box 4"/>
          <p:cNvSpPr txBox="1">
            <a:spLocks noChangeArrowheads="1"/>
          </p:cNvSpPr>
          <p:nvPr/>
        </p:nvSpPr>
        <p:spPr bwMode="auto">
          <a:xfrm>
            <a:off x="1325563" y="2060575"/>
            <a:ext cx="605472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noProof="1"/>
              <a:t>public void </a:t>
            </a:r>
            <a:r>
              <a:rPr lang="en-GB"/>
              <a:t>listFile</a:t>
            </a:r>
            <a:r>
              <a:rPr lang="en-GB" noProof="1"/>
              <a:t>(int </a:t>
            </a:r>
            <a:r>
              <a:rPr lang="en-GB"/>
              <a:t>index</a:t>
            </a:r>
            <a:r>
              <a:rPr lang="en-GB" noProof="1"/>
              <a:t>)</a:t>
            </a:r>
          </a:p>
          <a:p>
            <a:r>
              <a:rPr lang="en-GB" noProof="1"/>
              <a:t>{</a:t>
            </a:r>
          </a:p>
          <a:p>
            <a:r>
              <a:rPr lang="en-GB" noProof="1"/>
              <a:t>    if(</a:t>
            </a:r>
            <a:r>
              <a:rPr lang="en-GB"/>
              <a:t>index</a:t>
            </a:r>
            <a:r>
              <a:rPr lang="en-GB" noProof="1"/>
              <a:t> </a:t>
            </a:r>
            <a:r>
              <a:rPr lang="en-GB"/>
              <a:t>&gt;=</a:t>
            </a:r>
            <a:r>
              <a:rPr lang="en-GB" noProof="1"/>
              <a:t> 0</a:t>
            </a:r>
            <a:r>
              <a:rPr lang="en-GB"/>
              <a:t> &amp;&amp;</a:t>
            </a:r>
            <a:endParaRPr lang="en-GB" noProof="1"/>
          </a:p>
          <a:p>
            <a:r>
              <a:rPr lang="en-GB"/>
              <a:t>           index</a:t>
            </a:r>
            <a:r>
              <a:rPr lang="en-GB" noProof="1"/>
              <a:t> &lt; </a:t>
            </a:r>
            <a:r>
              <a:rPr lang="en-GB"/>
              <a:t>files.size</a:t>
            </a:r>
            <a:r>
              <a:rPr lang="en-GB" noProof="1"/>
              <a:t>()) {</a:t>
            </a:r>
            <a:r>
              <a:rPr lang="en-GB"/>
              <a:t/>
            </a:r>
            <a:br>
              <a:rPr lang="en-GB"/>
            </a:br>
            <a:r>
              <a:rPr lang="en-GB"/>
              <a:t>        String filename = files</a:t>
            </a:r>
            <a:r>
              <a:rPr lang="en-GB" noProof="1"/>
              <a:t>.get(</a:t>
            </a:r>
            <a:r>
              <a:rPr lang="en-GB"/>
              <a:t>index</a:t>
            </a:r>
            <a:r>
              <a:rPr lang="en-GB" noProof="1"/>
              <a:t>)</a:t>
            </a:r>
            <a:r>
              <a:rPr lang="en-GB"/>
              <a:t>;</a:t>
            </a:r>
            <a:endParaRPr lang="en-GB" noProof="1"/>
          </a:p>
          <a:p>
            <a:r>
              <a:rPr lang="en-GB" noProof="1"/>
              <a:t>        System.out.println(</a:t>
            </a:r>
            <a:r>
              <a:rPr lang="en-GB"/>
              <a:t>filename</a:t>
            </a:r>
            <a:r>
              <a:rPr lang="en-GB" noProof="1"/>
              <a:t>);</a:t>
            </a:r>
          </a:p>
          <a:p>
            <a:r>
              <a:rPr lang="en-GB" noProof="1"/>
              <a:t>    }</a:t>
            </a:r>
          </a:p>
          <a:p>
            <a:r>
              <a:rPr lang="en-GB" noProof="1"/>
              <a:t>    </a:t>
            </a:r>
            <a:r>
              <a:rPr lang="en-GB" noProof="1">
                <a:solidFill>
                  <a:srgbClr val="009900"/>
                </a:solidFill>
              </a:rPr>
              <a:t>else {</a:t>
            </a:r>
          </a:p>
          <a:p>
            <a:r>
              <a:rPr lang="en-GB" noProof="1">
                <a:solidFill>
                  <a:srgbClr val="009900"/>
                </a:solidFill>
              </a:rPr>
              <a:t>        // This is not a valid </a:t>
            </a:r>
            <a:r>
              <a:rPr lang="en-GB">
                <a:solidFill>
                  <a:srgbClr val="009900"/>
                </a:solidFill>
              </a:rPr>
              <a:t>index</a:t>
            </a:r>
            <a:r>
              <a:rPr lang="en-GB" noProof="1">
                <a:solidFill>
                  <a:srgbClr val="009900"/>
                </a:solidFill>
              </a:rPr>
              <a:t>.</a:t>
            </a:r>
          </a:p>
          <a:p>
            <a:r>
              <a:rPr lang="en-GB" noProof="1">
                <a:solidFill>
                  <a:srgbClr val="009900"/>
                </a:solidFill>
              </a:rPr>
              <a:t>    }</a:t>
            </a:r>
          </a:p>
          <a:p>
            <a:r>
              <a:rPr lang="en-GB" noProof="1"/>
              <a:t>}</a:t>
            </a:r>
          </a:p>
        </p:txBody>
      </p:sp>
      <p:sp>
        <p:nvSpPr>
          <p:cNvPr id="15368" name="AutoShape 10"/>
          <p:cNvSpPr>
            <a:spLocks noChangeArrowheads="1"/>
          </p:cNvSpPr>
          <p:nvPr/>
        </p:nvSpPr>
        <p:spPr bwMode="auto">
          <a:xfrm>
            <a:off x="5076825" y="4941888"/>
            <a:ext cx="3509963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Retrieve and print the file name</a:t>
            </a:r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H="1">
            <a:off x="3779838" y="2420938"/>
            <a:ext cx="252095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Courier New" charset="0"/>
              <a:ea typeface="MS PGothic" charset="0"/>
              <a:cs typeface="Times" charset="0"/>
            </a:endParaRPr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H="1">
            <a:off x="5076825" y="2420938"/>
            <a:ext cx="1223963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Courier New" charset="0"/>
              <a:ea typeface="MS PGothic" charset="0"/>
              <a:cs typeface="Times" charset="0"/>
            </a:endParaRPr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 flipH="1" flipV="1">
            <a:off x="6588125" y="3716338"/>
            <a:ext cx="1368425" cy="122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Courier New" charset="0"/>
              <a:ea typeface="MS PGothic" charset="0"/>
              <a:cs typeface="Times" charset="0"/>
            </a:endParaRPr>
          </a:p>
        </p:txBody>
      </p:sp>
      <p:sp>
        <p:nvSpPr>
          <p:cNvPr id="15379" name="AutoShape 6"/>
          <p:cNvSpPr>
            <a:spLocks noChangeArrowheads="1"/>
          </p:cNvSpPr>
          <p:nvPr/>
        </p:nvSpPr>
        <p:spPr bwMode="auto">
          <a:xfrm>
            <a:off x="2124075" y="5373688"/>
            <a:ext cx="2808288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Needed? (Error message?)</a:t>
            </a:r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 flipV="1">
            <a:off x="3348038" y="4652963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Courier New" charset="0"/>
              <a:ea typeface="MS PGothic" charset="0"/>
              <a:cs typeface="Times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Removal may affect numbering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pic>
        <p:nvPicPr>
          <p:cNvPr id="45059" name="Picture 6" descr="fig4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1763713"/>
            <a:ext cx="785495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The general utility of indices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ea typeface="MS PGothic" pitchFamily="34" charset="-128"/>
              </a:rPr>
              <a:t>Using integers to index collections has a general utility: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mtClean="0">
                <a:ea typeface="MS PGothic" pitchFamily="34" charset="-128"/>
              </a:rPr>
              <a:t>‘</a:t>
            </a:r>
            <a:r>
              <a:rPr lang="en-US" altLang="ja-JP" smtClean="0">
                <a:ea typeface="MS PGothic" pitchFamily="34" charset="-128"/>
              </a:rPr>
              <a:t>next</a:t>
            </a:r>
            <a:r>
              <a:rPr lang="ja-JP" altLang="en-US" smtClean="0">
                <a:ea typeface="MS PGothic" pitchFamily="34" charset="-128"/>
              </a:rPr>
              <a:t>’</a:t>
            </a:r>
            <a:r>
              <a:rPr lang="en-US" altLang="ja-JP" smtClean="0">
                <a:ea typeface="MS PGothic" pitchFamily="34" charset="-128"/>
              </a:rPr>
              <a:t> is: </a:t>
            </a:r>
            <a:r>
              <a:rPr lang="en-US" altLang="ja-JP" smtClean="0">
                <a:latin typeface="Courier New Bold" charset="0"/>
                <a:ea typeface="MS PGothic" pitchFamily="34" charset="-128"/>
              </a:rPr>
              <a:t>index + 1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mtClean="0">
                <a:ea typeface="MS PGothic" pitchFamily="34" charset="-128"/>
              </a:rPr>
              <a:t>‘</a:t>
            </a:r>
            <a:r>
              <a:rPr lang="en-US" altLang="ja-JP" smtClean="0">
                <a:ea typeface="MS PGothic" pitchFamily="34" charset="-128"/>
              </a:rPr>
              <a:t>previous</a:t>
            </a:r>
            <a:r>
              <a:rPr lang="ja-JP" altLang="en-US" smtClean="0">
                <a:ea typeface="MS PGothic" pitchFamily="34" charset="-128"/>
              </a:rPr>
              <a:t>’</a:t>
            </a:r>
            <a:r>
              <a:rPr lang="en-US" altLang="ja-JP" smtClean="0">
                <a:ea typeface="MS PGothic" pitchFamily="34" charset="-128"/>
              </a:rPr>
              <a:t> is: </a:t>
            </a:r>
            <a:r>
              <a:rPr lang="en-US" altLang="ja-JP" smtClean="0">
                <a:latin typeface="Courier New Bold" charset="0"/>
                <a:ea typeface="MS PGothic" pitchFamily="34" charset="-128"/>
              </a:rPr>
              <a:t>index – 1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mtClean="0">
                <a:ea typeface="MS PGothic" pitchFamily="34" charset="-128"/>
              </a:rPr>
              <a:t>‘</a:t>
            </a:r>
            <a:r>
              <a:rPr lang="en-US" altLang="ja-JP" smtClean="0">
                <a:ea typeface="MS PGothic" pitchFamily="34" charset="-128"/>
              </a:rPr>
              <a:t>last</a:t>
            </a:r>
            <a:r>
              <a:rPr lang="ja-JP" altLang="en-US" smtClean="0">
                <a:ea typeface="MS PGothic" pitchFamily="34" charset="-128"/>
              </a:rPr>
              <a:t>’</a:t>
            </a:r>
            <a:r>
              <a:rPr lang="en-US" altLang="ja-JP" smtClean="0">
                <a:ea typeface="MS PGothic" pitchFamily="34" charset="-128"/>
              </a:rPr>
              <a:t> is: </a:t>
            </a:r>
            <a:r>
              <a:rPr lang="en-US" altLang="ja-JP" smtClean="0">
                <a:latin typeface="Courier New Bold" charset="0"/>
                <a:ea typeface="MS PGothic" pitchFamily="34" charset="-128"/>
              </a:rPr>
              <a:t>list.size() – 1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mtClean="0">
                <a:ea typeface="MS PGothic" pitchFamily="34" charset="-128"/>
              </a:rPr>
              <a:t>‘</a:t>
            </a:r>
            <a:r>
              <a:rPr lang="en-US" altLang="ja-JP" smtClean="0">
                <a:ea typeface="MS PGothic" pitchFamily="34" charset="-128"/>
              </a:rPr>
              <a:t>the first three</a:t>
            </a:r>
            <a:r>
              <a:rPr lang="ja-JP" altLang="en-US" smtClean="0">
                <a:ea typeface="MS PGothic" pitchFamily="34" charset="-128"/>
              </a:rPr>
              <a:t>’</a:t>
            </a:r>
            <a:r>
              <a:rPr lang="en-US" altLang="ja-JP" smtClean="0">
                <a:ea typeface="MS PGothic" pitchFamily="34" charset="-128"/>
              </a:rPr>
              <a:t> is: the items at indices </a:t>
            </a:r>
            <a:r>
              <a:rPr lang="en-US" altLang="ja-JP" smtClean="0">
                <a:latin typeface="Courier New Bold" charset="0"/>
                <a:ea typeface="MS PGothic" pitchFamily="34" charset="-128"/>
              </a:rPr>
              <a:t>0</a:t>
            </a:r>
            <a:r>
              <a:rPr lang="en-US" altLang="ja-JP" smtClean="0">
                <a:ea typeface="MS PGothic" pitchFamily="34" charset="-128"/>
              </a:rPr>
              <a:t>, </a:t>
            </a:r>
            <a:r>
              <a:rPr lang="en-US" altLang="ja-JP" smtClean="0">
                <a:latin typeface="Courier New Bold" charset="0"/>
                <a:ea typeface="MS PGothic" pitchFamily="34" charset="-128"/>
              </a:rPr>
              <a:t>1</a:t>
            </a:r>
            <a:r>
              <a:rPr lang="en-US" altLang="ja-JP" smtClean="0">
                <a:ea typeface="MS PGothic" pitchFamily="34" charset="-128"/>
              </a:rPr>
              <a:t>, </a:t>
            </a:r>
            <a:r>
              <a:rPr lang="en-US" altLang="ja-JP" smtClean="0">
                <a:latin typeface="Courier New Bold" charset="0"/>
                <a:ea typeface="MS PGothic" pitchFamily="34" charset="-128"/>
              </a:rPr>
              <a:t>2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ea typeface="MS PGothic" pitchFamily="34" charset="-128"/>
              </a:rPr>
              <a:t>We could also think about accessing items in sequence: </a:t>
            </a:r>
            <a:r>
              <a:rPr lang="en-US" smtClean="0">
                <a:latin typeface="Courier New Bold" charset="0"/>
                <a:ea typeface="MS PGothic" pitchFamily="34" charset="-128"/>
              </a:rPr>
              <a:t>0</a:t>
            </a:r>
            <a:r>
              <a:rPr lang="en-US" smtClean="0">
                <a:ea typeface="MS PGothic" pitchFamily="34" charset="-128"/>
              </a:rPr>
              <a:t>,</a:t>
            </a:r>
            <a:r>
              <a:rPr lang="en-US" smtClean="0">
                <a:latin typeface="Courier New Bold" charset="0"/>
                <a:ea typeface="MS PGothic" pitchFamily="34" charset="-128"/>
              </a:rPr>
              <a:t> 1</a:t>
            </a:r>
            <a:r>
              <a:rPr lang="en-US" smtClean="0">
                <a:ea typeface="MS PGothic" pitchFamily="34" charset="-128"/>
              </a:rPr>
              <a:t>,</a:t>
            </a:r>
            <a:r>
              <a:rPr lang="en-US" smtClean="0">
                <a:latin typeface="Courier New Bold" charset="0"/>
                <a:ea typeface="MS PGothic" pitchFamily="34" charset="-128"/>
              </a:rPr>
              <a:t> 2</a:t>
            </a:r>
            <a:r>
              <a:rPr lang="en-US" smtClean="0">
                <a:ea typeface="MS PGothic" pitchFamily="34" charset="-128"/>
              </a:rPr>
              <a:t>,</a:t>
            </a:r>
            <a:r>
              <a:rPr lang="en-US" smtClean="0">
                <a:latin typeface="Courier New Bold" charset="0"/>
                <a:ea typeface="MS PGothic" pitchFamily="34" charset="-128"/>
              </a:rPr>
              <a:t> …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Review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ea typeface="MS PGothic" pitchFamily="34" charset="-128"/>
              </a:rPr>
              <a:t>Collections allow an arbitrary number of objects to be stored.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ea typeface="MS PGothic" pitchFamily="34" charset="-128"/>
              </a:rPr>
              <a:t>Class libraries usually contain tried-and-tested collection classes.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ea typeface="MS PGothic" pitchFamily="34" charset="-128"/>
              </a:rPr>
              <a:t>Java</a:t>
            </a:r>
            <a:r>
              <a:rPr lang="ja-JP" altLang="en-US" smtClean="0">
                <a:ea typeface="MS PGothic" pitchFamily="34" charset="-128"/>
              </a:rPr>
              <a:t>’</a:t>
            </a:r>
            <a:r>
              <a:rPr lang="en-US" altLang="ja-JP" smtClean="0">
                <a:ea typeface="MS PGothic" pitchFamily="34" charset="-128"/>
              </a:rPr>
              <a:t>s class libraries are called </a:t>
            </a:r>
            <a:r>
              <a:rPr lang="en-US" altLang="ja-JP" i="1" smtClean="0">
                <a:ea typeface="MS PGothic" pitchFamily="34" charset="-128"/>
              </a:rPr>
              <a:t>packages</a:t>
            </a:r>
            <a:r>
              <a:rPr lang="en-US" altLang="ja-JP" smtClean="0">
                <a:ea typeface="MS PGothic" pitchFamily="34" charset="-128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ea typeface="MS PGothic" pitchFamily="34" charset="-128"/>
              </a:rPr>
              <a:t>We have used the </a:t>
            </a:r>
            <a:r>
              <a:rPr lang="en-US" b="1" smtClean="0">
                <a:latin typeface="Courier New" pitchFamily="49" charset="0"/>
                <a:ea typeface="MS PGothic" pitchFamily="34" charset="-128"/>
              </a:rPr>
              <a:t>ArrayList</a:t>
            </a:r>
            <a:r>
              <a:rPr lang="en-US" smtClean="0">
                <a:ea typeface="MS PGothic" pitchFamily="34" charset="-128"/>
              </a:rPr>
              <a:t> class from the </a:t>
            </a:r>
            <a:r>
              <a:rPr lang="en-US" b="1" smtClean="0">
                <a:latin typeface="Courier New" pitchFamily="49" charset="0"/>
                <a:ea typeface="MS PGothic" pitchFamily="34" charset="-128"/>
              </a:rPr>
              <a:t>java.util</a:t>
            </a:r>
            <a:r>
              <a:rPr lang="en-US" smtClean="0">
                <a:ea typeface="MS PGothic" pitchFamily="34" charset="-128"/>
              </a:rPr>
              <a:t> package.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Review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Items may be added and removed.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Each item has an index.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Index values may change if items are removed (or further items added).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The main </a:t>
            </a:r>
            <a:r>
              <a:rPr lang="en-US" b="1">
                <a:latin typeface="Courier New" charset="0"/>
              </a:rPr>
              <a:t>ArrayList</a:t>
            </a:r>
            <a:r>
              <a:rPr lang="en-US"/>
              <a:t> methods are </a:t>
            </a:r>
            <a:r>
              <a:rPr lang="en-US" b="1">
                <a:latin typeface="Courier New" charset="0"/>
              </a:rPr>
              <a:t>add</a:t>
            </a:r>
            <a:r>
              <a:rPr lang="en-US"/>
              <a:t>, </a:t>
            </a:r>
            <a:r>
              <a:rPr lang="en-US" b="1">
                <a:latin typeface="Courier New" charset="0"/>
              </a:rPr>
              <a:t>get</a:t>
            </a:r>
            <a:r>
              <a:rPr lang="en-US"/>
              <a:t>, </a:t>
            </a:r>
            <a:r>
              <a:rPr lang="en-US" b="1">
                <a:latin typeface="Courier New" charset="0"/>
              </a:rPr>
              <a:t>remove</a:t>
            </a:r>
            <a:r>
              <a:rPr lang="en-US"/>
              <a:t> and </a:t>
            </a:r>
            <a:r>
              <a:rPr lang="en-US" b="1">
                <a:latin typeface="Courier New" charset="0"/>
              </a:rPr>
              <a:t>size</a:t>
            </a:r>
            <a:r>
              <a:rPr lang="en-US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>
                <a:latin typeface="Courier New" charset="0"/>
              </a:rPr>
              <a:t>ArrayList</a:t>
            </a:r>
            <a:r>
              <a:rPr lang="en-US"/>
              <a:t> is a parameterized or generic type.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Main concepts to be covered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2065338"/>
            <a:ext cx="7162800" cy="4030662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Collections</a:t>
            </a:r>
            <a:br>
              <a:rPr lang="en-US"/>
            </a:br>
            <a:r>
              <a:rPr lang="en-US"/>
              <a:t>(especially </a:t>
            </a:r>
            <a:r>
              <a:rPr lang="en-US" b="1">
                <a:latin typeface="Courier New" charset="0"/>
              </a:rPr>
              <a:t>ArrayList</a:t>
            </a:r>
            <a:r>
              <a:rPr lang="en-US"/>
              <a:t>)</a:t>
            </a:r>
          </a:p>
          <a:p>
            <a:pPr eaLnBrk="1" hangingPunct="1">
              <a:defRPr/>
            </a:pPr>
            <a:r>
              <a:rPr lang="en-US"/>
              <a:t>Builds on the </a:t>
            </a:r>
            <a:r>
              <a:rPr lang="en-US" i="1"/>
              <a:t>abstraction</a:t>
            </a:r>
            <a:r>
              <a:rPr lang="en-US"/>
              <a:t> theme from the last chapter.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3200"/>
            <a:ext cx="6773863" cy="1143000"/>
          </a:xfrm>
        </p:spPr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Interlude:</a:t>
            </a:r>
            <a:br>
              <a:rPr lang="en-US">
                <a:ea typeface="+mj-ea"/>
                <a:cs typeface="+mj-cs"/>
              </a:rPr>
            </a:br>
            <a:r>
              <a:rPr lang="en-US">
                <a:ea typeface="+mj-ea"/>
                <a:cs typeface="+mj-cs"/>
              </a:rPr>
              <a:t>Some popular errors...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1206500"/>
            <a:ext cx="7975600" cy="4318000"/>
          </a:xfrm>
        </p:spPr>
        <p:txBody>
          <a:bodyPr rIns="81279"/>
          <a:lstStyle/>
          <a:p>
            <a:pPr algn="l" eaLnBrk="1" hangingPunct="1">
              <a:defRPr/>
            </a:pPr>
            <a:r>
              <a:rPr lang="en-US" sz="2000" b="1">
                <a:solidFill>
                  <a:srgbClr val="093783"/>
                </a:solidFill>
                <a:latin typeface="Courier New" charset="0"/>
              </a:rPr>
              <a:t>/**</a:t>
            </a:r>
            <a:br>
              <a:rPr lang="en-US" sz="2000" b="1">
                <a:solidFill>
                  <a:srgbClr val="093783"/>
                </a:solidFill>
                <a:latin typeface="Courier New" charset="0"/>
              </a:rPr>
            </a:br>
            <a:r>
              <a:rPr lang="en-US" sz="2000" b="1">
                <a:solidFill>
                  <a:srgbClr val="093783"/>
                </a:solidFill>
                <a:latin typeface="Courier New" charset="0"/>
              </a:rPr>
              <a:t> * Print out info (number of entries).</a:t>
            </a:r>
            <a:br>
              <a:rPr lang="en-US" sz="2000" b="1">
                <a:solidFill>
                  <a:srgbClr val="093783"/>
                </a:solidFill>
                <a:latin typeface="Courier New" charset="0"/>
              </a:rPr>
            </a:br>
            <a:r>
              <a:rPr lang="en-US" sz="2000" b="1">
                <a:solidFill>
                  <a:srgbClr val="093783"/>
                </a:solidFill>
                <a:latin typeface="Courier New" charset="0"/>
              </a:rPr>
              <a:t> */</a:t>
            </a:r>
            <a:r>
              <a:rPr lang="en-US" sz="2000" b="1">
                <a:latin typeface="Courier New" charset="0"/>
              </a:rPr>
              <a:t/>
            </a:r>
            <a:br>
              <a:rPr lang="en-US" sz="2000" b="1"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public void showStatus()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{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if(files.size() == 0); {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System.out.println("Organizer is empty");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}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else {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System.out.print("Organizer holds ");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System.out.println(files.size() + " files");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}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177155" name="Oval 3"/>
          <p:cNvSpPr>
            <a:spLocks/>
          </p:cNvSpPr>
          <p:nvPr/>
        </p:nvSpPr>
        <p:spPr bwMode="auto">
          <a:xfrm>
            <a:off x="4495800" y="2768600"/>
            <a:ext cx="622300" cy="609600"/>
          </a:xfrm>
          <a:prstGeom prst="ellipse">
            <a:avLst/>
          </a:prstGeom>
          <a:noFill/>
          <a:ln w="50800">
            <a:solidFill>
              <a:srgbClr val="CF2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5105400" y="609600"/>
            <a:ext cx="3314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A57133"/>
                </a:solidFill>
                <a:latin typeface="Trebuchet MS" pitchFamily="34" charset="0"/>
              </a:rPr>
              <a:t>What</a:t>
            </a:r>
            <a:r>
              <a:rPr lang="ja-JP" altLang="en-US" sz="2800" b="0">
                <a:solidFill>
                  <a:srgbClr val="A57133"/>
                </a:solidFill>
                <a:latin typeface="Trebuchet MS" pitchFamily="34" charset="0"/>
              </a:rPr>
              <a:t>’</a:t>
            </a:r>
            <a:r>
              <a:rPr lang="en-US" altLang="ja-JP" sz="2800" b="0">
                <a:solidFill>
                  <a:srgbClr val="A57133"/>
                </a:solidFill>
                <a:latin typeface="Trebuchet MS" pitchFamily="34" charset="0"/>
              </a:rPr>
              <a:t>s wrong here?</a:t>
            </a:r>
            <a:endParaRPr lang="en-US" sz="2800" b="0">
              <a:solidFill>
                <a:srgbClr val="A57133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1206500"/>
            <a:ext cx="7975600" cy="4953000"/>
          </a:xfrm>
        </p:spPr>
        <p:txBody>
          <a:bodyPr rIns="81279"/>
          <a:lstStyle/>
          <a:p>
            <a:pPr algn="l" eaLnBrk="1" hangingPunct="1">
              <a:defRPr/>
            </a:pPr>
            <a:r>
              <a:rPr lang="en-US" sz="2000" b="1">
                <a:solidFill>
                  <a:srgbClr val="093783"/>
                </a:solidFill>
                <a:latin typeface="Courier New" charset="0"/>
              </a:rPr>
              <a:t>/**</a:t>
            </a:r>
            <a:br>
              <a:rPr lang="en-US" sz="2000" b="1">
                <a:solidFill>
                  <a:srgbClr val="093783"/>
                </a:solidFill>
                <a:latin typeface="Courier New" charset="0"/>
              </a:rPr>
            </a:br>
            <a:r>
              <a:rPr lang="en-US" sz="2000" b="1">
                <a:solidFill>
                  <a:srgbClr val="093783"/>
                </a:solidFill>
                <a:latin typeface="Courier New" charset="0"/>
              </a:rPr>
              <a:t> * Print out info (number of entries).</a:t>
            </a:r>
            <a:br>
              <a:rPr lang="en-US" sz="2000" b="1">
                <a:solidFill>
                  <a:srgbClr val="093783"/>
                </a:solidFill>
                <a:latin typeface="Courier New" charset="0"/>
              </a:rPr>
            </a:br>
            <a:r>
              <a:rPr lang="en-US" sz="2000" b="1">
                <a:solidFill>
                  <a:srgbClr val="093783"/>
                </a:solidFill>
                <a:latin typeface="Courier New" charset="0"/>
              </a:rPr>
              <a:t> */</a:t>
            </a:r>
            <a:r>
              <a:rPr lang="en-US" sz="2000" b="1">
                <a:latin typeface="Courier New" charset="0"/>
              </a:rPr>
              <a:t/>
            </a:r>
            <a:br>
              <a:rPr lang="en-US" sz="2000" b="1"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public void showStatus()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{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if(files.size() == 0); 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{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System.out.println("Organizer is empty");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}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else {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System.out.print("Organizer holds ");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System.out.println(files.size() + "files");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}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4132263" y="609600"/>
            <a:ext cx="4468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algn="r" eaLnBrk="1" hangingPunct="1">
              <a:defRPr/>
            </a:pPr>
            <a:r>
              <a:rPr lang="en-US" sz="2800" b="0" smtClean="0">
                <a:solidFill>
                  <a:srgbClr val="A57133"/>
                </a:solidFill>
                <a:latin typeface="Trebuchet MS" charset="0"/>
              </a:rPr>
              <a:t>This is the same as before!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219200"/>
            <a:ext cx="7975600" cy="5257800"/>
          </a:xfrm>
        </p:spPr>
        <p:txBody>
          <a:bodyPr rIns="81279"/>
          <a:lstStyle/>
          <a:p>
            <a:pPr algn="l" eaLnBrk="1" hangingPunct="1">
              <a:defRPr/>
            </a:pPr>
            <a:r>
              <a:rPr lang="en-US" sz="2000" b="1">
                <a:solidFill>
                  <a:srgbClr val="093783"/>
                </a:solidFill>
                <a:latin typeface="Courier New" charset="0"/>
              </a:rPr>
              <a:t>/**</a:t>
            </a:r>
            <a:br>
              <a:rPr lang="en-US" sz="2000" b="1">
                <a:solidFill>
                  <a:srgbClr val="093783"/>
                </a:solidFill>
                <a:latin typeface="Courier New" charset="0"/>
              </a:rPr>
            </a:br>
            <a:r>
              <a:rPr lang="en-US" sz="2000" b="1">
                <a:solidFill>
                  <a:srgbClr val="093783"/>
                </a:solidFill>
                <a:latin typeface="Courier New" charset="0"/>
              </a:rPr>
              <a:t> * Print out info (number of entries).</a:t>
            </a:r>
            <a:br>
              <a:rPr lang="en-US" sz="2000" b="1">
                <a:solidFill>
                  <a:srgbClr val="093783"/>
                </a:solidFill>
                <a:latin typeface="Courier New" charset="0"/>
              </a:rPr>
            </a:br>
            <a:r>
              <a:rPr lang="en-US" sz="2000" b="1">
                <a:solidFill>
                  <a:srgbClr val="093783"/>
                </a:solidFill>
                <a:latin typeface="Courier New" charset="0"/>
              </a:rPr>
              <a:t> */</a:t>
            </a:r>
            <a:r>
              <a:rPr lang="en-US" sz="2000" b="1">
                <a:latin typeface="Courier New" charset="0"/>
              </a:rPr>
              <a:t/>
            </a:r>
            <a:br>
              <a:rPr lang="en-US" sz="2000" b="1"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public void showStatus()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{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if(files.size() == 0)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; 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{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System.out.println("Organizer is empty");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}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else {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System.out.print("Organizer holds ");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System.out.println(files.size() + "files");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}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4889500" y="609600"/>
            <a:ext cx="3700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algn="r" eaLnBrk="1" hangingPunct="1">
              <a:defRPr/>
            </a:pPr>
            <a:r>
              <a:rPr lang="en-US" sz="2800" b="0" smtClean="0">
                <a:solidFill>
                  <a:srgbClr val="A57133"/>
                </a:solidFill>
                <a:latin typeface="Trebuchet MS" charset="0"/>
              </a:rPr>
              <a:t>This is the same again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981075"/>
            <a:ext cx="7975600" cy="5549900"/>
          </a:xfrm>
        </p:spPr>
        <p:txBody>
          <a:bodyPr rIns="81279"/>
          <a:lstStyle/>
          <a:p>
            <a:pPr algn="l" eaLnBrk="1" hangingPunct="1">
              <a:defRPr/>
            </a:pPr>
            <a:r>
              <a:rPr lang="en-US" sz="2000" b="1">
                <a:solidFill>
                  <a:srgbClr val="093783"/>
                </a:solidFill>
                <a:latin typeface="Courier New" charset="0"/>
              </a:rPr>
              <a:t>/**</a:t>
            </a:r>
            <a:br>
              <a:rPr lang="en-US" sz="2000" b="1">
                <a:solidFill>
                  <a:srgbClr val="093783"/>
                </a:solidFill>
                <a:latin typeface="Courier New" charset="0"/>
              </a:rPr>
            </a:br>
            <a:r>
              <a:rPr lang="en-US" sz="2000" b="1">
                <a:solidFill>
                  <a:srgbClr val="093783"/>
                </a:solidFill>
                <a:latin typeface="Courier New" charset="0"/>
              </a:rPr>
              <a:t> * Print out info (number of entries).</a:t>
            </a:r>
            <a:br>
              <a:rPr lang="en-US" sz="2000" b="1">
                <a:solidFill>
                  <a:srgbClr val="093783"/>
                </a:solidFill>
                <a:latin typeface="Courier New" charset="0"/>
              </a:rPr>
            </a:br>
            <a:r>
              <a:rPr lang="en-US" sz="2000" b="1">
                <a:solidFill>
                  <a:srgbClr val="093783"/>
                </a:solidFill>
                <a:latin typeface="Courier New" charset="0"/>
              </a:rPr>
              <a:t> */</a:t>
            </a:r>
            <a:r>
              <a:rPr lang="en-US" sz="2000" b="1">
                <a:latin typeface="Courier New" charset="0"/>
              </a:rPr>
              <a:t/>
            </a:r>
            <a:br>
              <a:rPr lang="en-US" sz="2000" b="1"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public void showStatus()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{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if(files.size() == 0) {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; 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}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{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System.out.println("Organizer is empty");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}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else {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System.out.print("Organizer holds ");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System.out.println(files.size() + "files");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}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5076825" y="609600"/>
            <a:ext cx="3543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800" b="0">
                <a:solidFill>
                  <a:srgbClr val="A57133"/>
                </a:solidFill>
                <a:latin typeface="Trebuchet MS" pitchFamily="34" charset="0"/>
              </a:rPr>
              <a:t>and the same again…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1206500"/>
            <a:ext cx="7975600" cy="4318000"/>
          </a:xfrm>
        </p:spPr>
        <p:txBody>
          <a:bodyPr rIns="81279"/>
          <a:lstStyle/>
          <a:p>
            <a:pPr algn="l" eaLnBrk="1" hangingPunct="1">
              <a:defRPr/>
            </a:pPr>
            <a:r>
              <a:rPr lang="en-US" sz="2000" b="1">
                <a:solidFill>
                  <a:srgbClr val="093783"/>
                </a:solidFill>
                <a:latin typeface="Courier New" charset="0"/>
              </a:rPr>
              <a:t>/**</a:t>
            </a:r>
            <a:br>
              <a:rPr lang="en-US" sz="2000" b="1">
                <a:solidFill>
                  <a:srgbClr val="093783"/>
                </a:solidFill>
                <a:latin typeface="Courier New" charset="0"/>
              </a:rPr>
            </a:br>
            <a:r>
              <a:rPr lang="en-US" sz="2000" b="1">
                <a:solidFill>
                  <a:srgbClr val="093783"/>
                </a:solidFill>
                <a:latin typeface="Courier New" charset="0"/>
              </a:rPr>
              <a:t> * Print out info (number of entries).</a:t>
            </a:r>
            <a:br>
              <a:rPr lang="en-US" sz="2000" b="1">
                <a:solidFill>
                  <a:srgbClr val="093783"/>
                </a:solidFill>
                <a:latin typeface="Courier New" charset="0"/>
              </a:rPr>
            </a:br>
            <a:r>
              <a:rPr lang="en-US" sz="2000" b="1">
                <a:solidFill>
                  <a:srgbClr val="093783"/>
                </a:solidFill>
                <a:latin typeface="Courier New" charset="0"/>
              </a:rPr>
              <a:t> */</a:t>
            </a:r>
            <a:r>
              <a:rPr lang="en-US" sz="2000" b="1">
                <a:latin typeface="Courier New" charset="0"/>
              </a:rPr>
              <a:t/>
            </a:r>
            <a:br>
              <a:rPr lang="en-US" sz="2000" b="1"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public void showStatus()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{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if(isEmpty = true) {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System.out.println("Organizer is empty");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}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else {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System.out.print("Organizer holds ");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System.out.println(files.size() + "files");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}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181251" name="Oval 3"/>
          <p:cNvSpPr>
            <a:spLocks/>
          </p:cNvSpPr>
          <p:nvPr/>
        </p:nvSpPr>
        <p:spPr bwMode="auto">
          <a:xfrm>
            <a:off x="3048000" y="2730500"/>
            <a:ext cx="622300" cy="609600"/>
          </a:xfrm>
          <a:prstGeom prst="ellipse">
            <a:avLst/>
          </a:prstGeom>
          <a:noFill/>
          <a:ln w="50800">
            <a:solidFill>
              <a:srgbClr val="CF2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68" name="Rectangle 4"/>
          <p:cNvSpPr>
            <a:spLocks/>
          </p:cNvSpPr>
          <p:nvPr/>
        </p:nvSpPr>
        <p:spPr bwMode="auto">
          <a:xfrm>
            <a:off x="990600" y="304800"/>
            <a:ext cx="42545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40639" bIns="0" anchor="ctr">
            <a:spAutoFit/>
          </a:bodyPr>
          <a:lstStyle/>
          <a:p>
            <a:pPr marL="39688"/>
            <a:r>
              <a:rPr lang="en-US" sz="2400" b="0">
                <a:solidFill>
                  <a:srgbClr val="3E3E3E"/>
                </a:solidFill>
                <a:latin typeface="Times New Roman Italic" charset="0"/>
                <a:sym typeface="Times New Roman Italic" charset="0"/>
              </a:rPr>
              <a:t>This time I have a boolean field called </a:t>
            </a:r>
            <a:r>
              <a:rPr lang="ja-JP" altLang="en-US" sz="2400" b="0">
                <a:solidFill>
                  <a:srgbClr val="3E3E3E"/>
                </a:solidFill>
                <a:latin typeface="Times New Roman Italic" charset="0"/>
                <a:sym typeface="Times New Roman Italic" charset="0"/>
              </a:rPr>
              <a:t>‘</a:t>
            </a:r>
            <a:r>
              <a:rPr lang="en-US" altLang="ja-JP" sz="2400" b="0">
                <a:solidFill>
                  <a:srgbClr val="3E3E3E"/>
                </a:solidFill>
                <a:latin typeface="Times New Roman Italic" charset="0"/>
                <a:sym typeface="Times New Roman Italic" charset="0"/>
              </a:rPr>
              <a:t>isEmpty</a:t>
            </a:r>
            <a:r>
              <a:rPr lang="ja-JP" altLang="en-US" sz="2400" b="0">
                <a:solidFill>
                  <a:srgbClr val="3E3E3E"/>
                </a:solidFill>
                <a:latin typeface="Times New Roman Italic" charset="0"/>
                <a:sym typeface="Times New Roman Italic" charset="0"/>
              </a:rPr>
              <a:t>’</a:t>
            </a:r>
            <a:r>
              <a:rPr lang="en-US" altLang="ja-JP" sz="2400" b="0">
                <a:solidFill>
                  <a:srgbClr val="3E3E3E"/>
                </a:solidFill>
                <a:latin typeface="Times New Roman Italic" charset="0"/>
                <a:sym typeface="Times New Roman Italic" charset="0"/>
              </a:rPr>
              <a:t>...</a:t>
            </a:r>
            <a:endParaRPr lang="en-US" sz="2400" b="0">
              <a:solidFill>
                <a:srgbClr val="3E3E3E"/>
              </a:solidFill>
              <a:latin typeface="Times New Roman Italic" charset="0"/>
              <a:sym typeface="Times New Roman Italic" charset="0"/>
            </a:endParaRP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5295900" y="609600"/>
            <a:ext cx="3314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800" b="0">
                <a:solidFill>
                  <a:srgbClr val="A57133"/>
                </a:solidFill>
                <a:latin typeface="Trebuchet MS" pitchFamily="34" charset="0"/>
              </a:rPr>
              <a:t>What</a:t>
            </a:r>
            <a:r>
              <a:rPr lang="ja-JP" altLang="en-US" sz="2800" b="0">
                <a:solidFill>
                  <a:srgbClr val="A57133"/>
                </a:solidFill>
                <a:latin typeface="Trebuchet MS" pitchFamily="34" charset="0"/>
              </a:rPr>
              <a:t>’</a:t>
            </a:r>
            <a:r>
              <a:rPr lang="en-US" altLang="ja-JP" sz="2800" b="0">
                <a:solidFill>
                  <a:srgbClr val="A57133"/>
                </a:solidFill>
                <a:latin typeface="Trebuchet MS" pitchFamily="34" charset="0"/>
              </a:rPr>
              <a:t>s wrong here?</a:t>
            </a:r>
            <a:endParaRPr lang="en-US" sz="2800" b="0">
              <a:solidFill>
                <a:srgbClr val="A57133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1206500"/>
            <a:ext cx="7975600" cy="4318000"/>
          </a:xfrm>
        </p:spPr>
        <p:txBody>
          <a:bodyPr rIns="81279"/>
          <a:lstStyle/>
          <a:p>
            <a:pPr algn="l" eaLnBrk="1" hangingPunct="1">
              <a:defRPr/>
            </a:pPr>
            <a:r>
              <a:rPr lang="en-US" sz="2000" b="1">
                <a:solidFill>
                  <a:srgbClr val="093783"/>
                </a:solidFill>
                <a:latin typeface="Courier New" charset="0"/>
              </a:rPr>
              <a:t>/**</a:t>
            </a:r>
            <a:br>
              <a:rPr lang="en-US" sz="2000" b="1">
                <a:solidFill>
                  <a:srgbClr val="093783"/>
                </a:solidFill>
                <a:latin typeface="Courier New" charset="0"/>
              </a:rPr>
            </a:br>
            <a:r>
              <a:rPr lang="en-US" sz="2000" b="1">
                <a:solidFill>
                  <a:srgbClr val="093783"/>
                </a:solidFill>
                <a:latin typeface="Courier New" charset="0"/>
              </a:rPr>
              <a:t> * Print out info (number of entries).</a:t>
            </a:r>
            <a:br>
              <a:rPr lang="en-US" sz="2000" b="1">
                <a:solidFill>
                  <a:srgbClr val="093783"/>
                </a:solidFill>
                <a:latin typeface="Courier New" charset="0"/>
              </a:rPr>
            </a:br>
            <a:r>
              <a:rPr lang="en-US" sz="2000" b="1">
                <a:solidFill>
                  <a:srgbClr val="093783"/>
                </a:solidFill>
                <a:latin typeface="Courier New" charset="0"/>
              </a:rPr>
              <a:t> */</a:t>
            </a:r>
            <a:r>
              <a:rPr lang="en-US" sz="2000" b="1">
                <a:latin typeface="Courier New" charset="0"/>
              </a:rPr>
              <a:t/>
            </a:r>
            <a:br>
              <a:rPr lang="en-US" sz="2000" b="1"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public void showStatus()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{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if(isEmpty == true) {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System.out.println("Organizer is empty");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}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else {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System.out.print("Organizer holds ");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System.out.println(files.size() + "files");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}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64515" name="Rectangle 4"/>
          <p:cNvSpPr>
            <a:spLocks/>
          </p:cNvSpPr>
          <p:nvPr/>
        </p:nvSpPr>
        <p:spPr bwMode="auto">
          <a:xfrm>
            <a:off x="990600" y="304800"/>
            <a:ext cx="42545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40639" bIns="0" anchor="ctr">
            <a:spAutoFit/>
          </a:bodyPr>
          <a:lstStyle/>
          <a:p>
            <a:pPr marL="39688"/>
            <a:r>
              <a:rPr lang="en-US" sz="2400" b="0">
                <a:solidFill>
                  <a:srgbClr val="3E3E3E"/>
                </a:solidFill>
                <a:latin typeface="Times New Roman Italic" charset="0"/>
                <a:sym typeface="Times New Roman Italic" charset="0"/>
              </a:rPr>
              <a:t>This time I have a boolean field called </a:t>
            </a:r>
            <a:r>
              <a:rPr lang="ja-JP" altLang="en-US" sz="2400" b="0">
                <a:solidFill>
                  <a:srgbClr val="3E3E3E"/>
                </a:solidFill>
                <a:latin typeface="Times New Roman Italic" charset="0"/>
                <a:sym typeface="Times New Roman Italic" charset="0"/>
              </a:rPr>
              <a:t>‘</a:t>
            </a:r>
            <a:r>
              <a:rPr lang="en-US" altLang="ja-JP" sz="2400" b="0">
                <a:solidFill>
                  <a:srgbClr val="3E3E3E"/>
                </a:solidFill>
                <a:latin typeface="Times New Roman Italic" charset="0"/>
                <a:sym typeface="Times New Roman Italic" charset="0"/>
              </a:rPr>
              <a:t>isEmpty</a:t>
            </a:r>
            <a:r>
              <a:rPr lang="ja-JP" altLang="en-US" sz="2400" b="0">
                <a:solidFill>
                  <a:srgbClr val="3E3E3E"/>
                </a:solidFill>
                <a:latin typeface="Times New Roman Italic" charset="0"/>
                <a:sym typeface="Times New Roman Italic" charset="0"/>
              </a:rPr>
              <a:t>’</a:t>
            </a:r>
            <a:r>
              <a:rPr lang="en-US" altLang="ja-JP" sz="2400" b="0">
                <a:solidFill>
                  <a:srgbClr val="3E3E3E"/>
                </a:solidFill>
                <a:latin typeface="Times New Roman Italic" charset="0"/>
                <a:sym typeface="Times New Roman Italic" charset="0"/>
              </a:rPr>
              <a:t>...</a:t>
            </a:r>
            <a:endParaRPr lang="en-US" sz="2400" b="0">
              <a:solidFill>
                <a:srgbClr val="3E3E3E"/>
              </a:solidFill>
              <a:latin typeface="Times New Roman Italic" charset="0"/>
              <a:sym typeface="Times New Roman Italic" charset="0"/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5345113" y="609600"/>
            <a:ext cx="3284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algn="r" eaLnBrk="1" hangingPunct="1">
              <a:defRPr/>
            </a:pPr>
            <a:r>
              <a:rPr lang="en-US" sz="2800" b="0" smtClean="0">
                <a:solidFill>
                  <a:srgbClr val="A57133"/>
                </a:solidFill>
                <a:latin typeface="Trebuchet MS" charset="0"/>
              </a:rPr>
              <a:t>The correct version</a:t>
            </a:r>
          </a:p>
        </p:txBody>
      </p:sp>
    </p:spTree>
  </p:cSld>
  <p:clrMapOvr>
    <a:masterClrMapping/>
  </p:clrMapOvr>
  <p:transition spd="med"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863600"/>
            <a:ext cx="7950200" cy="4813300"/>
          </a:xfrm>
        </p:spPr>
        <p:txBody>
          <a:bodyPr rIns="81279"/>
          <a:lstStyle/>
          <a:p>
            <a:pPr algn="l" eaLnBrk="1" hangingPunct="1">
              <a:defRPr/>
            </a:pPr>
            <a:r>
              <a:rPr lang="en-US" sz="2000" b="1">
                <a:solidFill>
                  <a:srgbClr val="242082"/>
                </a:solidFill>
                <a:latin typeface="Courier New" charset="0"/>
              </a:rPr>
              <a:t>/**</a:t>
            </a:r>
            <a:br>
              <a:rPr lang="en-US" sz="2000" b="1">
                <a:solidFill>
                  <a:srgbClr val="242082"/>
                </a:solidFill>
                <a:latin typeface="Courier New" charset="0"/>
              </a:rPr>
            </a:br>
            <a:r>
              <a:rPr lang="en-US" sz="2000" b="1">
                <a:solidFill>
                  <a:srgbClr val="242082"/>
                </a:solidFill>
                <a:latin typeface="Courier New" charset="0"/>
              </a:rPr>
              <a:t> * Store a new file in the organizer. If the </a:t>
            </a:r>
            <a:br>
              <a:rPr lang="en-US" sz="2000" b="1">
                <a:solidFill>
                  <a:srgbClr val="242082"/>
                </a:solidFill>
                <a:latin typeface="Courier New" charset="0"/>
              </a:rPr>
            </a:br>
            <a:r>
              <a:rPr lang="en-US" sz="2000" b="1">
                <a:solidFill>
                  <a:srgbClr val="242082"/>
                </a:solidFill>
                <a:latin typeface="Courier New" charset="0"/>
              </a:rPr>
              <a:t> * organizer is full, save it and start a new one.</a:t>
            </a:r>
            <a:br>
              <a:rPr lang="en-US" sz="2000" b="1">
                <a:solidFill>
                  <a:srgbClr val="242082"/>
                </a:solidFill>
                <a:latin typeface="Courier New" charset="0"/>
              </a:rPr>
            </a:br>
            <a:r>
              <a:rPr lang="en-US" sz="2000" b="1">
                <a:solidFill>
                  <a:srgbClr val="242082"/>
                </a:solidFill>
                <a:latin typeface="Courier New" charset="0"/>
              </a:rPr>
              <a:t> */</a:t>
            </a:r>
            <a:r>
              <a:rPr lang="en-US" sz="2000" b="1">
                <a:latin typeface="Courier New" charset="0"/>
              </a:rPr>
              <a:t/>
            </a:r>
            <a:br>
              <a:rPr lang="en-US" sz="2000" b="1"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public void addFile(String filename)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{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if(files.size() == 100)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 files.save();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 </a:t>
            </a: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// starting new list</a:t>
            </a:r>
            <a:br>
              <a:rPr lang="en-US" sz="2000" b="1">
                <a:solidFill>
                  <a:schemeClr val="bg2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 files = new ArrayList&lt;String&gt;();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files.add(filename);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295900" y="609600"/>
            <a:ext cx="3314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800" b="0">
                <a:solidFill>
                  <a:srgbClr val="A57133"/>
                </a:solidFill>
                <a:latin typeface="Trebuchet MS" pitchFamily="34" charset="0"/>
              </a:rPr>
              <a:t>What</a:t>
            </a:r>
            <a:r>
              <a:rPr lang="ja-JP" altLang="en-US" sz="2800" b="0">
                <a:solidFill>
                  <a:srgbClr val="A57133"/>
                </a:solidFill>
                <a:latin typeface="Trebuchet MS" pitchFamily="34" charset="0"/>
              </a:rPr>
              <a:t>’</a:t>
            </a:r>
            <a:r>
              <a:rPr lang="en-US" altLang="ja-JP" sz="2800" b="0">
                <a:solidFill>
                  <a:srgbClr val="A57133"/>
                </a:solidFill>
                <a:latin typeface="Trebuchet MS" pitchFamily="34" charset="0"/>
              </a:rPr>
              <a:t>s wrong here?</a:t>
            </a:r>
            <a:endParaRPr lang="en-US" sz="2800" b="0">
              <a:solidFill>
                <a:srgbClr val="A57133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863600"/>
            <a:ext cx="7950200" cy="5130800"/>
          </a:xfrm>
        </p:spPr>
        <p:txBody>
          <a:bodyPr rIns="81279"/>
          <a:lstStyle/>
          <a:p>
            <a:pPr algn="l" eaLnBrk="1" hangingPunct="1">
              <a:defRPr/>
            </a:pPr>
            <a:r>
              <a:rPr lang="en-US" sz="2000" b="1">
                <a:solidFill>
                  <a:srgbClr val="242082"/>
                </a:solidFill>
                <a:latin typeface="Courier New" charset="0"/>
              </a:rPr>
              <a:t>/**</a:t>
            </a:r>
            <a:br>
              <a:rPr lang="en-US" sz="2000" b="1">
                <a:solidFill>
                  <a:srgbClr val="242082"/>
                </a:solidFill>
                <a:latin typeface="Courier New" charset="0"/>
              </a:rPr>
            </a:br>
            <a:r>
              <a:rPr lang="en-US" sz="2000" b="1">
                <a:solidFill>
                  <a:srgbClr val="242082"/>
                </a:solidFill>
                <a:latin typeface="Courier New" charset="0"/>
              </a:rPr>
              <a:t> * Store a new file in the organizer. If the </a:t>
            </a:r>
            <a:br>
              <a:rPr lang="en-US" sz="2000" b="1">
                <a:solidFill>
                  <a:srgbClr val="242082"/>
                </a:solidFill>
                <a:latin typeface="Courier New" charset="0"/>
              </a:rPr>
            </a:br>
            <a:r>
              <a:rPr lang="en-US" sz="2000" b="1">
                <a:solidFill>
                  <a:srgbClr val="242082"/>
                </a:solidFill>
                <a:latin typeface="Courier New" charset="0"/>
              </a:rPr>
              <a:t> * organizer is full, save it and start a new one.</a:t>
            </a:r>
            <a:br>
              <a:rPr lang="en-US" sz="2000" b="1">
                <a:solidFill>
                  <a:srgbClr val="242082"/>
                </a:solidFill>
                <a:latin typeface="Courier New" charset="0"/>
              </a:rPr>
            </a:br>
            <a:r>
              <a:rPr lang="en-US" sz="2000" b="1">
                <a:solidFill>
                  <a:srgbClr val="242082"/>
                </a:solidFill>
                <a:latin typeface="Courier New" charset="0"/>
              </a:rPr>
              <a:t> */</a:t>
            </a:r>
            <a:r>
              <a:rPr lang="en-US" sz="2000" b="1">
                <a:latin typeface="Courier New" charset="0"/>
              </a:rPr>
              <a:t/>
            </a:r>
            <a:br>
              <a:rPr lang="en-US" sz="2000" b="1"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public void addFile(String filename)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{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if(files.size == 100)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 files.save();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</a:t>
            </a: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// starting new list</a:t>
            </a:r>
            <a:br>
              <a:rPr lang="en-US" sz="2000" b="1">
                <a:solidFill>
                  <a:schemeClr val="bg2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files = new ArrayList&lt;String&gt;();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files.add(filename);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5749925" y="609600"/>
            <a:ext cx="287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algn="r" eaLnBrk="1" hangingPunct="1">
              <a:defRPr/>
            </a:pPr>
            <a:r>
              <a:rPr lang="en-US" sz="2800" b="0" smtClean="0">
                <a:solidFill>
                  <a:srgbClr val="A57133"/>
                </a:solidFill>
                <a:latin typeface="Trebuchet MS" charset="0"/>
              </a:rPr>
              <a:t>This is the same.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863600"/>
            <a:ext cx="7950200" cy="5143500"/>
          </a:xfrm>
        </p:spPr>
        <p:txBody>
          <a:bodyPr rIns="81279"/>
          <a:lstStyle/>
          <a:p>
            <a:pPr algn="l" eaLnBrk="1" hangingPunct="1">
              <a:defRPr/>
            </a:pPr>
            <a:r>
              <a:rPr lang="en-US" sz="2000" b="1">
                <a:solidFill>
                  <a:srgbClr val="242082"/>
                </a:solidFill>
                <a:latin typeface="Courier New" charset="0"/>
              </a:rPr>
              <a:t>/**</a:t>
            </a:r>
            <a:br>
              <a:rPr lang="en-US" sz="2000" b="1">
                <a:solidFill>
                  <a:srgbClr val="242082"/>
                </a:solidFill>
                <a:latin typeface="Courier New" charset="0"/>
              </a:rPr>
            </a:br>
            <a:r>
              <a:rPr lang="en-US" sz="2000" b="1">
                <a:solidFill>
                  <a:srgbClr val="242082"/>
                </a:solidFill>
                <a:latin typeface="Courier New" charset="0"/>
              </a:rPr>
              <a:t> * Store a new file in the organizer. If the </a:t>
            </a:r>
            <a:br>
              <a:rPr lang="en-US" sz="2000" b="1">
                <a:solidFill>
                  <a:srgbClr val="242082"/>
                </a:solidFill>
                <a:latin typeface="Courier New" charset="0"/>
              </a:rPr>
            </a:br>
            <a:r>
              <a:rPr lang="en-US" sz="2000" b="1">
                <a:solidFill>
                  <a:srgbClr val="242082"/>
                </a:solidFill>
                <a:latin typeface="Courier New" charset="0"/>
              </a:rPr>
              <a:t> * organizer is full, save it and start a new one.</a:t>
            </a:r>
            <a:br>
              <a:rPr lang="en-US" sz="2000" b="1">
                <a:solidFill>
                  <a:srgbClr val="242082"/>
                </a:solidFill>
                <a:latin typeface="Courier New" charset="0"/>
              </a:rPr>
            </a:br>
            <a:r>
              <a:rPr lang="en-US" sz="2000" b="1">
                <a:solidFill>
                  <a:srgbClr val="242082"/>
                </a:solidFill>
                <a:latin typeface="Courier New" charset="0"/>
              </a:rPr>
              <a:t> */</a:t>
            </a:r>
            <a:r>
              <a:rPr lang="en-US" sz="2000" b="1">
                <a:latin typeface="Courier New" charset="0"/>
              </a:rPr>
              <a:t/>
            </a:r>
            <a:br>
              <a:rPr lang="en-US" sz="2000" b="1"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public void addFile(String filename)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{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if(files.size == 100) {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 files.save();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 </a:t>
            </a: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// starting new list</a:t>
            </a:r>
            <a:br>
              <a:rPr lang="en-US" sz="2000" b="1">
                <a:solidFill>
                  <a:schemeClr val="bg2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 files = new ArrayList&lt;String&gt;();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}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/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files.add(filename);</a:t>
            </a:r>
            <a:br>
              <a:rPr lang="en-US" sz="2000" b="1">
                <a:solidFill>
                  <a:schemeClr val="tx1"/>
                </a:solidFill>
                <a:latin typeface="Courier New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185347" name="Oval 3"/>
          <p:cNvSpPr>
            <a:spLocks/>
          </p:cNvSpPr>
          <p:nvPr/>
        </p:nvSpPr>
        <p:spPr bwMode="auto">
          <a:xfrm>
            <a:off x="4686300" y="2984500"/>
            <a:ext cx="622300" cy="609600"/>
          </a:xfrm>
          <a:prstGeom prst="ellipse">
            <a:avLst/>
          </a:prstGeom>
          <a:noFill/>
          <a:ln w="50800">
            <a:solidFill>
              <a:srgbClr val="CF2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48" name="Oval 4"/>
          <p:cNvSpPr>
            <a:spLocks/>
          </p:cNvSpPr>
          <p:nvPr/>
        </p:nvSpPr>
        <p:spPr bwMode="auto">
          <a:xfrm>
            <a:off x="1295400" y="4229100"/>
            <a:ext cx="622300" cy="609600"/>
          </a:xfrm>
          <a:prstGeom prst="ellipse">
            <a:avLst/>
          </a:prstGeom>
          <a:noFill/>
          <a:ln w="50800">
            <a:solidFill>
              <a:srgbClr val="CF2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5345113" y="609600"/>
            <a:ext cx="3284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algn="r" eaLnBrk="1" hangingPunct="1">
              <a:defRPr/>
            </a:pPr>
            <a:r>
              <a:rPr lang="en-US" sz="2800" b="0" smtClean="0">
                <a:solidFill>
                  <a:srgbClr val="A57133"/>
                </a:solidFill>
                <a:latin typeface="Trebuchet MS" charset="0"/>
              </a:rPr>
              <a:t>The correct version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animBg="1"/>
      <p:bldP spid="1853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The requirement to group objects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ea typeface="+mn-ea"/>
                <a:cs typeface="+mn-cs"/>
              </a:rPr>
              <a:t>Many applications involve collections of objects:</a:t>
            </a:r>
          </a:p>
          <a:p>
            <a:pPr lvl="1" eaLnBrk="1" hangingPunct="1">
              <a:defRPr/>
            </a:pPr>
            <a:r>
              <a:rPr lang="en-US" sz="2400">
                <a:ea typeface="+mn-ea"/>
              </a:rPr>
              <a:t>Personal organizers.</a:t>
            </a:r>
          </a:p>
          <a:p>
            <a:pPr lvl="1" eaLnBrk="1" hangingPunct="1">
              <a:defRPr/>
            </a:pPr>
            <a:r>
              <a:rPr lang="en-US" sz="2400">
                <a:ea typeface="+mn-ea"/>
              </a:rPr>
              <a:t>Library catalogs.</a:t>
            </a:r>
          </a:p>
          <a:p>
            <a:pPr lvl="1" eaLnBrk="1" hangingPunct="1">
              <a:defRPr/>
            </a:pPr>
            <a:r>
              <a:rPr lang="en-US" sz="2400">
                <a:ea typeface="+mn-ea"/>
              </a:rPr>
              <a:t>Student-record system.</a:t>
            </a:r>
          </a:p>
          <a:p>
            <a:pPr eaLnBrk="1" hangingPunct="1">
              <a:defRPr/>
            </a:pPr>
            <a:r>
              <a:rPr lang="en-US" sz="2800">
                <a:ea typeface="+mn-ea"/>
                <a:cs typeface="+mn-cs"/>
              </a:rPr>
              <a:t>The number of items to be stored varies.</a:t>
            </a:r>
          </a:p>
          <a:p>
            <a:pPr lvl="1" eaLnBrk="1" hangingPunct="1">
              <a:defRPr/>
            </a:pPr>
            <a:r>
              <a:rPr lang="en-US" sz="2400">
                <a:ea typeface="+mn-ea"/>
              </a:rPr>
              <a:t>Items added.</a:t>
            </a:r>
          </a:p>
          <a:p>
            <a:pPr lvl="1" eaLnBrk="1" hangingPunct="1">
              <a:defRPr/>
            </a:pPr>
            <a:r>
              <a:rPr lang="en-US" sz="2400">
                <a:ea typeface="+mn-ea"/>
              </a:rPr>
              <a:t>Items deleted.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Grouping objects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Ins="233680"/>
          <a:lstStyle/>
          <a:p>
            <a:pPr marL="39688" eaLnBrk="1" hangingPunct="1">
              <a:defRPr/>
            </a:pPr>
            <a:r>
              <a:rPr lang="en-US">
                <a:ea typeface="+mn-ea"/>
                <a:cs typeface="+mn-cs"/>
              </a:rPr>
              <a:t>Collections and the for-each loop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Main concepts to be covered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2065338"/>
            <a:ext cx="7162800" cy="40306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n-ea"/>
                <a:cs typeface="+mn-cs"/>
              </a:rPr>
              <a:t>Collections</a:t>
            </a:r>
          </a:p>
          <a:p>
            <a:pPr eaLnBrk="1" hangingPunct="1">
              <a:defRPr/>
            </a:pPr>
            <a:r>
              <a:rPr lang="en-US">
                <a:ea typeface="+mn-ea"/>
                <a:cs typeface="+mn-cs"/>
              </a:rPr>
              <a:t>Loops: the for-each loop</a:t>
            </a:r>
          </a:p>
          <a:p>
            <a:pPr eaLnBrk="1" hangingPunct="1"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Iteration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We often want to perform some actions an arbitrary number of times.</a:t>
            </a:r>
          </a:p>
          <a:p>
            <a:pPr lvl="1" eaLnBrk="1" hangingPunct="1">
              <a:defRPr/>
            </a:pPr>
            <a:r>
              <a:rPr lang="en-US" sz="2400"/>
              <a:t>E.g., print all the file names in the organizer. How many are there?</a:t>
            </a:r>
          </a:p>
          <a:p>
            <a:pPr eaLnBrk="1" hangingPunct="1">
              <a:defRPr/>
            </a:pPr>
            <a:r>
              <a:rPr lang="en-US" sz="2800"/>
              <a:t>Most programming languages include </a:t>
            </a:r>
            <a:r>
              <a:rPr lang="en-US" sz="2800" i="1"/>
              <a:t>loop statements</a:t>
            </a:r>
            <a:r>
              <a:rPr lang="en-US" sz="2800"/>
              <a:t> to make this possible.</a:t>
            </a:r>
          </a:p>
          <a:p>
            <a:pPr eaLnBrk="1" hangingPunct="1">
              <a:defRPr/>
            </a:pPr>
            <a:r>
              <a:rPr lang="en-US" sz="2800"/>
              <a:t>Java has several sorts of loop statement.</a:t>
            </a:r>
          </a:p>
          <a:p>
            <a:pPr lvl="1" eaLnBrk="1" hangingPunct="1">
              <a:defRPr/>
            </a:pPr>
            <a:r>
              <a:rPr lang="en-US" sz="2400"/>
              <a:t>We will start with its </a:t>
            </a:r>
            <a:r>
              <a:rPr lang="en-US" sz="2400" i="1"/>
              <a:t>for-each loop</a:t>
            </a:r>
            <a:r>
              <a:rPr lang="en-US" sz="240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Iteration fundamentals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n-ea"/>
                <a:cs typeface="+mn-cs"/>
              </a:rPr>
              <a:t>We often want to repeat some actions over and over.</a:t>
            </a:r>
          </a:p>
          <a:p>
            <a:pPr eaLnBrk="1" hangingPunct="1">
              <a:defRPr/>
            </a:pPr>
            <a:r>
              <a:rPr lang="en-GB">
                <a:ea typeface="+mn-ea"/>
                <a:cs typeface="+mn-cs"/>
              </a:rPr>
              <a:t>Loops provide us with a way to control how many times we repeat those actions.</a:t>
            </a:r>
          </a:p>
          <a:p>
            <a:pPr eaLnBrk="1" hangingPunct="1">
              <a:defRPr/>
            </a:pPr>
            <a:r>
              <a:rPr lang="en-GB">
                <a:ea typeface="+mn-ea"/>
                <a:cs typeface="+mn-cs"/>
              </a:rPr>
              <a:t>With collections, we often want to repeat things once for every object in a particular collection.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For-each loop pseudo code</a:t>
            </a: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2743200" y="3124200"/>
            <a:ext cx="49530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lang="en-US" sz="1600" smtClean="0"/>
              <a:t>for(</a:t>
            </a:r>
            <a:r>
              <a:rPr lang="en-US" sz="1600" i="1" smtClean="0"/>
              <a:t>ElementType element : collection</a:t>
            </a:r>
            <a:r>
              <a:rPr lang="en-US" sz="1600" smtClean="0"/>
              <a:t>) {</a:t>
            </a:r>
          </a:p>
          <a:p>
            <a:pPr eaLnBrk="1" hangingPunct="1">
              <a:defRPr/>
            </a:pPr>
            <a:r>
              <a:rPr lang="en-US" sz="1600" smtClean="0"/>
              <a:t>    </a:t>
            </a:r>
            <a:r>
              <a:rPr lang="en-US" sz="1600" i="1" smtClean="0"/>
              <a:t>loop body</a:t>
            </a:r>
            <a:endParaRPr lang="en-US" sz="1600" smtClean="0"/>
          </a:p>
          <a:p>
            <a:pPr eaLnBrk="1" hangingPunct="1">
              <a:defRPr/>
            </a:pPr>
            <a:r>
              <a:rPr lang="en-US" sz="1600" smtClean="0"/>
              <a:t>} </a:t>
            </a: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1393825" y="5500688"/>
            <a:ext cx="692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latin typeface="Trebuchet MS" charset="0"/>
              </a:rPr>
              <a:t>For each </a:t>
            </a:r>
            <a:r>
              <a:rPr lang="en-US" i="1" smtClean="0">
                <a:latin typeface="Trebuchet MS" charset="0"/>
              </a:rPr>
              <a:t>element</a:t>
            </a:r>
            <a:r>
              <a:rPr lang="en-US" smtClean="0">
                <a:latin typeface="Trebuchet MS" charset="0"/>
              </a:rPr>
              <a:t> in </a:t>
            </a:r>
            <a:r>
              <a:rPr lang="en-US" i="1" smtClean="0">
                <a:latin typeface="Trebuchet MS" charset="0"/>
              </a:rPr>
              <a:t>collection</a:t>
            </a:r>
            <a:r>
              <a:rPr lang="en-US" smtClean="0">
                <a:latin typeface="Trebuchet MS" charset="0"/>
              </a:rPr>
              <a:t>, do the things in the </a:t>
            </a:r>
            <a:r>
              <a:rPr lang="en-US" i="1" smtClean="0">
                <a:latin typeface="Trebuchet MS" charset="0"/>
              </a:rPr>
              <a:t>loop body</a:t>
            </a:r>
            <a:r>
              <a:rPr lang="en-US" sz="1600" smtClean="0">
                <a:latin typeface="Trebuchet MS" charset="0"/>
              </a:rPr>
              <a:t>.</a:t>
            </a:r>
          </a:p>
        </p:txBody>
      </p:sp>
      <p:sp>
        <p:nvSpPr>
          <p:cNvPr id="34822" name="AutoShape 5"/>
          <p:cNvSpPr>
            <a:spLocks noChangeArrowheads="1"/>
          </p:cNvSpPr>
          <p:nvPr/>
        </p:nvSpPr>
        <p:spPr bwMode="auto">
          <a:xfrm>
            <a:off x="4572000" y="2438400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loop header</a:t>
            </a:r>
          </a:p>
        </p:txBody>
      </p:sp>
      <p:sp>
        <p:nvSpPr>
          <p:cNvPr id="34823" name="Line 6"/>
          <p:cNvSpPr>
            <a:spLocks noChangeShapeType="1"/>
          </p:cNvSpPr>
          <p:nvPr/>
        </p:nvSpPr>
        <p:spPr bwMode="auto">
          <a:xfrm flipH="1">
            <a:off x="3352800" y="26670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  <a:ea typeface="MS PGothic" charset="0"/>
              <a:cs typeface="Times" charset="0"/>
            </a:endParaRPr>
          </a:p>
        </p:txBody>
      </p:sp>
      <p:sp>
        <p:nvSpPr>
          <p:cNvPr id="34824" name="AutoShape 7"/>
          <p:cNvSpPr>
            <a:spLocks noChangeArrowheads="1"/>
          </p:cNvSpPr>
          <p:nvPr/>
        </p:nvSpPr>
        <p:spPr bwMode="auto">
          <a:xfrm>
            <a:off x="1143000" y="2286000"/>
            <a:ext cx="19050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A57133"/>
                </a:solidFill>
                <a:latin typeface="Courier New" charset="0"/>
                <a:ea typeface="MS PGothic" charset="0"/>
                <a:cs typeface="MS PGothic" charset="0"/>
              </a:rPr>
              <a:t>for</a:t>
            </a:r>
            <a:r>
              <a:rPr lang="en-US" b="0">
                <a:solidFill>
                  <a:srgbClr val="A57133"/>
                </a:solidFill>
                <a:latin typeface="Times New Roman" charset="0"/>
                <a:ea typeface="MS PGothic" charset="0"/>
                <a:cs typeface="MS PGothic" charset="0"/>
              </a:rPr>
              <a:t> </a:t>
            </a:r>
            <a:r>
              <a:rPr lang="en-US" b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keyword</a:t>
            </a:r>
          </a:p>
        </p:txBody>
      </p:sp>
      <p:sp>
        <p:nvSpPr>
          <p:cNvPr id="34825" name="Line 8"/>
          <p:cNvSpPr>
            <a:spLocks noChangeShapeType="1"/>
          </p:cNvSpPr>
          <p:nvPr/>
        </p:nvSpPr>
        <p:spPr bwMode="auto">
          <a:xfrm>
            <a:off x="2057400" y="27432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  <a:ea typeface="MS PGothic" charset="0"/>
              <a:cs typeface="Times" charset="0"/>
            </a:endParaRPr>
          </a:p>
        </p:txBody>
      </p:sp>
      <p:sp>
        <p:nvSpPr>
          <p:cNvPr id="34826" name="AutoShape 9"/>
          <p:cNvSpPr>
            <a:spLocks noChangeArrowheads="1"/>
          </p:cNvSpPr>
          <p:nvPr/>
        </p:nvSpPr>
        <p:spPr bwMode="auto">
          <a:xfrm>
            <a:off x="5562600" y="3733800"/>
            <a:ext cx="31242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Statement(s) to be repeated</a:t>
            </a:r>
          </a:p>
        </p:txBody>
      </p:sp>
      <p:sp>
        <p:nvSpPr>
          <p:cNvPr id="34827" name="Line 10"/>
          <p:cNvSpPr>
            <a:spLocks noChangeShapeType="1"/>
          </p:cNvSpPr>
          <p:nvPr/>
        </p:nvSpPr>
        <p:spPr bwMode="auto">
          <a:xfrm flipH="1" flipV="1">
            <a:off x="4572000" y="35814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  <a:ea typeface="MS PGothic" charset="0"/>
              <a:cs typeface="Times" charset="0"/>
            </a:endParaRPr>
          </a:p>
        </p:txBody>
      </p:sp>
      <p:sp>
        <p:nvSpPr>
          <p:cNvPr id="34828" name="AutoShape 11"/>
          <p:cNvSpPr>
            <a:spLocks noChangeArrowheads="1"/>
          </p:cNvSpPr>
          <p:nvPr/>
        </p:nvSpPr>
        <p:spPr bwMode="auto">
          <a:xfrm>
            <a:off x="2590800" y="4584700"/>
            <a:ext cx="4419600" cy="7493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folHlink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b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Pseudo-code expression of the actions of a for-each loop</a:t>
            </a:r>
          </a:p>
        </p:txBody>
      </p:sp>
      <p:sp>
        <p:nvSpPr>
          <p:cNvPr id="34829" name="AutoShape 12"/>
          <p:cNvSpPr>
            <a:spLocks noChangeArrowheads="1"/>
          </p:cNvSpPr>
          <p:nvPr/>
        </p:nvSpPr>
        <p:spPr bwMode="auto">
          <a:xfrm>
            <a:off x="3124200" y="1828800"/>
            <a:ext cx="3581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folHlink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46662" dir="2115817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General form of the for-each loop</a:t>
            </a:r>
          </a:p>
        </p:txBody>
      </p:sp>
      <p:sp>
        <p:nvSpPr>
          <p:cNvPr id="34830" name="Rectangle 13"/>
          <p:cNvSpPr>
            <a:spLocks noChangeArrowheads="1"/>
          </p:cNvSpPr>
          <p:nvPr/>
        </p:nvSpPr>
        <p:spPr bwMode="auto">
          <a:xfrm>
            <a:off x="990600" y="1676400"/>
            <a:ext cx="7772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urier New" charset="0"/>
              <a:ea typeface="MS PGothic" charset="0"/>
              <a:cs typeface="MS PGothic" charset="0"/>
            </a:endParaRPr>
          </a:p>
        </p:txBody>
      </p:sp>
      <p:sp>
        <p:nvSpPr>
          <p:cNvPr id="34831" name="Rectangle 14"/>
          <p:cNvSpPr>
            <a:spLocks noChangeArrowheads="1"/>
          </p:cNvSpPr>
          <p:nvPr/>
        </p:nvSpPr>
        <p:spPr bwMode="auto">
          <a:xfrm>
            <a:off x="990600" y="4343400"/>
            <a:ext cx="77724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urier New" charset="0"/>
              <a:ea typeface="MS PGothic" charset="0"/>
              <a:cs typeface="MS PGothic" charset="0"/>
            </a:endParaRPr>
          </a:p>
        </p:txBody>
      </p:sp>
      <p:sp>
        <p:nvSpPr>
          <p:cNvPr id="34832" name="AutoShape 15"/>
          <p:cNvSpPr>
            <a:spLocks noChangeArrowheads="1"/>
          </p:cNvSpPr>
          <p:nvPr/>
        </p:nvSpPr>
        <p:spPr bwMode="auto">
          <a:xfrm flipH="1" flipV="1">
            <a:off x="1524000" y="3124200"/>
            <a:ext cx="990600" cy="762000"/>
          </a:xfrm>
          <a:prstGeom prst="curvedLeftArrow">
            <a:avLst>
              <a:gd name="adj1" fmla="val 20000"/>
              <a:gd name="adj2" fmla="val 40000"/>
              <a:gd name="adj3" fmla="val 4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urier New" charset="0"/>
              <a:ea typeface="MS PGothic" charset="0"/>
              <a:cs typeface="MS PGothic" charset="0"/>
            </a:endParaRPr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>
            <a:off x="6019800" y="26670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Courier New" charset="0"/>
              <a:ea typeface="MS PGothic" charset="0"/>
              <a:cs typeface="Times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A Java example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1630363" y="2112963"/>
            <a:ext cx="6523037" cy="256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smtClean="0"/>
              <a:t>/**</a:t>
            </a:r>
          </a:p>
          <a:p>
            <a:pPr eaLnBrk="1" hangingPunct="1">
              <a:defRPr/>
            </a:pPr>
            <a:r>
              <a:rPr lang="en-US" smtClean="0"/>
              <a:t> * List all file names in the organizer.</a:t>
            </a:r>
          </a:p>
          <a:p>
            <a:pPr eaLnBrk="1" hangingPunct="1">
              <a:defRPr/>
            </a:pPr>
            <a:r>
              <a:rPr lang="en-US" smtClean="0"/>
              <a:t> */</a:t>
            </a:r>
          </a:p>
          <a:p>
            <a:pPr eaLnBrk="1" hangingPunct="1">
              <a:defRPr/>
            </a:pPr>
            <a:r>
              <a:rPr lang="en-US" smtClean="0"/>
              <a:t>public void listAllFiles()</a:t>
            </a:r>
          </a:p>
          <a:p>
            <a:pPr eaLnBrk="1" hangingPunct="1">
              <a:defRPr/>
            </a:pPr>
            <a:r>
              <a:rPr lang="en-US" smtClean="0"/>
              <a:t>{</a:t>
            </a:r>
          </a:p>
          <a:p>
            <a:pPr eaLnBrk="1" hangingPunct="1">
              <a:defRPr/>
            </a:pPr>
            <a:r>
              <a:rPr lang="en-US" smtClean="0"/>
              <a:t>    for(String filename : files) {</a:t>
            </a:r>
          </a:p>
          <a:p>
            <a:pPr eaLnBrk="1" hangingPunct="1">
              <a:defRPr/>
            </a:pPr>
            <a:r>
              <a:rPr lang="en-US" smtClean="0"/>
              <a:t>        System.out.println(filename);</a:t>
            </a:r>
          </a:p>
          <a:p>
            <a:pPr eaLnBrk="1" hangingPunct="1">
              <a:defRPr/>
            </a:pPr>
            <a:r>
              <a:rPr lang="en-US" smtClean="0"/>
              <a:t>    }</a:t>
            </a:r>
          </a:p>
          <a:p>
            <a:pPr eaLnBrk="1" hangingPunct="1">
              <a:defRPr/>
            </a:pPr>
            <a:r>
              <a:rPr lang="en-US" smtClean="0"/>
              <a:t>} </a:t>
            </a:r>
          </a:p>
        </p:txBody>
      </p:sp>
      <p:sp>
        <p:nvSpPr>
          <p:cNvPr id="35845" name="AutoShape 17"/>
          <p:cNvSpPr>
            <a:spLocks noChangeArrowheads="1"/>
          </p:cNvSpPr>
          <p:nvPr/>
        </p:nvSpPr>
        <p:spPr bwMode="auto">
          <a:xfrm>
            <a:off x="1692275" y="5105400"/>
            <a:ext cx="5049838" cy="406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GB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for each </a:t>
            </a:r>
            <a:r>
              <a:rPr lang="en-GB" i="1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filename</a:t>
            </a:r>
            <a:r>
              <a:rPr lang="en-GB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 in </a:t>
            </a:r>
            <a:r>
              <a:rPr lang="en-GB" i="1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files</a:t>
            </a:r>
            <a:r>
              <a:rPr lang="en-GB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, print out </a:t>
            </a:r>
            <a:r>
              <a:rPr lang="en-GB" i="1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filename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Review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400300"/>
            <a:ext cx="7467600" cy="3695700"/>
          </a:xfrm>
        </p:spPr>
        <p:txBody>
          <a:bodyPr rIns="233680"/>
          <a:lstStyle/>
          <a:p>
            <a:pPr marL="382588" eaLnBrk="1" hangingPunct="1">
              <a:buClr>
                <a:srgbClr val="345477"/>
              </a:buClr>
              <a:defRPr/>
            </a:pPr>
            <a:r>
              <a:rPr lang="en-US" sz="2800">
                <a:ea typeface="+mn-ea"/>
                <a:cs typeface="+mn-cs"/>
              </a:rPr>
              <a:t>Loop statements allow a block of statements to be repeated.</a:t>
            </a:r>
          </a:p>
          <a:p>
            <a:pPr marL="382588" eaLnBrk="1" hangingPunct="1">
              <a:buClr>
                <a:srgbClr val="345477"/>
              </a:buClr>
              <a:defRPr/>
            </a:pPr>
            <a:r>
              <a:rPr lang="en-US" sz="2800">
                <a:ea typeface="+mn-ea"/>
                <a:cs typeface="+mn-cs"/>
              </a:rPr>
              <a:t>The for-each loop allows iteration over a whole collection.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Selective processing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Statements can be nested, giving greater selectivity:</a:t>
            </a:r>
          </a:p>
        </p:txBody>
      </p:sp>
      <p:sp>
        <p:nvSpPr>
          <p:cNvPr id="168964" name="Text Box 3"/>
          <p:cNvSpPr txBox="1">
            <a:spLocks noChangeArrowheads="1"/>
          </p:cNvSpPr>
          <p:nvPr/>
        </p:nvSpPr>
        <p:spPr bwMode="auto">
          <a:xfrm>
            <a:off x="1630363" y="3155950"/>
            <a:ext cx="6523037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smtClean="0"/>
              <a:t>public void findFiles(String searchString)</a:t>
            </a:r>
          </a:p>
          <a:p>
            <a:pPr eaLnBrk="1" hangingPunct="1">
              <a:defRPr/>
            </a:pPr>
            <a:r>
              <a:rPr lang="en-US" smtClean="0"/>
              <a:t>{</a:t>
            </a:r>
          </a:p>
          <a:p>
            <a:pPr eaLnBrk="1" hangingPunct="1">
              <a:defRPr/>
            </a:pPr>
            <a:r>
              <a:rPr lang="en-US" smtClean="0"/>
              <a:t>    for(String filename : files) {</a:t>
            </a:r>
          </a:p>
          <a:p>
            <a:pPr eaLnBrk="1" hangingPunct="1">
              <a:defRPr/>
            </a:pPr>
            <a:r>
              <a:rPr lang="en-US" smtClean="0"/>
              <a:t>        if(filename.contains(</a:t>
            </a:r>
            <a:r>
              <a:rPr lang="en-US" smtClean="0">
                <a:cs typeface="Times" charset="0"/>
              </a:rPr>
              <a:t>searchString</a:t>
            </a:r>
            <a:r>
              <a:rPr lang="en-US" smtClean="0"/>
              <a:t>)) {</a:t>
            </a:r>
            <a:br>
              <a:rPr lang="en-US" smtClean="0"/>
            </a:br>
            <a:r>
              <a:rPr lang="en-US" smtClean="0"/>
              <a:t>            System.out.println(filename);</a:t>
            </a:r>
            <a:br>
              <a:rPr lang="en-US" smtClean="0"/>
            </a:br>
            <a:r>
              <a:rPr lang="en-US" smtClean="0"/>
              <a:t>        }</a:t>
            </a:r>
          </a:p>
          <a:p>
            <a:pPr eaLnBrk="1" hangingPunct="1">
              <a:defRPr/>
            </a:pPr>
            <a:r>
              <a:rPr lang="en-US" smtClean="0"/>
              <a:t>    }</a:t>
            </a:r>
          </a:p>
          <a:p>
            <a:pPr eaLnBrk="1" hangingPunct="1">
              <a:defRPr/>
            </a:pPr>
            <a:r>
              <a:rPr lang="en-US" smtClean="0"/>
              <a:t>}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Critique of for-each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ea typeface="MS PGothic" pitchFamily="34" charset="-128"/>
              </a:rPr>
              <a:t>Easy to write.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ea typeface="MS PGothic" pitchFamily="34" charset="-128"/>
              </a:rPr>
              <a:t>Termination happens naturally.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ea typeface="MS PGothic" pitchFamily="34" charset="-128"/>
              </a:rPr>
              <a:t>The collection cannot be changed.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ea typeface="MS PGothic" pitchFamily="34" charset="-128"/>
              </a:rPr>
              <a:t>There is no index provided.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ea typeface="MS PGothic" pitchFamily="34" charset="-128"/>
              </a:rPr>
              <a:t>Not all collections are index-based.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ea typeface="MS PGothic" pitchFamily="34" charset="-128"/>
              </a:rPr>
              <a:t>We can</a:t>
            </a:r>
            <a:r>
              <a:rPr lang="ja-JP" altLang="en-US" sz="2800" smtClean="0">
                <a:ea typeface="MS PGothic" pitchFamily="34" charset="-128"/>
              </a:rPr>
              <a:t>’</a:t>
            </a:r>
            <a:r>
              <a:rPr lang="en-US" altLang="ja-JP" sz="2800" smtClean="0">
                <a:ea typeface="MS PGothic" pitchFamily="34" charset="-128"/>
              </a:rPr>
              <a:t>t stop part way through;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ea typeface="MS PGothic" pitchFamily="34" charset="-128"/>
              </a:rPr>
              <a:t>e.g. find-the-first-that-matches.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ea typeface="MS PGothic" pitchFamily="34" charset="-128"/>
              </a:rPr>
              <a:t>It provides </a:t>
            </a:r>
            <a:r>
              <a:rPr lang="ja-JP" altLang="en-US" sz="2800" smtClean="0">
                <a:ea typeface="MS PGothic" pitchFamily="34" charset="-128"/>
              </a:rPr>
              <a:t>‘</a:t>
            </a:r>
            <a:r>
              <a:rPr lang="en-US" altLang="ja-JP" sz="2800" smtClean="0">
                <a:ea typeface="MS PGothic" pitchFamily="34" charset="-128"/>
              </a:rPr>
              <a:t>definite iteration</a:t>
            </a:r>
            <a:r>
              <a:rPr lang="ja-JP" altLang="en-US" sz="2800" smtClean="0">
                <a:ea typeface="MS PGothic" pitchFamily="34" charset="-128"/>
              </a:rPr>
              <a:t>’</a:t>
            </a:r>
            <a:r>
              <a:rPr lang="en-US" altLang="ja-JP" sz="2800" smtClean="0">
                <a:ea typeface="MS PGothic" pitchFamily="34" charset="-128"/>
              </a:rPr>
              <a:t> – aka </a:t>
            </a:r>
            <a:r>
              <a:rPr lang="ja-JP" altLang="en-US" sz="2800" smtClean="0">
                <a:ea typeface="MS PGothic" pitchFamily="34" charset="-128"/>
              </a:rPr>
              <a:t>‘</a:t>
            </a:r>
            <a:r>
              <a:rPr lang="en-US" altLang="ja-JP" sz="2800" smtClean="0">
                <a:ea typeface="MS PGothic" pitchFamily="34" charset="-128"/>
              </a:rPr>
              <a:t>bounded iteration</a:t>
            </a:r>
            <a:r>
              <a:rPr lang="ja-JP" altLang="en-US" sz="2800" smtClean="0">
                <a:ea typeface="MS PGothic" pitchFamily="34" charset="-128"/>
              </a:rPr>
              <a:t>’</a:t>
            </a:r>
            <a:r>
              <a:rPr lang="en-US" altLang="ja-JP" sz="2800" smtClean="0">
                <a:ea typeface="MS PGothic" pitchFamily="34" charset="-128"/>
              </a:rPr>
              <a:t>.</a:t>
            </a:r>
            <a:endParaRPr lang="en-US" sz="2800" smtClean="0"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Grouping objects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Ins="233680"/>
          <a:lstStyle/>
          <a:p>
            <a:pPr marL="39688" eaLnBrk="1" hangingPunct="1">
              <a:defRPr/>
            </a:pPr>
            <a:r>
              <a:rPr lang="en-US"/>
              <a:t>Indefinite iteration - the while loop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An organizer for music files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Track files may be added.</a:t>
            </a:r>
          </a:p>
          <a:p>
            <a:pPr eaLnBrk="1" hangingPunct="1">
              <a:defRPr/>
            </a:pPr>
            <a:r>
              <a:rPr lang="en-US"/>
              <a:t>There is no pre-defined limit to the number of files.</a:t>
            </a:r>
          </a:p>
          <a:p>
            <a:pPr eaLnBrk="1" hangingPunct="1">
              <a:defRPr/>
            </a:pPr>
            <a:r>
              <a:rPr lang="en-US"/>
              <a:t>It will tell how many file names are stored in the collection.</a:t>
            </a:r>
          </a:p>
          <a:p>
            <a:pPr eaLnBrk="1" hangingPunct="1">
              <a:defRPr/>
            </a:pPr>
            <a:r>
              <a:rPr lang="en-US"/>
              <a:t>It will list individual file names.</a:t>
            </a:r>
          </a:p>
          <a:p>
            <a:pPr eaLnBrk="1" hangingPunct="1">
              <a:defRPr/>
            </a:pPr>
            <a:r>
              <a:rPr lang="en-US"/>
              <a:t>Explore the </a:t>
            </a:r>
            <a:r>
              <a:rPr lang="en-US" i="1"/>
              <a:t>music-organizer-v1</a:t>
            </a:r>
            <a:r>
              <a:rPr lang="en-US"/>
              <a:t> project.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Main concepts to be covered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2065338"/>
            <a:ext cx="7162800" cy="4030662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The difference between definite and indefinite (unbounded) iteration.</a:t>
            </a:r>
          </a:p>
          <a:p>
            <a:pPr eaLnBrk="1" hangingPunct="1">
              <a:defRPr/>
            </a:pPr>
            <a:r>
              <a:rPr lang="en-US"/>
              <a:t>The while loop</a:t>
            </a:r>
          </a:p>
          <a:p>
            <a:pPr eaLnBrk="1" hangingPunct="1"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Search tasks are indefinite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MS PGothic" pitchFamily="34" charset="-128"/>
              </a:rPr>
              <a:t>We cannot predict, </a:t>
            </a:r>
            <a:r>
              <a:rPr lang="en-US" i="1" smtClean="0">
                <a:ea typeface="MS PGothic" pitchFamily="34" charset="-128"/>
              </a:rPr>
              <a:t>in advance</a:t>
            </a:r>
            <a:r>
              <a:rPr lang="en-US" smtClean="0">
                <a:ea typeface="MS PGothic" pitchFamily="34" charset="-128"/>
              </a:rPr>
              <a:t>, how many places we will have to look.</a:t>
            </a:r>
          </a:p>
          <a:p>
            <a:pPr eaLnBrk="1" hangingPunct="1"/>
            <a:r>
              <a:rPr lang="en-US" smtClean="0">
                <a:ea typeface="MS PGothic" pitchFamily="34" charset="-128"/>
              </a:rPr>
              <a:t>Although, there may well be an absolute limit – i.e., checking every possible location.</a:t>
            </a:r>
          </a:p>
          <a:p>
            <a:pPr eaLnBrk="1" hangingPunct="1"/>
            <a:r>
              <a:rPr lang="ja-JP" altLang="en-US" smtClean="0">
                <a:ea typeface="MS PGothic" pitchFamily="34" charset="-128"/>
              </a:rPr>
              <a:t>‘</a:t>
            </a:r>
            <a:r>
              <a:rPr lang="en-US" altLang="ja-JP" smtClean="0">
                <a:ea typeface="MS PGothic" pitchFamily="34" charset="-128"/>
              </a:rPr>
              <a:t>Infinite loops</a:t>
            </a:r>
            <a:r>
              <a:rPr lang="ja-JP" altLang="en-US" smtClean="0">
                <a:ea typeface="MS PGothic" pitchFamily="34" charset="-128"/>
              </a:rPr>
              <a:t>’</a:t>
            </a:r>
            <a:r>
              <a:rPr lang="en-US" altLang="ja-JP" smtClean="0">
                <a:ea typeface="MS PGothic" pitchFamily="34" charset="-128"/>
              </a:rPr>
              <a:t> are also possible.</a:t>
            </a:r>
          </a:p>
          <a:p>
            <a:pPr lvl="1" eaLnBrk="1" hangingPunct="1"/>
            <a:r>
              <a:rPr lang="en-US" smtClean="0">
                <a:ea typeface="MS PGothic" pitchFamily="34" charset="-128"/>
              </a:rPr>
              <a:t>Through error or the nature of the task.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The while loop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A for-each loop repeats the loop body for each object in a collection.</a:t>
            </a:r>
          </a:p>
          <a:p>
            <a:pPr eaLnBrk="1" hangingPunct="1">
              <a:defRPr/>
            </a:pPr>
            <a:r>
              <a:rPr lang="en-GB"/>
              <a:t>Sometimes we require more variation than this.</a:t>
            </a:r>
          </a:p>
          <a:p>
            <a:pPr eaLnBrk="1" hangingPunct="1">
              <a:defRPr/>
            </a:pPr>
            <a:r>
              <a:rPr lang="en-GB"/>
              <a:t>We use a boolean condition to decide whether or not to keep going.</a:t>
            </a:r>
          </a:p>
          <a:p>
            <a:pPr eaLnBrk="1" hangingPunct="1">
              <a:defRPr/>
            </a:pPr>
            <a:r>
              <a:rPr lang="en-GB"/>
              <a:t>A while loop provides this control.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While loop pseudo code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743200" y="3124200"/>
            <a:ext cx="3200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lang="en-US" sz="1600" smtClean="0"/>
              <a:t>while(</a:t>
            </a:r>
            <a:r>
              <a:rPr lang="en-US" sz="1600" i="1" smtClean="0"/>
              <a:t>loop condition</a:t>
            </a:r>
            <a:r>
              <a:rPr lang="en-US" sz="1600" smtClean="0"/>
              <a:t>) {</a:t>
            </a:r>
          </a:p>
          <a:p>
            <a:pPr eaLnBrk="1" hangingPunct="1">
              <a:defRPr/>
            </a:pPr>
            <a:r>
              <a:rPr lang="en-US" sz="1600" smtClean="0"/>
              <a:t>    </a:t>
            </a:r>
            <a:r>
              <a:rPr lang="en-US" sz="1600" i="1" smtClean="0"/>
              <a:t>loop body</a:t>
            </a:r>
            <a:endParaRPr lang="en-US" sz="1600" smtClean="0"/>
          </a:p>
          <a:p>
            <a:pPr eaLnBrk="1" hangingPunct="1">
              <a:defRPr/>
            </a:pPr>
            <a:r>
              <a:rPr lang="en-US" sz="1600" smtClean="0"/>
              <a:t>} 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728788" y="5500688"/>
            <a:ext cx="6359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latin typeface="Trebuchet MS" charset="0"/>
              </a:rPr>
              <a:t>while we wish to continue, do the things in the loop body</a:t>
            </a:r>
          </a:p>
        </p:txBody>
      </p:sp>
      <p:sp>
        <p:nvSpPr>
          <p:cNvPr id="40966" name="AutoShape 7"/>
          <p:cNvSpPr>
            <a:spLocks noChangeArrowheads="1"/>
          </p:cNvSpPr>
          <p:nvPr/>
        </p:nvSpPr>
        <p:spPr bwMode="auto">
          <a:xfrm>
            <a:off x="5257800" y="2590800"/>
            <a:ext cx="15240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boolean test</a:t>
            </a:r>
          </a:p>
        </p:txBody>
      </p:sp>
      <p:sp>
        <p:nvSpPr>
          <p:cNvPr id="40967" name="Line 8"/>
          <p:cNvSpPr>
            <a:spLocks noChangeShapeType="1"/>
          </p:cNvSpPr>
          <p:nvPr/>
        </p:nvSpPr>
        <p:spPr bwMode="auto">
          <a:xfrm flipH="1">
            <a:off x="4343400" y="28194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  <a:ea typeface="MS PGothic" charset="0"/>
              <a:cs typeface="Times" charset="0"/>
            </a:endParaRPr>
          </a:p>
        </p:txBody>
      </p:sp>
      <p:sp>
        <p:nvSpPr>
          <p:cNvPr id="40968" name="AutoShape 10"/>
          <p:cNvSpPr>
            <a:spLocks noChangeArrowheads="1"/>
          </p:cNvSpPr>
          <p:nvPr/>
        </p:nvSpPr>
        <p:spPr bwMode="auto">
          <a:xfrm>
            <a:off x="1143000" y="2286000"/>
            <a:ext cx="19050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A57133"/>
                </a:solidFill>
                <a:latin typeface="Courier New" charset="0"/>
                <a:ea typeface="MS PGothic" charset="0"/>
                <a:cs typeface="MS PGothic" charset="0"/>
              </a:rPr>
              <a:t>while</a:t>
            </a:r>
            <a:r>
              <a:rPr lang="en-US" b="0">
                <a:solidFill>
                  <a:srgbClr val="A57133"/>
                </a:solidFill>
                <a:latin typeface="Times New Roman" charset="0"/>
                <a:ea typeface="MS PGothic" charset="0"/>
                <a:cs typeface="MS PGothic" charset="0"/>
              </a:rPr>
              <a:t> </a:t>
            </a:r>
            <a:r>
              <a:rPr lang="en-US" b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keyword</a:t>
            </a:r>
          </a:p>
        </p:txBody>
      </p:sp>
      <p:sp>
        <p:nvSpPr>
          <p:cNvPr id="40969" name="Line 11"/>
          <p:cNvSpPr>
            <a:spLocks noChangeShapeType="1"/>
          </p:cNvSpPr>
          <p:nvPr/>
        </p:nvSpPr>
        <p:spPr bwMode="auto">
          <a:xfrm>
            <a:off x="2057400" y="27432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  <a:ea typeface="MS PGothic" charset="0"/>
              <a:cs typeface="Times" charset="0"/>
            </a:endParaRPr>
          </a:p>
        </p:txBody>
      </p:sp>
      <p:sp>
        <p:nvSpPr>
          <p:cNvPr id="40970" name="AutoShape 13"/>
          <p:cNvSpPr>
            <a:spLocks noChangeArrowheads="1"/>
          </p:cNvSpPr>
          <p:nvPr/>
        </p:nvSpPr>
        <p:spPr bwMode="auto">
          <a:xfrm>
            <a:off x="5715000" y="3276600"/>
            <a:ext cx="2971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Statements to be repeated</a:t>
            </a:r>
          </a:p>
        </p:txBody>
      </p:sp>
      <p:sp>
        <p:nvSpPr>
          <p:cNvPr id="40971" name="Line 14"/>
          <p:cNvSpPr>
            <a:spLocks noChangeShapeType="1"/>
          </p:cNvSpPr>
          <p:nvPr/>
        </p:nvSpPr>
        <p:spPr bwMode="auto">
          <a:xfrm flipH="1">
            <a:off x="4724400" y="3505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  <a:ea typeface="MS PGothic" charset="0"/>
              <a:cs typeface="Times" charset="0"/>
            </a:endParaRPr>
          </a:p>
        </p:txBody>
      </p:sp>
      <p:sp>
        <p:nvSpPr>
          <p:cNvPr id="40972" name="AutoShape 16"/>
          <p:cNvSpPr>
            <a:spLocks noChangeArrowheads="1"/>
          </p:cNvSpPr>
          <p:nvPr/>
        </p:nvSpPr>
        <p:spPr bwMode="auto">
          <a:xfrm>
            <a:off x="2566988" y="4495800"/>
            <a:ext cx="4467225" cy="711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folHlink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b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Pseudo-code expression of the actions of a while loop</a:t>
            </a:r>
          </a:p>
        </p:txBody>
      </p:sp>
      <p:sp>
        <p:nvSpPr>
          <p:cNvPr id="40973" name="AutoShape 18"/>
          <p:cNvSpPr>
            <a:spLocks noChangeArrowheads="1"/>
          </p:cNvSpPr>
          <p:nvPr/>
        </p:nvSpPr>
        <p:spPr bwMode="auto">
          <a:xfrm>
            <a:off x="3124200" y="1828800"/>
            <a:ext cx="3200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folHlink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46662" dir="2115817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General form of a while loop</a:t>
            </a:r>
          </a:p>
        </p:txBody>
      </p:sp>
      <p:sp>
        <p:nvSpPr>
          <p:cNvPr id="40974" name="Rectangle 23"/>
          <p:cNvSpPr>
            <a:spLocks noChangeArrowheads="1"/>
          </p:cNvSpPr>
          <p:nvPr/>
        </p:nvSpPr>
        <p:spPr bwMode="auto">
          <a:xfrm>
            <a:off x="990600" y="1676400"/>
            <a:ext cx="7772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urier New" charset="0"/>
              <a:ea typeface="MS PGothic" charset="0"/>
              <a:cs typeface="MS PGothic" charset="0"/>
            </a:endParaRPr>
          </a:p>
        </p:txBody>
      </p:sp>
      <p:sp>
        <p:nvSpPr>
          <p:cNvPr id="40975" name="Rectangle 24"/>
          <p:cNvSpPr>
            <a:spLocks noChangeArrowheads="1"/>
          </p:cNvSpPr>
          <p:nvPr/>
        </p:nvSpPr>
        <p:spPr bwMode="auto">
          <a:xfrm>
            <a:off x="990600" y="4343400"/>
            <a:ext cx="77724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urier New" charset="0"/>
              <a:ea typeface="MS PGothic" charset="0"/>
              <a:cs typeface="MS PGothic" charset="0"/>
            </a:endParaRPr>
          </a:p>
        </p:txBody>
      </p:sp>
      <p:sp>
        <p:nvSpPr>
          <p:cNvPr id="40976" name="AutoShape 25"/>
          <p:cNvSpPr>
            <a:spLocks noChangeArrowheads="1"/>
          </p:cNvSpPr>
          <p:nvPr/>
        </p:nvSpPr>
        <p:spPr bwMode="auto">
          <a:xfrm flipH="1" flipV="1">
            <a:off x="1524000" y="3124200"/>
            <a:ext cx="990600" cy="762000"/>
          </a:xfrm>
          <a:prstGeom prst="curvedLeftArrow">
            <a:avLst>
              <a:gd name="adj1" fmla="val 20000"/>
              <a:gd name="adj2" fmla="val 40000"/>
              <a:gd name="adj3" fmla="val 4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urier New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Looking for your keys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  <a:defRPr/>
            </a:pPr>
            <a:r>
              <a:rPr lang="en-US" sz="2400" b="1">
                <a:latin typeface="Courier New" charset="0"/>
              </a:rPr>
              <a:t>while(</a:t>
            </a:r>
            <a:r>
              <a:rPr lang="en-US" sz="2400" b="1" i="1">
                <a:latin typeface="Courier New" charset="0"/>
              </a:rPr>
              <a:t>the keys are missing</a:t>
            </a:r>
            <a:r>
              <a:rPr lang="en-US" sz="2400" b="1">
                <a:latin typeface="Courier New" charset="0"/>
              </a:rPr>
              <a:t>) {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sz="2400" b="1">
                <a:latin typeface="Courier New" charset="0"/>
              </a:rPr>
              <a:t>    </a:t>
            </a:r>
            <a:r>
              <a:rPr lang="en-US" sz="2400" b="1" i="1">
                <a:latin typeface="Courier New" charset="0"/>
              </a:rPr>
              <a:t>look in the next place</a:t>
            </a:r>
            <a:r>
              <a:rPr lang="en-US" sz="2400" b="1">
                <a:latin typeface="Courier New" charset="0"/>
              </a:rPr>
              <a:t>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sz="2400" b="1">
                <a:latin typeface="Courier New" charset="0"/>
              </a:rPr>
              <a:t>}</a:t>
            </a:r>
          </a:p>
          <a:p>
            <a:pPr eaLnBrk="1" hangingPunct="1">
              <a:buFont typeface="Times" charset="0"/>
              <a:buNone/>
              <a:defRPr/>
            </a:pPr>
            <a:endParaRPr lang="en-US" sz="2400" b="1">
              <a:latin typeface="Courier New" charset="0"/>
            </a:endParaRPr>
          </a:p>
          <a:p>
            <a:pPr eaLnBrk="1" hangingPunct="1">
              <a:buFont typeface="Times" charset="0"/>
              <a:buNone/>
              <a:defRPr/>
            </a:pPr>
            <a:r>
              <a:rPr lang="en-US"/>
              <a:t>Or:</a:t>
            </a:r>
          </a:p>
          <a:p>
            <a:pPr eaLnBrk="1" hangingPunct="1">
              <a:buFont typeface="Times" charset="0"/>
              <a:buNone/>
              <a:defRPr/>
            </a:pPr>
            <a:endParaRPr lang="en-US"/>
          </a:p>
          <a:p>
            <a:pPr eaLnBrk="1" hangingPunct="1">
              <a:buFont typeface="Times" charset="0"/>
              <a:buNone/>
              <a:defRPr/>
            </a:pPr>
            <a:r>
              <a:rPr lang="en-US" sz="2400" b="1">
                <a:latin typeface="Courier New" charset="0"/>
              </a:rPr>
              <a:t>while(</a:t>
            </a:r>
            <a:r>
              <a:rPr lang="en-US" sz="2400" b="1" i="1">
                <a:latin typeface="Courier New" charset="0"/>
              </a:rPr>
              <a:t>not</a:t>
            </a:r>
            <a:r>
              <a:rPr lang="en-US" sz="2400" b="1">
                <a:latin typeface="Courier New" charset="0"/>
              </a:rPr>
              <a:t> (</a:t>
            </a:r>
            <a:r>
              <a:rPr lang="en-US" sz="2400" b="1" i="1">
                <a:latin typeface="Courier New" charset="0"/>
              </a:rPr>
              <a:t>the keys have been found</a:t>
            </a:r>
            <a:r>
              <a:rPr lang="en-US" sz="2400" b="1">
                <a:latin typeface="Courier New" charset="0"/>
              </a:rPr>
              <a:t>)) {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sz="2400" b="1">
                <a:latin typeface="Courier New" charset="0"/>
              </a:rPr>
              <a:t>    </a:t>
            </a:r>
            <a:r>
              <a:rPr lang="en-US" sz="2400" b="1" i="1">
                <a:latin typeface="Courier New" charset="0"/>
              </a:rPr>
              <a:t>look in the next place</a:t>
            </a:r>
            <a:r>
              <a:rPr lang="en-US" sz="2400" b="1">
                <a:latin typeface="Courier New" charset="0"/>
              </a:rPr>
              <a:t>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sz="2400" b="1">
                <a:latin typeface="Courier New" charset="0"/>
              </a:rPr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Looking for your keys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  <a:defRPr/>
            </a:pPr>
            <a:r>
              <a:rPr lang="en-US" sz="2400" b="1">
                <a:latin typeface="Courier New" charset="0"/>
              </a:rPr>
              <a:t>boolean searching = true;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sz="2400" b="1">
                <a:latin typeface="Courier New" charset="0"/>
              </a:rPr>
              <a:t>while(searching) {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sz="2400" b="1">
                <a:latin typeface="Courier New" charset="0"/>
              </a:rPr>
              <a:t>    if(</a:t>
            </a:r>
            <a:r>
              <a:rPr lang="en-US" sz="2400" b="1" i="1">
                <a:latin typeface="Courier New" charset="0"/>
              </a:rPr>
              <a:t>they are in the next place) {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sz="2400" b="1">
                <a:latin typeface="Courier New" charset="0"/>
              </a:rPr>
              <a:t>        searching = false;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sz="2400" b="1">
                <a:latin typeface="Courier New" charset="0"/>
              </a:rPr>
              <a:t>    }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sz="2400" b="1">
                <a:latin typeface="Courier New" charset="0"/>
              </a:rPr>
              <a:t>}</a:t>
            </a:r>
          </a:p>
          <a:p>
            <a:pPr eaLnBrk="1" hangingPunct="1">
              <a:buFont typeface="Times" charset="0"/>
              <a:buNone/>
              <a:defRPr/>
            </a:pPr>
            <a:endParaRPr lang="en-US" sz="2400" b="1">
              <a:latin typeface="Courier New" charset="0"/>
            </a:endParaRPr>
          </a:p>
        </p:txBody>
      </p:sp>
      <p:sp>
        <p:nvSpPr>
          <p:cNvPr id="173060" name="AutoShape 4"/>
          <p:cNvSpPr>
            <a:spLocks noChangeArrowheads="1"/>
          </p:cNvSpPr>
          <p:nvPr/>
        </p:nvSpPr>
        <p:spPr bwMode="auto">
          <a:xfrm>
            <a:off x="2339975" y="5229225"/>
            <a:ext cx="5108575" cy="50641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264D8B"/>
              </a:buClr>
              <a:buFont typeface="Times" charset="0"/>
              <a:buNone/>
            </a:pPr>
            <a:r>
              <a:rPr lang="en-US" sz="2400">
                <a:solidFill>
                  <a:srgbClr val="A57133"/>
                </a:solidFill>
                <a:latin typeface="Trebuchet MS" pitchFamily="34" charset="0"/>
              </a:rPr>
              <a:t>Suppose we don</a:t>
            </a:r>
            <a:r>
              <a:rPr lang="ja-JP" altLang="en-US" sz="2400">
                <a:solidFill>
                  <a:srgbClr val="A57133"/>
                </a:solidFill>
                <a:latin typeface="Trebuchet MS" pitchFamily="34" charset="0"/>
              </a:rPr>
              <a:t>’</a:t>
            </a:r>
            <a:r>
              <a:rPr lang="en-US" altLang="ja-JP" sz="2400">
                <a:solidFill>
                  <a:srgbClr val="A57133"/>
                </a:solidFill>
                <a:latin typeface="Trebuchet MS" pitchFamily="34" charset="0"/>
              </a:rPr>
              <a:t>t find them?</a:t>
            </a:r>
            <a:endParaRPr lang="en-US" sz="2400">
              <a:solidFill>
                <a:srgbClr val="A57133"/>
              </a:solidFill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A Java example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1630363" y="1600200"/>
            <a:ext cx="6523037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smtClean="0"/>
              <a:t>/**</a:t>
            </a:r>
          </a:p>
          <a:p>
            <a:pPr eaLnBrk="1" hangingPunct="1">
              <a:defRPr/>
            </a:pPr>
            <a:r>
              <a:rPr lang="en-US" smtClean="0"/>
              <a:t> * List all file names in the organizer.</a:t>
            </a:r>
          </a:p>
          <a:p>
            <a:pPr eaLnBrk="1" hangingPunct="1">
              <a:defRPr/>
            </a:pPr>
            <a:r>
              <a:rPr lang="en-US" smtClean="0"/>
              <a:t> */</a:t>
            </a:r>
          </a:p>
          <a:p>
            <a:pPr eaLnBrk="1" hangingPunct="1">
              <a:defRPr/>
            </a:pPr>
            <a:r>
              <a:rPr lang="en-US" smtClean="0"/>
              <a:t>public void listAllFiles()</a:t>
            </a:r>
          </a:p>
          <a:p>
            <a:pPr eaLnBrk="1" hangingPunct="1">
              <a:defRPr/>
            </a:pPr>
            <a:r>
              <a:rPr lang="en-US" smtClean="0"/>
              <a:t>{</a:t>
            </a:r>
          </a:p>
          <a:p>
            <a:pPr eaLnBrk="1" hangingPunct="1">
              <a:defRPr/>
            </a:pPr>
            <a:r>
              <a:rPr lang="en-US" smtClean="0"/>
              <a:t>    int index = 0;</a:t>
            </a:r>
          </a:p>
          <a:p>
            <a:pPr eaLnBrk="1" hangingPunct="1">
              <a:defRPr/>
            </a:pPr>
            <a:r>
              <a:rPr lang="en-US" smtClean="0"/>
              <a:t>    while(index &lt; files.size()) {</a:t>
            </a:r>
            <a:br>
              <a:rPr lang="en-US" smtClean="0"/>
            </a:br>
            <a:r>
              <a:rPr lang="en-US" smtClean="0"/>
              <a:t>        String filename = </a:t>
            </a:r>
            <a:r>
              <a:rPr lang="en-US" smtClean="0">
                <a:cs typeface="Times" charset="0"/>
              </a:rPr>
              <a:t>files.get(index);</a:t>
            </a:r>
            <a:endParaRPr lang="en-US" smtClean="0"/>
          </a:p>
          <a:p>
            <a:pPr eaLnBrk="1" hangingPunct="1">
              <a:defRPr/>
            </a:pPr>
            <a:r>
              <a:rPr lang="en-US" smtClean="0"/>
              <a:t>        System.out.println(filename);</a:t>
            </a:r>
          </a:p>
          <a:p>
            <a:pPr eaLnBrk="1" hangingPunct="1">
              <a:defRPr/>
            </a:pPr>
            <a:r>
              <a:rPr lang="en-US" smtClean="0"/>
              <a:t>        index++;</a:t>
            </a:r>
          </a:p>
          <a:p>
            <a:pPr eaLnBrk="1" hangingPunct="1">
              <a:defRPr/>
            </a:pPr>
            <a:r>
              <a:rPr lang="en-US" smtClean="0"/>
              <a:t>    }</a:t>
            </a:r>
          </a:p>
          <a:p>
            <a:pPr eaLnBrk="1" hangingPunct="1">
              <a:defRPr/>
            </a:pPr>
            <a:r>
              <a:rPr lang="en-US" smtClean="0"/>
              <a:t>} </a:t>
            </a:r>
          </a:p>
        </p:txBody>
      </p:sp>
      <p:sp>
        <p:nvSpPr>
          <p:cNvPr id="41989" name="AutoShape 4"/>
          <p:cNvSpPr>
            <a:spLocks noChangeArrowheads="1"/>
          </p:cNvSpPr>
          <p:nvPr/>
        </p:nvSpPr>
        <p:spPr bwMode="auto">
          <a:xfrm>
            <a:off x="5564188" y="4392613"/>
            <a:ext cx="2522537" cy="40798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GB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Increment </a:t>
            </a:r>
            <a:r>
              <a:rPr lang="en-GB" i="1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index</a:t>
            </a:r>
            <a:r>
              <a:rPr lang="en-GB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 by 1</a:t>
            </a:r>
            <a:endParaRPr lang="en-GB" i="1">
              <a:solidFill>
                <a:srgbClr val="A57133"/>
              </a:solidFill>
              <a:latin typeface="Trebuchet MS" charset="0"/>
              <a:ea typeface="MS PGothic" charset="0"/>
              <a:cs typeface="MS PGothic" charset="0"/>
            </a:endParaRPr>
          </a:p>
        </p:txBody>
      </p:sp>
      <p:sp>
        <p:nvSpPr>
          <p:cNvPr id="41990" name="Line 5"/>
          <p:cNvSpPr>
            <a:spLocks noChangeShapeType="1"/>
          </p:cNvSpPr>
          <p:nvPr/>
        </p:nvSpPr>
        <p:spPr bwMode="auto">
          <a:xfrm flipH="1" flipV="1">
            <a:off x="3995738" y="4292600"/>
            <a:ext cx="15843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urier New" charset="0"/>
              <a:ea typeface="MS PGothic" charset="0"/>
              <a:cs typeface="Times" charset="0"/>
            </a:endParaRPr>
          </a:p>
        </p:txBody>
      </p:sp>
      <p:sp>
        <p:nvSpPr>
          <p:cNvPr id="41991" name="AutoShape 8"/>
          <p:cNvSpPr>
            <a:spLocks noChangeArrowheads="1"/>
          </p:cNvSpPr>
          <p:nvPr/>
        </p:nvSpPr>
        <p:spPr bwMode="auto">
          <a:xfrm>
            <a:off x="1447800" y="5257800"/>
            <a:ext cx="6996113" cy="711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GB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while the value of </a:t>
            </a:r>
            <a:r>
              <a:rPr lang="en-GB" i="1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index</a:t>
            </a:r>
            <a:r>
              <a:rPr lang="en-GB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 is less than the size of the collection, get and print the next file name, and then increment </a:t>
            </a:r>
            <a:r>
              <a:rPr lang="en-GB" i="1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index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Elements of the loop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We have declared an index variable.</a:t>
            </a:r>
          </a:p>
          <a:p>
            <a:pPr eaLnBrk="1" hangingPunct="1">
              <a:defRPr/>
            </a:pPr>
            <a:r>
              <a:rPr lang="en-US"/>
              <a:t>The condition must be expressed correctly.</a:t>
            </a:r>
          </a:p>
          <a:p>
            <a:pPr eaLnBrk="1" hangingPunct="1">
              <a:defRPr/>
            </a:pPr>
            <a:r>
              <a:rPr lang="en-US"/>
              <a:t>We have to fetch each element.</a:t>
            </a:r>
          </a:p>
          <a:p>
            <a:pPr eaLnBrk="1" hangingPunct="1">
              <a:defRPr/>
            </a:pPr>
            <a:r>
              <a:rPr lang="en-US"/>
              <a:t>The index variable must be incremented explicitly.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for-each versus while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mtClean="0">
                <a:ea typeface="MS PGothic" pitchFamily="34" charset="-128"/>
              </a:rPr>
              <a:t>for-each: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>
                <a:ea typeface="MS PGothic" pitchFamily="34" charset="-128"/>
              </a:rPr>
              <a:t>easier to write.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>
                <a:ea typeface="MS PGothic" pitchFamily="34" charset="-128"/>
              </a:rPr>
              <a:t>safer: it is guaranteed to stop.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>
                <a:ea typeface="MS PGothic" pitchFamily="34" charset="-128"/>
              </a:rPr>
              <a:t>while: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>
                <a:ea typeface="MS PGothic" pitchFamily="34" charset="-128"/>
              </a:rPr>
              <a:t>we don</a:t>
            </a:r>
            <a:r>
              <a:rPr lang="en-GB" altLang="en-US" smtClean="0">
                <a:ea typeface="MS PGothic" pitchFamily="34" charset="-128"/>
              </a:rPr>
              <a:t>’</a:t>
            </a:r>
            <a:r>
              <a:rPr lang="en-GB" smtClean="0">
                <a:ea typeface="MS PGothic" pitchFamily="34" charset="-128"/>
              </a:rPr>
              <a:t>t </a:t>
            </a:r>
            <a:r>
              <a:rPr lang="en-GB" i="1" smtClean="0">
                <a:ea typeface="MS PGothic" pitchFamily="34" charset="-128"/>
              </a:rPr>
              <a:t>have</a:t>
            </a:r>
            <a:r>
              <a:rPr lang="en-GB" smtClean="0">
                <a:ea typeface="MS PGothic" pitchFamily="34" charset="-128"/>
              </a:rPr>
              <a:t> to process the whole collection.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>
                <a:ea typeface="MS PGothic" pitchFamily="34" charset="-128"/>
              </a:rPr>
              <a:t>doesn</a:t>
            </a:r>
            <a:r>
              <a:rPr lang="en-GB" altLang="en-US" smtClean="0">
                <a:ea typeface="MS PGothic" pitchFamily="34" charset="-128"/>
              </a:rPr>
              <a:t>’</a:t>
            </a:r>
            <a:r>
              <a:rPr lang="en-GB" smtClean="0">
                <a:ea typeface="MS PGothic" pitchFamily="34" charset="-128"/>
              </a:rPr>
              <a:t>t even have to be used with a collection.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>
                <a:ea typeface="MS PGothic" pitchFamily="34" charset="-128"/>
              </a:rPr>
              <a:t>take care: could be an </a:t>
            </a:r>
            <a:r>
              <a:rPr lang="en-GB" i="1" smtClean="0">
                <a:ea typeface="MS PGothic" pitchFamily="34" charset="-128"/>
              </a:rPr>
              <a:t>infinite loop</a:t>
            </a:r>
            <a:r>
              <a:rPr lang="en-GB" smtClean="0">
                <a:ea typeface="MS PGothic" pitchFamily="34" charset="-128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Searching a collection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ea typeface="MS PGothic" pitchFamily="34" charset="-128"/>
              </a:rPr>
              <a:t>A fundamental activity.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ea typeface="MS PGothic" pitchFamily="34" charset="-128"/>
              </a:rPr>
              <a:t>Applicable beyond collections.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ea typeface="MS PGothic" pitchFamily="34" charset="-128"/>
              </a:rPr>
              <a:t>Necessarily indefinite.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ea typeface="MS PGothic" pitchFamily="34" charset="-128"/>
              </a:rPr>
              <a:t>We must code for both success and failure – exhausted search.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ea typeface="MS PGothic" pitchFamily="34" charset="-128"/>
              </a:rPr>
              <a:t>Both must make the loop</a:t>
            </a:r>
            <a:r>
              <a:rPr lang="ja-JP" altLang="en-US" smtClean="0">
                <a:ea typeface="MS PGothic" pitchFamily="34" charset="-128"/>
              </a:rPr>
              <a:t>’</a:t>
            </a:r>
            <a:r>
              <a:rPr lang="en-US" altLang="ja-JP" smtClean="0">
                <a:ea typeface="MS PGothic" pitchFamily="34" charset="-128"/>
              </a:rPr>
              <a:t>s condition </a:t>
            </a:r>
            <a:r>
              <a:rPr lang="en-US" altLang="ja-JP" i="1" smtClean="0">
                <a:ea typeface="MS PGothic" pitchFamily="34" charset="-128"/>
              </a:rPr>
              <a:t>false</a:t>
            </a:r>
            <a:r>
              <a:rPr lang="en-US" altLang="ja-JP" smtClean="0">
                <a:ea typeface="MS PGothic" pitchFamily="34" charset="-128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ea typeface="MS PGothic" pitchFamily="34" charset="-128"/>
              </a:rPr>
              <a:t>The collection might be empty.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Class libraries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MS PGothic" pitchFamily="34" charset="-128"/>
              </a:rPr>
              <a:t>Collections of useful classes.</a:t>
            </a:r>
          </a:p>
          <a:p>
            <a:pPr eaLnBrk="1" hangingPunct="1"/>
            <a:r>
              <a:rPr lang="en-US" smtClean="0">
                <a:ea typeface="MS PGothic" pitchFamily="34" charset="-128"/>
              </a:rPr>
              <a:t>We don</a:t>
            </a:r>
            <a:r>
              <a:rPr lang="ja-JP" altLang="en-US" smtClean="0">
                <a:ea typeface="MS PGothic" pitchFamily="34" charset="-128"/>
              </a:rPr>
              <a:t>’</a:t>
            </a:r>
            <a:r>
              <a:rPr lang="en-US" altLang="ja-JP" smtClean="0">
                <a:ea typeface="MS PGothic" pitchFamily="34" charset="-128"/>
              </a:rPr>
              <a:t>t have to write everything from scratch.</a:t>
            </a:r>
          </a:p>
          <a:p>
            <a:pPr eaLnBrk="1" hangingPunct="1"/>
            <a:r>
              <a:rPr lang="en-US" smtClean="0">
                <a:ea typeface="MS PGothic" pitchFamily="34" charset="-128"/>
              </a:rPr>
              <a:t>Java calls its libraries, </a:t>
            </a:r>
            <a:r>
              <a:rPr lang="en-US" i="1" smtClean="0">
                <a:ea typeface="MS PGothic" pitchFamily="34" charset="-128"/>
              </a:rPr>
              <a:t>packages</a:t>
            </a:r>
            <a:r>
              <a:rPr lang="en-US" smtClean="0">
                <a:ea typeface="MS PGothic" pitchFamily="34" charset="-128"/>
              </a:rPr>
              <a:t>.</a:t>
            </a:r>
          </a:p>
          <a:p>
            <a:pPr eaLnBrk="1" hangingPunct="1"/>
            <a:r>
              <a:rPr lang="en-US" smtClean="0">
                <a:ea typeface="MS PGothic" pitchFamily="34" charset="-128"/>
              </a:rPr>
              <a:t>Grouping objects is a recurring requirement.</a:t>
            </a:r>
          </a:p>
          <a:p>
            <a:pPr lvl="1" eaLnBrk="1" hangingPunct="1"/>
            <a:r>
              <a:rPr lang="en-US" smtClean="0">
                <a:ea typeface="MS PGothic" pitchFamily="34" charset="-128"/>
              </a:rPr>
              <a:t>The </a:t>
            </a:r>
            <a:r>
              <a:rPr lang="en-US" b="1" smtClean="0">
                <a:latin typeface="Courier New" pitchFamily="49" charset="0"/>
                <a:ea typeface="MS PGothic" pitchFamily="34" charset="-128"/>
              </a:rPr>
              <a:t>java.util</a:t>
            </a:r>
            <a:r>
              <a:rPr lang="en-US" smtClean="0">
                <a:ea typeface="MS PGothic" pitchFamily="34" charset="-128"/>
              </a:rPr>
              <a:t> package contains classes for doing this.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/>
              <a:t>Finishing</a:t>
            </a:r>
            <a:r>
              <a:rPr lang="en-US"/>
              <a:t> a search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600"/>
              <a:t>How do we finish a search?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600" i="1"/>
              <a:t>Either</a:t>
            </a:r>
            <a:r>
              <a:rPr lang="en-US" sz="3600"/>
              <a:t> there are no more items to check:</a:t>
            </a:r>
            <a:br>
              <a:rPr lang="en-US" sz="3600"/>
            </a:br>
            <a:r>
              <a:rPr lang="en-US" sz="2800" b="1">
                <a:latin typeface="Courier New" charset="0"/>
              </a:rPr>
              <a:t>index &gt;= files.size()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600" i="1"/>
              <a:t>Or</a:t>
            </a:r>
            <a:r>
              <a:rPr lang="en-US" sz="3600"/>
              <a:t> the item has been found:</a:t>
            </a:r>
            <a:r>
              <a:rPr lang="en-US"/>
              <a:t/>
            </a:r>
            <a:br>
              <a:rPr lang="en-US"/>
            </a:br>
            <a:r>
              <a:rPr lang="en-US" sz="2800" b="1">
                <a:latin typeface="Courier New" charset="0"/>
              </a:rPr>
              <a:t>found == true</a:t>
            </a:r>
            <a:br>
              <a:rPr lang="en-US" sz="2800" b="1">
                <a:latin typeface="Courier New" charset="0"/>
              </a:rPr>
            </a:br>
            <a:r>
              <a:rPr lang="en-US" sz="2800" b="1">
                <a:latin typeface="Courier New" charset="0"/>
              </a:rPr>
              <a:t>found</a:t>
            </a:r>
            <a:br>
              <a:rPr lang="en-US" sz="2800" b="1">
                <a:latin typeface="Courier New" charset="0"/>
              </a:rPr>
            </a:br>
            <a:r>
              <a:rPr lang="en-US" sz="2800" b="1">
                <a:latin typeface="Courier New" charset="0"/>
              </a:rPr>
              <a:t>! searching</a:t>
            </a:r>
            <a:br>
              <a:rPr lang="en-US" sz="2800" b="1">
                <a:latin typeface="Courier New" charset="0"/>
              </a:rPr>
            </a:br>
            <a:endParaRPr lang="en-US" sz="2800" b="1">
              <a:latin typeface="Courier New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Continuing a search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MS PGothic" pitchFamily="34" charset="-128"/>
              </a:rPr>
              <a:t>With a while loop we need to state the condition for </a:t>
            </a:r>
            <a:r>
              <a:rPr lang="en-US" i="1" smtClean="0">
                <a:ea typeface="MS PGothic" pitchFamily="34" charset="-128"/>
              </a:rPr>
              <a:t>continuing</a:t>
            </a:r>
            <a:r>
              <a:rPr lang="en-US" smtClean="0">
                <a:ea typeface="MS PGothic" pitchFamily="34" charset="-128"/>
              </a:rPr>
              <a:t>:</a:t>
            </a:r>
          </a:p>
          <a:p>
            <a:pPr eaLnBrk="1" hangingPunct="1"/>
            <a:r>
              <a:rPr lang="en-US" smtClean="0">
                <a:ea typeface="MS PGothic" pitchFamily="34" charset="-128"/>
              </a:rPr>
              <a:t>So the loop</a:t>
            </a:r>
            <a:r>
              <a:rPr lang="ja-JP" altLang="en-US" smtClean="0">
                <a:ea typeface="MS PGothic" pitchFamily="34" charset="-128"/>
              </a:rPr>
              <a:t>’</a:t>
            </a:r>
            <a:r>
              <a:rPr lang="en-US" altLang="ja-JP" smtClean="0">
                <a:ea typeface="MS PGothic" pitchFamily="34" charset="-128"/>
              </a:rPr>
              <a:t>s condition will be the </a:t>
            </a:r>
            <a:r>
              <a:rPr lang="en-US" altLang="ja-JP" i="1" smtClean="0">
                <a:ea typeface="MS PGothic" pitchFamily="34" charset="-128"/>
              </a:rPr>
              <a:t>opposite</a:t>
            </a:r>
            <a:r>
              <a:rPr lang="en-US" altLang="ja-JP" smtClean="0">
                <a:ea typeface="MS PGothic" pitchFamily="34" charset="-128"/>
              </a:rPr>
              <a:t> of that for finishing:</a:t>
            </a:r>
            <a:r>
              <a:rPr lang="en-US" altLang="ja-JP" sz="2800" smtClean="0">
                <a:ea typeface="MS PGothic" pitchFamily="34" charset="-128"/>
              </a:rPr>
              <a:t/>
            </a:r>
            <a:br>
              <a:rPr lang="en-US" altLang="ja-JP" sz="2800" smtClean="0">
                <a:ea typeface="MS PGothic" pitchFamily="34" charset="-128"/>
              </a:rPr>
            </a:br>
            <a:r>
              <a:rPr lang="en-US" altLang="ja-JP" sz="2400" b="1" smtClean="0">
                <a:latin typeface="Courier New" pitchFamily="49" charset="0"/>
                <a:ea typeface="MS PGothic" pitchFamily="34" charset="-128"/>
              </a:rPr>
              <a:t>index &lt; files.size() &amp;&amp; ! found</a:t>
            </a:r>
            <a:br>
              <a:rPr lang="en-US" altLang="ja-JP" sz="2400" b="1" smtClean="0">
                <a:latin typeface="Courier New" pitchFamily="49" charset="0"/>
                <a:ea typeface="MS PGothic" pitchFamily="34" charset="-128"/>
              </a:rPr>
            </a:br>
            <a:r>
              <a:rPr lang="en-US" altLang="ja-JP" sz="2400" b="1" smtClean="0">
                <a:latin typeface="Courier New" pitchFamily="49" charset="0"/>
                <a:ea typeface="MS PGothic" pitchFamily="34" charset="-128"/>
              </a:rPr>
              <a:t>index &lt; files.size() &amp;&amp; searching</a:t>
            </a:r>
          </a:p>
          <a:p>
            <a:pPr eaLnBrk="1" hangingPunct="1"/>
            <a:r>
              <a:rPr lang="en-US" b="1" smtClean="0">
                <a:ea typeface="MS PGothic" pitchFamily="34" charset="-128"/>
              </a:rPr>
              <a:t>NB:</a:t>
            </a:r>
            <a:r>
              <a:rPr lang="en-US" smtClean="0">
                <a:ea typeface="MS PGothic" pitchFamily="34" charset="-128"/>
              </a:rPr>
              <a:t> </a:t>
            </a:r>
            <a:r>
              <a:rPr lang="ja-JP" altLang="en-US" smtClean="0">
                <a:ea typeface="MS PGothic" pitchFamily="34" charset="-128"/>
              </a:rPr>
              <a:t>‘</a:t>
            </a:r>
            <a:r>
              <a:rPr lang="en-US" altLang="ja-JP" smtClean="0">
                <a:ea typeface="MS PGothic" pitchFamily="34" charset="-128"/>
              </a:rPr>
              <a:t>or</a:t>
            </a:r>
            <a:r>
              <a:rPr lang="ja-JP" altLang="en-US" smtClean="0">
                <a:ea typeface="MS PGothic" pitchFamily="34" charset="-128"/>
              </a:rPr>
              <a:t>’</a:t>
            </a:r>
            <a:r>
              <a:rPr lang="en-US" altLang="ja-JP" smtClean="0">
                <a:ea typeface="MS PGothic" pitchFamily="34" charset="-128"/>
              </a:rPr>
              <a:t> becomes </a:t>
            </a:r>
            <a:r>
              <a:rPr lang="ja-JP" altLang="en-US" smtClean="0">
                <a:ea typeface="MS PGothic" pitchFamily="34" charset="-128"/>
              </a:rPr>
              <a:t>‘</a:t>
            </a:r>
            <a:r>
              <a:rPr lang="en-US" altLang="ja-JP" smtClean="0">
                <a:ea typeface="MS PGothic" pitchFamily="34" charset="-128"/>
              </a:rPr>
              <a:t>and</a:t>
            </a:r>
            <a:r>
              <a:rPr lang="ja-JP" altLang="en-US" smtClean="0">
                <a:ea typeface="MS PGothic" pitchFamily="34" charset="-128"/>
              </a:rPr>
              <a:t>’</a:t>
            </a:r>
            <a:r>
              <a:rPr lang="en-US" altLang="ja-JP" smtClean="0">
                <a:ea typeface="MS PGothic" pitchFamily="34" charset="-128"/>
              </a:rPr>
              <a:t> when inverting everything.</a:t>
            </a:r>
          </a:p>
          <a:p>
            <a:pPr eaLnBrk="1" hangingPunct="1"/>
            <a:endParaRPr lang="en-US" sz="2800" smtClean="0"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Searching a collection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1127125" y="1778000"/>
            <a:ext cx="7331075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mtClean="0"/>
              <a:t>int index = 0;</a:t>
            </a:r>
          </a:p>
          <a:p>
            <a:pPr eaLnBrk="1" hangingPunct="1">
              <a:defRPr/>
            </a:pPr>
            <a:r>
              <a:rPr lang="en-GB" smtClean="0"/>
              <a:t>boolean found = false;</a:t>
            </a:r>
          </a:p>
          <a:p>
            <a:pPr eaLnBrk="1" hangingPunct="1">
              <a:defRPr/>
            </a:pPr>
            <a:r>
              <a:rPr lang="en-GB" smtClean="0"/>
              <a:t>while(index &lt; files.size() &amp;&amp; !found) {</a:t>
            </a:r>
          </a:p>
          <a:p>
            <a:pPr eaLnBrk="1" hangingPunct="1">
              <a:defRPr/>
            </a:pPr>
            <a:r>
              <a:rPr lang="en-GB" smtClean="0"/>
              <a:t>    String file = files.get(index);</a:t>
            </a:r>
          </a:p>
          <a:p>
            <a:pPr eaLnBrk="1" hangingPunct="1">
              <a:defRPr/>
            </a:pPr>
            <a:r>
              <a:rPr lang="en-GB" smtClean="0"/>
              <a:t>    if(file.contains(searchString)) {</a:t>
            </a:r>
          </a:p>
          <a:p>
            <a:pPr eaLnBrk="1" hangingPunct="1">
              <a:defRPr/>
            </a:pPr>
            <a:r>
              <a:rPr lang="en-GB" smtClean="0"/>
              <a:t>        // We don't need to keep looking.</a:t>
            </a:r>
          </a:p>
          <a:p>
            <a:pPr eaLnBrk="1" hangingPunct="1">
              <a:defRPr/>
            </a:pPr>
            <a:r>
              <a:rPr lang="en-GB" smtClean="0"/>
              <a:t>        found = true;</a:t>
            </a:r>
          </a:p>
          <a:p>
            <a:pPr eaLnBrk="1" hangingPunct="1">
              <a:defRPr/>
            </a:pPr>
            <a:r>
              <a:rPr lang="en-GB" smtClean="0"/>
              <a:t>    }</a:t>
            </a:r>
          </a:p>
          <a:p>
            <a:pPr eaLnBrk="1" hangingPunct="1">
              <a:defRPr/>
            </a:pPr>
            <a:r>
              <a:rPr lang="en-GB" smtClean="0"/>
              <a:t>    else {</a:t>
            </a:r>
          </a:p>
          <a:p>
            <a:pPr eaLnBrk="1" hangingPunct="1">
              <a:defRPr/>
            </a:pPr>
            <a:r>
              <a:rPr lang="en-GB" smtClean="0"/>
              <a:t>        index++;</a:t>
            </a:r>
          </a:p>
          <a:p>
            <a:pPr eaLnBrk="1" hangingPunct="1">
              <a:defRPr/>
            </a:pPr>
            <a:r>
              <a:rPr lang="en-GB" smtClean="0"/>
              <a:t>    }</a:t>
            </a:r>
          </a:p>
          <a:p>
            <a:pPr eaLnBrk="1" hangingPunct="1">
              <a:defRPr/>
            </a:pPr>
            <a:r>
              <a:rPr lang="en-GB" smtClean="0"/>
              <a:t>}</a:t>
            </a:r>
          </a:p>
          <a:p>
            <a:pPr eaLnBrk="1" hangingPunct="1">
              <a:defRPr/>
            </a:pPr>
            <a:r>
              <a:rPr lang="en-GB" smtClean="0"/>
              <a:t>// Either we found it at index, </a:t>
            </a:r>
          </a:p>
          <a:p>
            <a:pPr eaLnBrk="1" hangingPunct="1">
              <a:defRPr/>
            </a:pPr>
            <a:r>
              <a:rPr lang="en-GB" smtClean="0"/>
              <a:t>// </a:t>
            </a:r>
            <a:r>
              <a:rPr lang="en-GB" smtClean="0">
                <a:cs typeface="Times" charset="0"/>
              </a:rPr>
              <a:t>or we searched the whole </a:t>
            </a:r>
            <a:r>
              <a:rPr lang="en-GB" smtClean="0"/>
              <a:t>collection.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Indefinite iteration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MS PGothic" pitchFamily="34" charset="-128"/>
              </a:rPr>
              <a:t>Does the search still work if the collection is empty?</a:t>
            </a:r>
          </a:p>
          <a:p>
            <a:pPr eaLnBrk="1" hangingPunct="1"/>
            <a:r>
              <a:rPr lang="en-US" smtClean="0">
                <a:ea typeface="MS PGothic" pitchFamily="34" charset="-128"/>
              </a:rPr>
              <a:t>Yes! The loop</a:t>
            </a:r>
            <a:r>
              <a:rPr lang="ja-JP" altLang="en-US" smtClean="0">
                <a:ea typeface="MS PGothic" pitchFamily="34" charset="-128"/>
              </a:rPr>
              <a:t>’</a:t>
            </a:r>
            <a:r>
              <a:rPr lang="en-US" altLang="ja-JP" smtClean="0">
                <a:ea typeface="MS PGothic" pitchFamily="34" charset="-128"/>
              </a:rPr>
              <a:t>s body won</a:t>
            </a:r>
            <a:r>
              <a:rPr lang="ja-JP" altLang="en-US" smtClean="0">
                <a:ea typeface="MS PGothic" pitchFamily="34" charset="-128"/>
              </a:rPr>
              <a:t>’</a:t>
            </a:r>
            <a:r>
              <a:rPr lang="en-US" altLang="ja-JP" smtClean="0">
                <a:ea typeface="MS PGothic" pitchFamily="34" charset="-128"/>
              </a:rPr>
              <a:t>t be entered in that case.</a:t>
            </a:r>
          </a:p>
          <a:p>
            <a:pPr eaLnBrk="1" hangingPunct="1"/>
            <a:r>
              <a:rPr lang="en-US" smtClean="0">
                <a:ea typeface="MS PGothic" pitchFamily="34" charset="-128"/>
              </a:rPr>
              <a:t>Important feature of while:</a:t>
            </a:r>
          </a:p>
          <a:p>
            <a:pPr lvl="1" eaLnBrk="1" hangingPunct="1"/>
            <a:r>
              <a:rPr lang="en-US" smtClean="0">
                <a:ea typeface="MS PGothic" pitchFamily="34" charset="-128"/>
              </a:rPr>
              <a:t>The body will be executed </a:t>
            </a:r>
            <a:r>
              <a:rPr lang="en-US" i="1" smtClean="0">
                <a:ea typeface="MS PGothic" pitchFamily="34" charset="-128"/>
              </a:rPr>
              <a:t>zero or more</a:t>
            </a:r>
            <a:r>
              <a:rPr lang="en-US" smtClean="0">
                <a:ea typeface="MS PGothic" pitchFamily="34" charset="-128"/>
              </a:rPr>
              <a:t> times.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While without a collection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1187450" y="2527300"/>
            <a:ext cx="7488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2400" smtClean="0"/>
              <a:t>// Print all even numbers from 2 to 30.</a:t>
            </a:r>
          </a:p>
          <a:p>
            <a:pPr eaLnBrk="1" hangingPunct="1">
              <a:defRPr/>
            </a:pPr>
            <a:r>
              <a:rPr lang="en-GB" sz="2400" smtClean="0"/>
              <a:t>int index = 2;</a:t>
            </a:r>
          </a:p>
          <a:p>
            <a:pPr eaLnBrk="1" hangingPunct="1">
              <a:defRPr/>
            </a:pPr>
            <a:r>
              <a:rPr lang="en-GB" sz="2400" smtClean="0"/>
              <a:t>while(index &lt;= 30) {</a:t>
            </a:r>
          </a:p>
          <a:p>
            <a:pPr eaLnBrk="1" hangingPunct="1">
              <a:defRPr/>
            </a:pPr>
            <a:r>
              <a:rPr lang="en-GB" sz="2400" smtClean="0"/>
              <a:t>    System.out.println(index);</a:t>
            </a:r>
          </a:p>
          <a:p>
            <a:pPr eaLnBrk="1" hangingPunct="1">
              <a:defRPr/>
            </a:pPr>
            <a:r>
              <a:rPr lang="en-GB" sz="2400" smtClean="0"/>
              <a:t>    index = index + 2;</a:t>
            </a:r>
          </a:p>
          <a:p>
            <a:pPr eaLnBrk="1" hangingPunct="1">
              <a:defRPr/>
            </a:pPr>
            <a:r>
              <a:rPr lang="en-GB" sz="2400" smtClean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848600" cy="585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import java.util.ArrayList;</a:t>
            </a:r>
          </a:p>
          <a:p>
            <a:endParaRPr lang="en-US"/>
          </a:p>
          <a:p>
            <a:r>
              <a:rPr lang="en-US"/>
              <a:t>/**</a:t>
            </a:r>
          </a:p>
          <a:p>
            <a:r>
              <a:rPr lang="en-US"/>
              <a:t> * ...</a:t>
            </a:r>
          </a:p>
          <a:p>
            <a:r>
              <a:rPr lang="en-US"/>
              <a:t> */</a:t>
            </a:r>
          </a:p>
          <a:p>
            <a:r>
              <a:rPr lang="en-US"/>
              <a:t>public class MusicOrganizer</a:t>
            </a:r>
          </a:p>
          <a:p>
            <a:r>
              <a:rPr lang="en-US"/>
              <a:t>{</a:t>
            </a:r>
          </a:p>
          <a:p>
            <a:r>
              <a:rPr lang="en-US"/>
              <a:t>    // Storage for an arbitrary number of file names.</a:t>
            </a:r>
          </a:p>
          <a:p>
            <a:r>
              <a:rPr lang="en-US"/>
              <a:t>    private ArrayList&lt;String&gt; files;</a:t>
            </a:r>
          </a:p>
          <a:p>
            <a:r>
              <a:rPr lang="en-US"/>
              <a:t> </a:t>
            </a:r>
          </a:p>
          <a:p>
            <a:r>
              <a:rPr lang="en-US"/>
              <a:t>    /**</a:t>
            </a:r>
          </a:p>
          <a:p>
            <a:r>
              <a:rPr lang="en-US"/>
              <a:t>     * Perform any initialization required for the</a:t>
            </a:r>
          </a:p>
          <a:p>
            <a:r>
              <a:rPr lang="en-US"/>
              <a:t>     * organizer.</a:t>
            </a:r>
          </a:p>
          <a:p>
            <a:r>
              <a:rPr lang="en-US"/>
              <a:t>     */</a:t>
            </a:r>
          </a:p>
          <a:p>
            <a:r>
              <a:rPr lang="en-US"/>
              <a:t>    public MusicOrganizer()</a:t>
            </a:r>
          </a:p>
          <a:p>
            <a:r>
              <a:rPr lang="en-US"/>
              <a:t>    {</a:t>
            </a:r>
          </a:p>
          <a:p>
            <a:r>
              <a:rPr lang="en-US"/>
              <a:t>        files = new ArrayList&lt;String&gt;();</a:t>
            </a:r>
          </a:p>
          <a:p>
            <a:r>
              <a:rPr lang="en-US"/>
              <a:t>    }</a:t>
            </a:r>
          </a:p>
          <a:p>
            <a:endParaRPr lang="en-US"/>
          </a:p>
          <a:p>
            <a:r>
              <a:rPr lang="en-US"/>
              <a:t>    ...</a:t>
            </a:r>
          </a:p>
          <a:p>
            <a:r>
              <a:rPr lang="en-US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Collections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ea typeface="MS PGothic" pitchFamily="34" charset="-128"/>
              </a:rPr>
              <a:t>We specify:</a:t>
            </a:r>
          </a:p>
          <a:p>
            <a:pPr lvl="1" eaLnBrk="1" hangingPunct="1"/>
            <a:r>
              <a:rPr lang="en-GB" smtClean="0">
                <a:ea typeface="MS PGothic" pitchFamily="34" charset="-128"/>
              </a:rPr>
              <a:t> the type of collection: </a:t>
            </a:r>
            <a:r>
              <a:rPr lang="en-GB" b="1" smtClean="0">
                <a:latin typeface="Courier New" pitchFamily="49" charset="0"/>
                <a:ea typeface="MS PGothic" pitchFamily="34" charset="-128"/>
              </a:rPr>
              <a:t>ArrayList</a:t>
            </a:r>
            <a:endParaRPr lang="en-GB" b="1" smtClean="0">
              <a:ea typeface="MS PGothic" pitchFamily="34" charset="-128"/>
            </a:endParaRPr>
          </a:p>
          <a:p>
            <a:pPr lvl="1" eaLnBrk="1" hangingPunct="1"/>
            <a:r>
              <a:rPr lang="en-GB" smtClean="0">
                <a:ea typeface="MS PGothic" pitchFamily="34" charset="-128"/>
              </a:rPr>
              <a:t>the type of objects it will contain: </a:t>
            </a:r>
            <a:r>
              <a:rPr lang="en-GB" b="1" smtClean="0">
                <a:latin typeface="Courier New" pitchFamily="49" charset="0"/>
                <a:ea typeface="MS PGothic" pitchFamily="34" charset="-128"/>
              </a:rPr>
              <a:t>&lt;String&gt;</a:t>
            </a:r>
          </a:p>
          <a:p>
            <a:pPr lvl="1" eaLnBrk="1" hangingPunct="1"/>
            <a:r>
              <a:rPr lang="en-GB" sz="2400" b="1" smtClean="0">
                <a:latin typeface="Courier New Bold" charset="0"/>
                <a:ea typeface="MS PGothic" pitchFamily="34" charset="-128"/>
              </a:rPr>
              <a:t>private ArrayList&lt;String&gt; files;</a:t>
            </a:r>
          </a:p>
          <a:p>
            <a:pPr eaLnBrk="1" hangingPunct="1"/>
            <a:r>
              <a:rPr lang="en-GB" smtClean="0">
                <a:ea typeface="MS PGothic" pitchFamily="34" charset="-128"/>
              </a:rPr>
              <a:t>We say, </a:t>
            </a:r>
            <a:r>
              <a:rPr lang="en-GB" altLang="en-US" smtClean="0">
                <a:ea typeface="MS PGothic" pitchFamily="34" charset="-128"/>
              </a:rPr>
              <a:t>“</a:t>
            </a:r>
            <a:r>
              <a:rPr lang="en-GB" smtClean="0">
                <a:ea typeface="MS PGothic" pitchFamily="34" charset="-128"/>
              </a:rPr>
              <a:t>ArrayList of String</a:t>
            </a:r>
            <a:r>
              <a:rPr lang="en-GB" altLang="en-US" smtClean="0">
                <a:ea typeface="MS PGothic" pitchFamily="34" charset="-128"/>
              </a:rPr>
              <a:t>”</a:t>
            </a:r>
            <a:r>
              <a:rPr lang="en-GB" smtClean="0">
                <a:ea typeface="MS PGothic" pitchFamily="34" charset="-128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Generic classes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2800"/>
              <a:t>Collections are known as </a:t>
            </a:r>
            <a:r>
              <a:rPr lang="en-GB" sz="2800" i="1"/>
              <a:t>parameterized</a:t>
            </a:r>
            <a:r>
              <a:rPr lang="en-GB" sz="2800"/>
              <a:t> or </a:t>
            </a:r>
            <a:r>
              <a:rPr lang="en-GB" sz="2800" i="1"/>
              <a:t>generic</a:t>
            </a:r>
            <a:r>
              <a:rPr lang="en-GB" sz="2800"/>
              <a:t> types.</a:t>
            </a:r>
          </a:p>
          <a:p>
            <a:pPr eaLnBrk="1" hangingPunct="1">
              <a:defRPr/>
            </a:pPr>
            <a:r>
              <a:rPr lang="en-GB" sz="2800" b="1">
                <a:latin typeface="Courier New" charset="0"/>
              </a:rPr>
              <a:t>ArrayList</a:t>
            </a:r>
            <a:r>
              <a:rPr lang="en-GB" sz="2800"/>
              <a:t> implements list functionality:</a:t>
            </a:r>
          </a:p>
          <a:p>
            <a:pPr lvl="1" eaLnBrk="1" hangingPunct="1">
              <a:defRPr/>
            </a:pPr>
            <a:r>
              <a:rPr lang="en-GB" sz="2400" b="1">
                <a:latin typeface="Courier New" charset="0"/>
              </a:rPr>
              <a:t>add</a:t>
            </a:r>
            <a:r>
              <a:rPr lang="en-GB" sz="2400"/>
              <a:t>, </a:t>
            </a:r>
            <a:r>
              <a:rPr lang="en-GB" sz="2400" b="1">
                <a:latin typeface="Courier New" charset="0"/>
              </a:rPr>
              <a:t>get</a:t>
            </a:r>
            <a:r>
              <a:rPr lang="en-GB" sz="2400"/>
              <a:t>, </a:t>
            </a:r>
            <a:r>
              <a:rPr lang="en-GB" sz="2400" b="1">
                <a:latin typeface="Courier New" charset="0"/>
              </a:rPr>
              <a:t>size</a:t>
            </a:r>
            <a:r>
              <a:rPr lang="en-GB" sz="2400"/>
              <a:t>, etc.</a:t>
            </a:r>
          </a:p>
          <a:p>
            <a:pPr eaLnBrk="1" hangingPunct="1">
              <a:defRPr/>
            </a:pPr>
            <a:r>
              <a:rPr lang="en-GB" sz="2800"/>
              <a:t>The type parameter says what we want a list of:</a:t>
            </a:r>
          </a:p>
          <a:p>
            <a:pPr lvl="1" eaLnBrk="1" hangingPunct="1">
              <a:defRPr/>
            </a:pPr>
            <a:r>
              <a:rPr lang="en-GB" sz="2400" b="1">
                <a:latin typeface="Courier New" charset="0"/>
              </a:rPr>
              <a:t>ArrayList&lt;Person&gt;</a:t>
            </a:r>
          </a:p>
          <a:p>
            <a:pPr lvl="1" eaLnBrk="1" hangingPunct="1">
              <a:defRPr/>
            </a:pPr>
            <a:r>
              <a:rPr lang="en-GB" sz="2400" b="1">
                <a:latin typeface="Courier New" charset="0"/>
              </a:rPr>
              <a:t>ArrayList&lt;TicketMachine&gt;</a:t>
            </a:r>
          </a:p>
          <a:p>
            <a:pPr lvl="1" eaLnBrk="1" hangingPunct="1">
              <a:defRPr/>
            </a:pPr>
            <a:r>
              <a:rPr lang="en-GB" sz="2400"/>
              <a:t>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Creating an ArrayList object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MS PGothic" pitchFamily="34" charset="-128"/>
              </a:rPr>
              <a:t>In versions of Java prior to version 7:</a:t>
            </a:r>
          </a:p>
          <a:p>
            <a:pPr lvl="1" eaLnBrk="1" hangingPunct="1"/>
            <a:r>
              <a:rPr lang="en-US" sz="2400" smtClean="0">
                <a:latin typeface="Courier New Bold" charset="0"/>
                <a:ea typeface="MS PGothic" pitchFamily="34" charset="-128"/>
              </a:rPr>
              <a:t>files = new ArrayList&lt;String&gt;();</a:t>
            </a:r>
          </a:p>
          <a:p>
            <a:pPr eaLnBrk="1" hangingPunct="1"/>
            <a:r>
              <a:rPr lang="en-US" smtClean="0">
                <a:ea typeface="MS PGothic" pitchFamily="34" charset="-128"/>
              </a:rPr>
              <a:t>Java 7 introduced </a:t>
            </a:r>
            <a:r>
              <a:rPr lang="ja-JP" altLang="en-US" smtClean="0">
                <a:ea typeface="MS PGothic" pitchFamily="34" charset="-128"/>
              </a:rPr>
              <a:t>‘</a:t>
            </a:r>
            <a:r>
              <a:rPr lang="en-US" altLang="ja-JP" smtClean="0">
                <a:ea typeface="MS PGothic" pitchFamily="34" charset="-128"/>
              </a:rPr>
              <a:t>diamond notation</a:t>
            </a:r>
            <a:r>
              <a:rPr lang="ja-JP" altLang="en-US" smtClean="0">
                <a:ea typeface="MS PGothic" pitchFamily="34" charset="-128"/>
              </a:rPr>
              <a:t>’</a:t>
            </a:r>
            <a:r>
              <a:rPr lang="en-US" altLang="ja-JP" smtClean="0">
                <a:ea typeface="MS PGothic" pitchFamily="34" charset="-128"/>
              </a:rPr>
              <a:t> </a:t>
            </a:r>
          </a:p>
          <a:p>
            <a:pPr lvl="1" eaLnBrk="1" hangingPunct="1"/>
            <a:r>
              <a:rPr lang="en-US" sz="2400" smtClean="0">
                <a:latin typeface="Courier New Bold" charset="0"/>
                <a:ea typeface="MS PGothic" pitchFamily="34" charset="-128"/>
              </a:rPr>
              <a:t>files = new ArrayList&lt;&gt;();</a:t>
            </a:r>
          </a:p>
          <a:p>
            <a:pPr eaLnBrk="1" hangingPunct="1"/>
            <a:r>
              <a:rPr lang="en-US" smtClean="0">
                <a:ea typeface="MS PGothic" pitchFamily="34" charset="-128"/>
              </a:rPr>
              <a:t>The type parameter can be inferred from the variable being assigned to.</a:t>
            </a:r>
          </a:p>
          <a:p>
            <a:pPr lvl="1" eaLnBrk="1" hangingPunct="1"/>
            <a:r>
              <a:rPr lang="en-US" smtClean="0">
                <a:ea typeface="MS PGothic" pitchFamily="34" charset="-128"/>
              </a:rPr>
              <a:t>A convenience.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e-design">
  <a:themeElements>
    <a:clrScheme name="objects-first-4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bjects-first-4e">
      <a:majorFont>
        <a:latin typeface="Trebuchet MS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objects-first-4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5e-design</Template>
  <TotalTime>1536</TotalTime>
  <Words>2902</Words>
  <Application>Microsoft Office PowerPoint</Application>
  <PresentationFormat>On-screen Show (4:3)</PresentationFormat>
  <Paragraphs>486</Paragraphs>
  <Slides>54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71" baseType="lpstr">
      <vt:lpstr>Courier New</vt:lpstr>
      <vt:lpstr>MS PGothic</vt:lpstr>
      <vt:lpstr>Arial</vt:lpstr>
      <vt:lpstr>Trebuchet MS</vt:lpstr>
      <vt:lpstr>Times</vt:lpstr>
      <vt:lpstr>Times New Roman</vt:lpstr>
      <vt:lpstr>MS PGothic</vt:lpstr>
      <vt:lpstr>Verdana</vt:lpstr>
      <vt:lpstr>Courier New Bold</vt:lpstr>
      <vt:lpstr>Times New Roman Italic</vt:lpstr>
      <vt:lpstr>ヒラギノ角ゴ ProN W6</vt:lpstr>
      <vt:lpstr>Trebuchet MS Bold</vt:lpstr>
      <vt:lpstr>Helvetica</vt:lpstr>
      <vt:lpstr>Zapf Dingbats</vt:lpstr>
      <vt:lpstr>Courier</vt:lpstr>
      <vt:lpstr>MS Gothic</vt:lpstr>
      <vt:lpstr>5e-design</vt:lpstr>
      <vt:lpstr>Grouping objects</vt:lpstr>
      <vt:lpstr>Main concepts to be covered</vt:lpstr>
      <vt:lpstr>The requirement to group objects</vt:lpstr>
      <vt:lpstr>An organizer for music files</vt:lpstr>
      <vt:lpstr>Class libraries</vt:lpstr>
      <vt:lpstr>Slide 6</vt:lpstr>
      <vt:lpstr>Collections</vt:lpstr>
      <vt:lpstr>Generic classes</vt:lpstr>
      <vt:lpstr>Creating an ArrayList object</vt:lpstr>
      <vt:lpstr>Object structures with collections</vt:lpstr>
      <vt:lpstr>Adding a third file</vt:lpstr>
      <vt:lpstr>Features of the collection</vt:lpstr>
      <vt:lpstr>Using the collection</vt:lpstr>
      <vt:lpstr>Index numbering</vt:lpstr>
      <vt:lpstr>Retrieving an object</vt:lpstr>
      <vt:lpstr>Removal may affect numbering</vt:lpstr>
      <vt:lpstr>The general utility of indices</vt:lpstr>
      <vt:lpstr>Review</vt:lpstr>
      <vt:lpstr>Review</vt:lpstr>
      <vt:lpstr>Interlude: Some popular errors...</vt:lpstr>
      <vt:lpstr>/**  * Print out info (number of entries).  */ public void showStatus() {    if(files.size() == 0); {       System.out.println("Organizer is empty");    }    else {       System.out.print("Organizer holds ");       System.out.println(files.size() + " files");    } }</vt:lpstr>
      <vt:lpstr>/**  * Print out info (number of entries).  */ public void showStatus() {    if(files.size() == 0);         {       System.out.println("Organizer is empty");    }    else {       System.out.print("Organizer holds ");       System.out.println(files.size() + "files");    } }</vt:lpstr>
      <vt:lpstr>/**  * Print out info (number of entries).  */ public void showStatus() {    if(files.size() == 0)       ;         {       System.out.println("Organizer is empty");    }    else {       System.out.print("Organizer holds ");       System.out.println(files.size() + "files");    } }</vt:lpstr>
      <vt:lpstr>/**  * Print out info (number of entries).  */ public void showStatus() {    if(files.size() == 0) {       ;     }        {       System.out.println("Organizer is empty");    }    else {       System.out.print("Organizer holds ");       System.out.println(files.size() + "files");    } }</vt:lpstr>
      <vt:lpstr>/**  * Print out info (number of entries).  */ public void showStatus() {    if(isEmpty = true) {       System.out.println("Organizer is empty");    }    else {       System.out.print("Organizer holds ");       System.out.println(files.size() + "files");    } }</vt:lpstr>
      <vt:lpstr>/**  * Print out info (number of entries).  */ public void showStatus() {    if(isEmpty == true) {       System.out.println("Organizer is empty");    }    else {       System.out.print("Organizer holds ");       System.out.println(files.size() + "files");    } }</vt:lpstr>
      <vt:lpstr>/**  * Store a new file in the organizer. If the   * organizer is full, save it and start a new one.  */ public void addFile(String filename) {    if(files.size() == 100)        files.save();        // starting new list        files = new ArrayList&lt;String&gt;();           files.add(filename); }</vt:lpstr>
      <vt:lpstr>/**  * Store a new file in the organizer. If the   * organizer is full, save it and start a new one.  */ public void addFile(String filename) {    if(files.size == 100)        files.save();        // starting new list    files = new ArrayList&lt;String&gt;();           files.add(filename); }</vt:lpstr>
      <vt:lpstr>/**  * Store a new file in the organizer. If the   * organizer is full, save it and start a new one.  */ public void addFile(String filename) {    if(files.size == 100) {        files.save();        // starting new list        files = new ArrayList&lt;String&gt;();    }     files.add(filename); }</vt:lpstr>
      <vt:lpstr>Grouping objects</vt:lpstr>
      <vt:lpstr>Main concepts to be covered</vt:lpstr>
      <vt:lpstr>Iteration</vt:lpstr>
      <vt:lpstr>Iteration fundamentals</vt:lpstr>
      <vt:lpstr>For-each loop pseudo code</vt:lpstr>
      <vt:lpstr>A Java example</vt:lpstr>
      <vt:lpstr>Review</vt:lpstr>
      <vt:lpstr>Selective processing</vt:lpstr>
      <vt:lpstr>Critique of for-each</vt:lpstr>
      <vt:lpstr>Grouping objects</vt:lpstr>
      <vt:lpstr>Main concepts to be covered</vt:lpstr>
      <vt:lpstr>Search tasks are indefinite</vt:lpstr>
      <vt:lpstr>The while loop</vt:lpstr>
      <vt:lpstr>While loop pseudo code</vt:lpstr>
      <vt:lpstr>Looking for your keys</vt:lpstr>
      <vt:lpstr>Looking for your keys</vt:lpstr>
      <vt:lpstr>A Java example</vt:lpstr>
      <vt:lpstr>Elements of the loop</vt:lpstr>
      <vt:lpstr>for-each versus while</vt:lpstr>
      <vt:lpstr>Searching a collection</vt:lpstr>
      <vt:lpstr>Finishing a search</vt:lpstr>
      <vt:lpstr>Continuing a search</vt:lpstr>
      <vt:lpstr>Searching a collection</vt:lpstr>
      <vt:lpstr>Indefinite iteration</vt:lpstr>
      <vt:lpstr>While without a collection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First With Java - Chapter 4</dc:title>
  <dc:subject/>
  <dc:creator>David J. Barnes, Michael Kölling</dc:creator>
  <cp:keywords/>
  <dc:description>Copyright © David J. Barnes, Michael Kölling_x000d_</dc:description>
  <cp:lastModifiedBy>ToppR</cp:lastModifiedBy>
  <cp:revision>160</cp:revision>
  <cp:lastPrinted>2003-09-01T07:39:20Z</cp:lastPrinted>
  <dcterms:created xsi:type="dcterms:W3CDTF">2002-09-10T09:04:06Z</dcterms:created>
  <dcterms:modified xsi:type="dcterms:W3CDTF">2013-02-05T11:11:26Z</dcterms:modified>
  <cp:category/>
</cp:coreProperties>
</file>