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335" r:id="rId2"/>
    <p:sldId id="305" r:id="rId3"/>
    <p:sldId id="306" r:id="rId4"/>
    <p:sldId id="307" r:id="rId5"/>
    <p:sldId id="308" r:id="rId6"/>
    <p:sldId id="309" r:id="rId7"/>
    <p:sldId id="310" r:id="rId8"/>
    <p:sldId id="351" r:id="rId9"/>
    <p:sldId id="346" r:id="rId10"/>
    <p:sldId id="303" r:id="rId11"/>
    <p:sldId id="347" r:id="rId12"/>
    <p:sldId id="274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295" r:id="rId21"/>
    <p:sldId id="348" r:id="rId22"/>
    <p:sldId id="276" r:id="rId23"/>
    <p:sldId id="275" r:id="rId24"/>
    <p:sldId id="356" r:id="rId25"/>
    <p:sldId id="355" r:id="rId26"/>
    <p:sldId id="352" r:id="rId27"/>
    <p:sldId id="353" r:id="rId28"/>
    <p:sldId id="354" r:id="rId29"/>
    <p:sldId id="318" r:id="rId30"/>
    <p:sldId id="277" r:id="rId31"/>
    <p:sldId id="278" r:id="rId32"/>
    <p:sldId id="279" r:id="rId33"/>
    <p:sldId id="280" r:id="rId34"/>
    <p:sldId id="281" r:id="rId35"/>
    <p:sldId id="319" r:id="rId36"/>
    <p:sldId id="320" r:id="rId37"/>
    <p:sldId id="321" r:id="rId38"/>
    <p:sldId id="282" r:id="rId39"/>
    <p:sldId id="283" r:id="rId40"/>
    <p:sldId id="284" r:id="rId41"/>
    <p:sldId id="322" r:id="rId42"/>
    <p:sldId id="323" r:id="rId43"/>
    <p:sldId id="296" r:id="rId44"/>
    <p:sldId id="285" r:id="rId4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264D8B"/>
    <a:srgbClr val="A57133"/>
    <a:srgbClr val="007E4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5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0752BC61-684B-4836-9E52-F5784A5B798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97FE1C52-4AE2-4DB9-9044-BF8BD6C663E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5EE502E-9DDF-4796-BD61-C0FB033056E8}" type="slidenum">
              <a:rPr lang="en-GB"/>
              <a:pPr/>
              <a:t>2</a:t>
            </a:fld>
            <a:endParaRPr lang="en-GB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7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5067300" cy="754063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if desired, include more detailed discussion of identity vs equality here.</a:t>
            </a:r>
          </a:p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(That's the next 5 slides, up to "Identity vs equality (Strings)". Skip these if this</a:t>
            </a:r>
          </a:p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is not needed now.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068D790-AE15-403B-9F8A-AF879B8893D7}" type="slidenum">
              <a:rPr lang="en-GB"/>
              <a:pPr/>
              <a:t>14</a:t>
            </a:fld>
            <a:endParaRPr lang="en-GB"/>
          </a:p>
        </p:txBody>
      </p:sp>
      <p:sp>
        <p:nvSpPr>
          <p:cNvPr id="135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69D2710-8115-48E0-A03B-89DDDD5FED72}" type="slidenum">
              <a:rPr lang="en-GB"/>
              <a:pPr/>
              <a:t>15</a:t>
            </a:fld>
            <a:endParaRPr lang="en-GB"/>
          </a:p>
        </p:txBody>
      </p:sp>
      <p:sp>
        <p:nvSpPr>
          <p:cNvPr id="136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86FC702-1C7C-4BCB-870F-B2C7EA71438C}" type="slidenum">
              <a:rPr lang="en-GB"/>
              <a:pPr/>
              <a:t>16</a:t>
            </a:fld>
            <a:endParaRPr lang="en-GB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D6FF5B9-23F9-4CCF-900B-9F6D1F308230}" type="slidenum">
              <a:rPr lang="en-GB"/>
              <a:pPr/>
              <a:t>17</a:t>
            </a:fld>
            <a:endParaRPr lang="en-GB"/>
          </a:p>
        </p:txBody>
      </p:sp>
      <p:sp>
        <p:nvSpPr>
          <p:cNvPr id="138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5953A95-C870-46D7-AEDF-6E074A76F369}" type="slidenum">
              <a:rPr lang="en-GB"/>
              <a:pPr/>
              <a:t>18</a:t>
            </a:fld>
            <a:endParaRPr lang="en-GB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0E065B7-9513-429E-9310-475F68FE2830}" type="slidenum">
              <a:rPr lang="en-GB"/>
              <a:pPr/>
              <a:t>19</a:t>
            </a:fld>
            <a:endParaRPr lang="en-GB"/>
          </a:p>
        </p:txBody>
      </p:sp>
      <p:sp>
        <p:nvSpPr>
          <p:cNvPr id="140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86257C8-5F64-449E-9D7C-2E206650F243}" type="slidenum">
              <a:rPr lang="en-GB"/>
              <a:pPr/>
              <a:t>20</a:t>
            </a:fld>
            <a:endParaRPr lang="en-GB"/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43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43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E5F7882-50AA-46BB-B482-65E405D76B66}" type="slidenum">
              <a:rPr lang="en-GB"/>
              <a:pPr/>
              <a:t>22</a:t>
            </a:fld>
            <a:endParaRPr lang="en-GB"/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33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62DBF81-DFD7-4020-80D2-D05B4D2839AD}" type="slidenum">
              <a:rPr lang="en-GB"/>
              <a:pPr/>
              <a:t>23</a:t>
            </a:fld>
            <a:endParaRPr lang="en-GB"/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B217A82-8186-4403-9D68-748620436909}" type="slidenum">
              <a:rPr lang="en-GB"/>
              <a:pPr/>
              <a:t>29</a:t>
            </a:fld>
            <a:endParaRPr lang="en-GB"/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90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2E9F33B-2092-441E-BB9A-0264B292CB8B}" type="slidenum">
              <a:rPr lang="en-GB"/>
              <a:pPr/>
              <a:t>3</a:t>
            </a:fld>
            <a:endParaRPr lang="en-GB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5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2049463" cy="274638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== is not true here (of course)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64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643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46590C1-9640-44B7-A975-7C1414026001}" type="slidenum">
              <a:rPr lang="en-GB"/>
              <a:pPr/>
              <a:t>30</a:t>
            </a:fld>
            <a:endParaRPr lang="en-GB"/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74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746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653BA5F-4A42-4CD1-B490-B7678C4F1AD7}" type="slidenum">
              <a:rPr lang="en-GB"/>
              <a:pPr/>
              <a:t>31</a:t>
            </a:fld>
            <a:endParaRPr lang="en-GB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84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848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9B26639-60E9-4FC3-9824-7F6632C2F844}" type="slidenum">
              <a:rPr lang="en-GB"/>
              <a:pPr/>
              <a:t>32</a:t>
            </a:fld>
            <a:endParaRPr lang="en-GB"/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C6827EB-2D07-472A-A45A-590EE19E47CD}" type="slidenum">
              <a:rPr lang="en-GB"/>
              <a:pPr/>
              <a:t>33</a:t>
            </a:fld>
            <a:endParaRPr lang="en-GB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5B74023-752E-4B14-8706-13AFC6DF162B}" type="slidenum">
              <a:rPr lang="en-GB"/>
              <a:pPr/>
              <a:t>34</a:t>
            </a:fld>
            <a:endParaRPr lang="en-GB"/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A5E6A2D-DB70-49B0-93C9-317FC50523F3}" type="slidenum">
              <a:rPr lang="en-GB"/>
              <a:pPr/>
              <a:t>35</a:t>
            </a:fld>
            <a:endParaRPr lang="en-GB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3E3B722-015E-492E-BB98-BC16A52B86C9}" type="slidenum">
              <a:rPr lang="en-GB"/>
              <a:pPr/>
              <a:t>36</a:t>
            </a:fld>
            <a:endParaRPr lang="en-GB"/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56F0E30-D4F9-4C84-A7E6-4BB842A697AE}" type="slidenum">
              <a:rPr lang="en-GB"/>
              <a:pPr/>
              <a:t>37</a:t>
            </a:fld>
            <a:endParaRPr lang="en-GB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462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56D8F62-9209-4031-8449-B6C8E03BF417}" type="slidenum">
              <a:rPr lang="en-GB"/>
              <a:pPr/>
              <a:t>38</a:t>
            </a:fld>
            <a:endParaRPr lang="en-GB"/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D3012B8-54CB-4E7D-8322-60F3D0C065DD}" type="slidenum">
              <a:rPr lang="en-GB"/>
              <a:pPr/>
              <a:t>39</a:t>
            </a:fld>
            <a:endParaRPr lang="en-GB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B832271-0A56-4B7A-AE69-D9F896D2D793}" type="slidenum">
              <a:rPr lang="en-GB"/>
              <a:pPr/>
              <a:t>4</a:t>
            </a:fld>
            <a:endParaRPr lang="en-GB"/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3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381065C-8CEA-44A9-8F7C-BD840BF0C611}" type="slidenum">
              <a:rPr lang="en-GB"/>
              <a:pPr/>
              <a:t>40</a:t>
            </a:fld>
            <a:endParaRPr lang="en-GB"/>
          </a:p>
        </p:txBody>
      </p:sp>
      <p:sp>
        <p:nvSpPr>
          <p:cNvPr id="156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76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770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4DDC5AE-D9E8-41F5-835D-8C359735A1FD}" type="slidenum">
              <a:rPr lang="en-GB"/>
              <a:pPr/>
              <a:t>41</a:t>
            </a:fld>
            <a:endParaRPr lang="en-GB"/>
          </a:p>
        </p:txBody>
      </p:sp>
      <p:sp>
        <p:nvSpPr>
          <p:cNvPr id="157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87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06DCB02-8D44-4A65-8F8D-D11BDFF1B3FC}" type="slidenum">
              <a:rPr lang="en-GB"/>
              <a:pPr/>
              <a:t>42</a:t>
            </a:fld>
            <a:endParaRPr lang="en-GB"/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8C7E361-DA9A-4AC2-AD59-8ACD7D3165CD}" type="slidenum">
              <a:rPr lang="en-GB"/>
              <a:pPr/>
              <a:t>43</a:t>
            </a:fld>
            <a:endParaRPr lang="en-GB"/>
          </a:p>
        </p:txBody>
      </p:sp>
      <p:sp>
        <p:nvSpPr>
          <p:cNvPr id="159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607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6077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B7C7999-3394-45B6-9A1D-16F463153F40}" type="slidenum">
              <a:rPr lang="en-GB"/>
              <a:pPr/>
              <a:t>44</a:t>
            </a:fld>
            <a:endParaRPr lang="en-GB"/>
          </a:p>
        </p:txBody>
      </p:sp>
      <p:sp>
        <p:nvSpPr>
          <p:cNvPr id="160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10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4C25A15-5322-4083-BF3B-19C410EC0D14}" type="slidenum">
              <a:rPr lang="en-GB"/>
              <a:pPr/>
              <a:t>5</a:t>
            </a:fld>
            <a:endParaRPr lang="en-GB"/>
          </a:p>
        </p:txBody>
      </p:sp>
      <p:sp>
        <p:nvSpPr>
          <p:cNvPr id="1310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1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1978025" cy="274638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== is true now (same object)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20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DBC85C4-961C-4A0B-944D-3D8B5ACB2DE9}" type="slidenum">
              <a:rPr lang="en-GB"/>
              <a:pPr/>
              <a:t>6</a:t>
            </a:fld>
            <a:endParaRPr lang="en-GB"/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9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31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31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B395FE3-D0DE-4DE4-AC75-040F1449E7EB}" type="slidenum">
              <a:rPr lang="en-GB"/>
              <a:pPr/>
              <a:t>7</a:t>
            </a:fld>
            <a:endParaRPr lang="en-GB"/>
          </a:p>
        </p:txBody>
      </p:sp>
      <p:sp>
        <p:nvSpPr>
          <p:cNvPr id="133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7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0A62938-7CD4-454B-9B03-C12A6683388E}" type="slidenum">
              <a:rPr lang="en-GB"/>
              <a:pPr/>
              <a:t>10</a:t>
            </a:fld>
            <a:endParaRPr lang="en-GB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3" name="Rectangle 3"/>
          <p:cNvSpPr>
            <a:spLocks noChangeArrowheads="1"/>
          </p:cNvSpPr>
          <p:nvPr>
            <p:ph type="body" idx="1"/>
          </p:nvPr>
        </p:nvSpPr>
        <p:spPr>
          <a:xfrm>
            <a:off x="679450" y="4711700"/>
            <a:ext cx="3273425" cy="514350"/>
          </a:xfrm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also explain: how to pass an ArrayList for testing </a:t>
            </a:r>
          </a:p>
          <a:p>
            <a:pPr marL="39688" eaLnBrk="1" hangingPunct="1">
              <a:spcBef>
                <a:spcPts val="450"/>
              </a:spcBef>
            </a:pPr>
            <a:endParaRPr 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413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294A0E5-27FF-4266-90A5-B5EE98A086FE}" type="slidenum">
              <a:rPr lang="en-GB"/>
              <a:pPr/>
              <a:t>12</a:t>
            </a:fld>
            <a:endParaRPr lang="en-GB"/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341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00BBFC6-CCBA-404F-BAFC-83B46472B681}" type="slidenum">
              <a:rPr lang="en-GB"/>
              <a:pPr/>
              <a:t>13</a:t>
            </a:fld>
            <a:endParaRPr lang="en-GB"/>
          </a:p>
        </p:txBody>
      </p:sp>
      <p:sp>
        <p:nvSpPr>
          <p:cNvPr id="134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5e-decor-lef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9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5e-decor-righ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-9525"/>
            <a:ext cx="3048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pitchFamily="34" charset="0"/>
              </a:defRPr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308C0EEE-75D5-46F5-9FF2-0CEF53C6EB16}" type="slidenum">
              <a:rPr lang="da-DK" sz="1400" b="0">
                <a:latin typeface="Arial" pitchFamily="34" charset="0"/>
              </a:rPr>
              <a:pPr algn="r"/>
              <a:t>‹#›</a:t>
            </a:fld>
            <a:r>
              <a:rPr lang="da-DK" sz="1400" b="0">
                <a:latin typeface="Arial" pitchFamily="34" charset="0"/>
              </a:rPr>
              <a:t> </a:t>
            </a:r>
          </a:p>
        </p:txBody>
      </p:sp>
      <p:pic>
        <p:nvPicPr>
          <p:cNvPr id="1030" name="Picture 7" descr="5e-decor-left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0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5e-decor-right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85825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MS PGothic" charset="0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 Bold" charset="0"/>
              </a:rPr>
              <a:t>String</a:t>
            </a:r>
            <a:r>
              <a:rPr lang="en-US"/>
              <a:t> class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 b="1">
                <a:latin typeface="Courier New" charset="0"/>
              </a:rPr>
              <a:t>String</a:t>
            </a:r>
            <a:r>
              <a:rPr lang="en-US"/>
              <a:t> class is defined in the </a:t>
            </a:r>
            <a:r>
              <a:rPr lang="en-US" b="1">
                <a:latin typeface="Courier New" charset="0"/>
              </a:rPr>
              <a:t>java.lang</a:t>
            </a:r>
            <a:r>
              <a:rPr lang="en-US"/>
              <a:t> package.</a:t>
            </a:r>
          </a:p>
          <a:p>
            <a:pPr eaLnBrk="1" hangingPunct="1">
              <a:defRPr/>
            </a:pPr>
            <a:r>
              <a:rPr lang="en-US"/>
              <a:t>It has some special features that need a little care.</a:t>
            </a:r>
          </a:p>
          <a:p>
            <a:pPr eaLnBrk="1" hangingPunct="1">
              <a:defRPr/>
            </a:pPr>
            <a:r>
              <a:rPr lang="en-US"/>
              <a:t>In particular, comparison of </a:t>
            </a:r>
            <a:r>
              <a:rPr lang="en-US">
                <a:latin typeface="Courier New Bold" charset="0"/>
              </a:rPr>
              <a:t>String</a:t>
            </a:r>
            <a:r>
              <a:rPr lang="en-US"/>
              <a:t> objects can be tricky.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Iterators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>
                <a:latin typeface="Courier New" charset="0"/>
              </a:rPr>
              <a:t>Iterator</a:t>
            </a:r>
            <a:r>
              <a:rPr lang="en-US"/>
              <a:t> and </a:t>
            </a:r>
            <a:r>
              <a:rPr lang="en-US">
                <a:latin typeface="Courier New Bold" charset="0"/>
              </a:rPr>
              <a:t>iterator()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/>
              <a:t>Collections have an </a:t>
            </a:r>
            <a:r>
              <a:rPr lang="en-US">
                <a:latin typeface="Courier New Bold" charset="0"/>
              </a:rPr>
              <a:t>iterator()</a:t>
            </a:r>
            <a:r>
              <a:rPr lang="en-US"/>
              <a:t> method.</a:t>
            </a:r>
          </a:p>
          <a:p>
            <a:pPr eaLnBrk="1" hangingPunct="1">
              <a:defRPr/>
            </a:pPr>
            <a:r>
              <a:rPr lang="en-US"/>
              <a:t>This returns an </a:t>
            </a:r>
            <a:r>
              <a:rPr lang="en-US">
                <a:latin typeface="Courier New Bold" charset="0"/>
              </a:rPr>
              <a:t>Iterator</a:t>
            </a:r>
            <a:r>
              <a:rPr lang="en-US"/>
              <a:t> object.</a:t>
            </a:r>
          </a:p>
          <a:p>
            <a:pPr eaLnBrk="1" hangingPunct="1">
              <a:defRPr/>
            </a:pPr>
            <a:r>
              <a:rPr lang="en-US">
                <a:latin typeface="Courier New Bold" charset="0"/>
              </a:rPr>
              <a:t>Iterator&lt;E&gt;</a:t>
            </a:r>
            <a:r>
              <a:rPr lang="en-US"/>
              <a:t> has three methods: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boolean hasNext()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E next()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void remove()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an Iterator object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323975" y="2540000"/>
            <a:ext cx="71469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Iterator&lt;ElementType&gt; it = myCollection.iterator();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while(it.hasNext()) {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</a:t>
            </a:r>
            <a:r>
              <a:rPr lang="en-US" i="1" smtClean="0">
                <a:cs typeface="Courier New" charset="0"/>
              </a:rPr>
              <a:t>call </a:t>
            </a:r>
            <a:r>
              <a:rPr lang="en-US" smtClean="0">
                <a:cs typeface="Courier New" charset="0"/>
              </a:rPr>
              <a:t>it.next()</a:t>
            </a:r>
            <a:r>
              <a:rPr lang="en-US" i="1" smtClean="0">
                <a:cs typeface="Courier New" charset="0"/>
              </a:rPr>
              <a:t> to get the next object</a:t>
            </a:r>
            <a:endParaRPr lang="en-US" smtClean="0">
              <a:cs typeface="Courier New" charset="0"/>
            </a:endParaRPr>
          </a:p>
          <a:p>
            <a:pPr eaLnBrk="1" hangingPunct="1">
              <a:defRPr/>
            </a:pPr>
            <a:r>
              <a:rPr lang="en-US" i="1" smtClean="0">
                <a:cs typeface="Courier New" charset="0"/>
              </a:rPr>
              <a:t>    do something with that object</a:t>
            </a:r>
            <a:endParaRPr lang="en-US" smtClean="0">
              <a:cs typeface="Courier New" charset="0"/>
            </a:endParaRPr>
          </a:p>
          <a:p>
            <a:pPr eaLnBrk="1" hangingPunct="1">
              <a:defRPr/>
            </a:pPr>
            <a:r>
              <a:rPr lang="en-US" smtClean="0"/>
              <a:t>}</a:t>
            </a:r>
            <a:r>
              <a:rPr lang="en-US" b="0" smtClean="0">
                <a:latin typeface="Times New Roman" charset="0"/>
              </a:rPr>
              <a:t>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2170113" y="1954213"/>
            <a:ext cx="2700337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java.util.Iterator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2238375" y="2362200"/>
            <a:ext cx="5810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5348288" y="1827213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returns an </a:t>
            </a:r>
            <a:r>
              <a:rPr lang="en-US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Iterator</a:t>
            </a: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object</a:t>
            </a: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71628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1333500" y="4149725"/>
            <a:ext cx="61912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public void listAllFiles()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Iterator&lt;Track&gt; it = files.iterator();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while(it.hasNext()) {</a:t>
            </a:r>
            <a:br>
              <a:rPr lang="en-US" smtClean="0">
                <a:cs typeface="Courier New" charset="0"/>
              </a:rPr>
            </a:br>
            <a:r>
              <a:rPr lang="en-US" smtClean="0">
                <a:cs typeface="Courier New" charset="0"/>
              </a:rPr>
              <a:t>        Track tk = it.next();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    System.out.println(tk.getDetails());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mtClean="0"/>
              <a:t>}</a:t>
            </a:r>
            <a:r>
              <a:rPr lang="en-US" b="0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5527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/>
              <a:t>Iterator mechanics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3619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619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6199" name="AutoShape 7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0" name="Rectangle 8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2" name="AutoShape 10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203" name="Rectangle 11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6210" name="AutoShape 16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1" name="Rectangle 17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7539" name="Rectangle 19"/>
          <p:cNvSpPr>
            <a:spLocks/>
          </p:cNvSpPr>
          <p:nvPr/>
        </p:nvSpPr>
        <p:spPr bwMode="auto">
          <a:xfrm>
            <a:off x="4991100" y="533400"/>
            <a:ext cx="3314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>
                <a:sym typeface="Courier" charset="0"/>
              </a:rPr>
              <a:t>myList.iterator()</a:t>
            </a:r>
          </a:p>
        </p:txBody>
      </p:sp>
      <p:sp>
        <p:nvSpPr>
          <p:cNvPr id="136209" name="Rectangle 20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38242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243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247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8248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249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250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8575" name="Group 3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8267" name="AutoShape 15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8" name="Rectangle 16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38269" name="Line 17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562" name="Rectangle 18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>
                <a:sym typeface="Courier" charset="0"/>
              </a:rPr>
              <a:t>hasNext()?</a:t>
            </a:r>
          </a:p>
        </p:txBody>
      </p:sp>
      <p:sp>
        <p:nvSpPr>
          <p:cNvPr id="108563" name="Rectangle 19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500" b="0">
                <a:solidFill>
                  <a:srgbClr val="008815"/>
                </a:solidFill>
                <a:latin typeface="MS Gothic" pitchFamily="49" charset="-128"/>
                <a:ea typeface="MS Gothic" pitchFamily="49" charset="-128"/>
                <a:sym typeface="MS Gothic" pitchFamily="49" charset="-128"/>
              </a:rPr>
              <a:t>✔</a:t>
            </a:r>
          </a:p>
        </p:txBody>
      </p:sp>
      <p:sp>
        <p:nvSpPr>
          <p:cNvPr id="108564" name="Rectangle 20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08565" name="Rectangle 21"/>
          <p:cNvSpPr>
            <a:spLocks/>
          </p:cNvSpPr>
          <p:nvPr/>
        </p:nvSpPr>
        <p:spPr bwMode="auto">
          <a:xfrm>
            <a:off x="1168400" y="5702300"/>
            <a:ext cx="5435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Element e = iterator.next();</a:t>
            </a:r>
          </a:p>
        </p:txBody>
      </p:sp>
      <p:sp>
        <p:nvSpPr>
          <p:cNvPr id="138259" name="Rectangle 22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grpSp>
        <p:nvGrpSpPr>
          <p:cNvPr id="108574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38264" name="AutoShape 24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5" name="Rectangle 25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8571" name="Rectangle 27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H="1">
            <a:off x="1465263" y="2654300"/>
            <a:ext cx="1341437" cy="2441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8263" name="Rectangle 29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3" grpId="0" autoUpdateAnimBg="0"/>
      <p:bldP spid="108564" grpId="0"/>
      <p:bldP spid="108565" grpId="0" autoUpdateAnimBg="0"/>
      <p:bldP spid="108571" grpId="0" animBg="1"/>
      <p:bldP spid="1085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0290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291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0292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0294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295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297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298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09582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09583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500" b="0">
                <a:solidFill>
                  <a:srgbClr val="008815"/>
                </a:solidFill>
                <a:latin typeface="MS Gothic" pitchFamily="49" charset="-128"/>
                <a:ea typeface="MS Gothic" pitchFamily="49" charset="-128"/>
                <a:sym typeface="MS Gothic" pitchFamily="49" charset="-128"/>
              </a:rPr>
              <a:t>✔</a:t>
            </a:r>
          </a:p>
        </p:txBody>
      </p:sp>
      <p:sp>
        <p:nvSpPr>
          <p:cNvPr id="109584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0305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grpSp>
        <p:nvGrpSpPr>
          <p:cNvPr id="109598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40314" name="AutoShape 19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Rectangle 20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0316" name="Line 21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9597" name="Group 29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0311" name="AutoShape 23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2" name="Rectangle 24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0308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H="1">
            <a:off x="1476375" y="2667000"/>
            <a:ext cx="2790825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0310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/>
      <p:bldP spid="109583" grpId="0" autoUpdateAnimBg="0"/>
      <p:bldP spid="109584" grpId="0"/>
      <p:bldP spid="1095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2338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39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2340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2342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3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2344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5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6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0606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0607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500" b="0">
                <a:solidFill>
                  <a:srgbClr val="008815"/>
                </a:solidFill>
                <a:latin typeface="MS Gothic" pitchFamily="49" charset="-128"/>
                <a:ea typeface="MS Gothic" pitchFamily="49" charset="-128"/>
                <a:sym typeface="MS Gothic" pitchFamily="49" charset="-128"/>
              </a:rPr>
              <a:t>✔</a:t>
            </a:r>
          </a:p>
        </p:txBody>
      </p:sp>
      <p:sp>
        <p:nvSpPr>
          <p:cNvPr id="110608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2353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2362" name="AutoShape 19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3" name="Rectangle 20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2364" name="Line 21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0621" name="Group 29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2359" name="AutoShape 23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0" name="Rectangle 24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2356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1479550" y="2679700"/>
            <a:ext cx="4273550" cy="243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2358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  <p:bldP spid="110607" grpId="0" autoUpdateAnimBg="0"/>
      <p:bldP spid="110608" grpId="0"/>
      <p:bldP spid="1106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4386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7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4388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4390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1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4392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1630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1631" name="Rectangle 15"/>
          <p:cNvSpPr>
            <a:spLocks/>
          </p:cNvSpPr>
          <p:nvPr/>
        </p:nvSpPr>
        <p:spPr bwMode="auto">
          <a:xfrm>
            <a:off x="7632700" y="4406900"/>
            <a:ext cx="6223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500" b="0">
                <a:solidFill>
                  <a:srgbClr val="008815"/>
                </a:solidFill>
                <a:latin typeface="MS Gothic" pitchFamily="49" charset="-128"/>
                <a:ea typeface="MS Gothic" pitchFamily="49" charset="-128"/>
                <a:sym typeface="MS Gothic" pitchFamily="49" charset="-128"/>
              </a:rPr>
              <a:t>✔</a:t>
            </a:r>
          </a:p>
        </p:txBody>
      </p:sp>
      <p:sp>
        <p:nvSpPr>
          <p:cNvPr id="111632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4401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4410" name="AutoShape 19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1" name="Rectangle 20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4412" name="Line 21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4407" name="AutoShape 23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Rectangle 24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4404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H="1">
            <a:off x="1481138" y="2652713"/>
            <a:ext cx="5618162" cy="2462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4406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/>
      <p:bldP spid="111631" grpId="0" autoUpdateAnimBg="0"/>
      <p:bldP spid="111632" grpId="0"/>
      <p:bldP spid="1116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643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9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6440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2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2654" name="Rectangle 14"/>
          <p:cNvSpPr>
            <a:spLocks/>
          </p:cNvSpPr>
          <p:nvPr/>
        </p:nvSpPr>
        <p:spPr bwMode="auto">
          <a:xfrm>
            <a:off x="5435600" y="4559300"/>
            <a:ext cx="21971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2655" name="Rectangle 15"/>
          <p:cNvSpPr>
            <a:spLocks/>
          </p:cNvSpPr>
          <p:nvPr/>
        </p:nvSpPr>
        <p:spPr bwMode="auto">
          <a:xfrm>
            <a:off x="7493000" y="4368800"/>
            <a:ext cx="1117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4200" b="0">
                <a:solidFill>
                  <a:srgbClr val="BB2327"/>
                </a:solidFill>
                <a:latin typeface="MS Gothic" pitchFamily="49" charset="-128"/>
                <a:ea typeface="MS Gothic" pitchFamily="49" charset="-128"/>
                <a:sym typeface="MS Gothic" pitchFamily="49" charset="-128"/>
              </a:rPr>
              <a:t>✗</a:t>
            </a:r>
          </a:p>
        </p:txBody>
      </p:sp>
      <p:sp>
        <p:nvSpPr>
          <p:cNvPr id="146448" name="Rectangle 16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17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:Element</a:t>
            </a:r>
          </a:p>
        </p:txBody>
      </p:sp>
      <p:grpSp>
        <p:nvGrpSpPr>
          <p:cNvPr id="146449" name="Group 23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6452" name="AutoShape 18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3" name="Rectangle 19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686" bIns="0"/>
            <a:lstStyle/>
            <a:p>
              <a:pPr marL="38100" algn="ctr">
                <a:spcBef>
                  <a:spcPts val="450"/>
                </a:spcBef>
              </a:pPr>
              <a:r>
                <a:rPr lang="en-US" sz="1700" b="0" u="sng">
                  <a:solidFill>
                    <a:srgbClr val="FFFFFF"/>
                  </a:solidFill>
                  <a:latin typeface="Trebuchet MS" pitchFamily="34" charset="0"/>
                  <a:sym typeface="Trebuchet MS" pitchFamily="34" charset="0"/>
                </a:rPr>
                <a:t>:Iterator</a:t>
              </a:r>
            </a:p>
          </p:txBody>
        </p:sp>
        <p:sp>
          <p:nvSpPr>
            <p:cNvPr id="146454" name="Line 20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6450" name="Rectangle 21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1" name="Rectangle 22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4" grpId="0"/>
      <p:bldP spid="1126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Side note: String equality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if(input == "bye") {</a:t>
            </a:r>
            <a:r>
              <a:rPr lang="en-US" sz="240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    ...</a:t>
            </a: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}</a:t>
            </a: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if(input.equals("bye")) {</a:t>
            </a: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    ...</a:t>
            </a: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}</a:t>
            </a: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endParaRPr lang="en-US" sz="240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  <a:defRPr/>
            </a:pPr>
            <a:r>
              <a:rPr lang="en-US" sz="2800" b="1"/>
              <a:t>Always</a:t>
            </a:r>
            <a:r>
              <a:rPr lang="en-US" sz="2800"/>
              <a:t> use</a:t>
            </a:r>
            <a:r>
              <a:rPr lang="en-US" sz="2800">
                <a:latin typeface="Trebuchet MS Bold" charset="0"/>
                <a:sym typeface="Trebuchet MS Bold" charset="0"/>
              </a:rPr>
              <a:t> </a:t>
            </a:r>
            <a:r>
              <a:rPr lang="en-US" sz="2800">
                <a:latin typeface="Courier New Bold" charset="0"/>
                <a:cs typeface="Courier New Bold" charset="0"/>
                <a:sym typeface="Courier New Bold" charset="0"/>
              </a:rPr>
              <a:t>.equals </a:t>
            </a:r>
            <a:r>
              <a:rPr lang="en-US" sz="2800">
                <a:cs typeface="Courier New Bold" charset="0"/>
                <a:sym typeface="Courier New Bold" charset="0"/>
              </a:rPr>
              <a:t>for text equality.</a:t>
            </a:r>
            <a:endParaRPr lang="en-US" sz="2800"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6096000" y="1752600"/>
            <a:ext cx="2514600" cy="508000"/>
            <a:chOff x="0" y="0"/>
            <a:chExt cx="1584" cy="320"/>
          </a:xfrm>
        </p:grpSpPr>
        <p:sp>
          <p:nvSpPr>
            <p:cNvPr id="114696" name="AutoShape 5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" name="Rectangle 6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identity</a:t>
              </a:r>
            </a:p>
          </p:txBody>
        </p:sp>
      </p:grpSp>
      <p:grpSp>
        <p:nvGrpSpPr>
          <p:cNvPr id="114693" name="Group 7"/>
          <p:cNvGrpSpPr>
            <a:grpSpLocks/>
          </p:cNvGrpSpPr>
          <p:nvPr/>
        </p:nvGrpSpPr>
        <p:grpSpPr bwMode="auto">
          <a:xfrm>
            <a:off x="6096000" y="3530600"/>
            <a:ext cx="2514600" cy="508000"/>
            <a:chOff x="0" y="0"/>
            <a:chExt cx="1584" cy="320"/>
          </a:xfrm>
        </p:grpSpPr>
        <p:sp>
          <p:nvSpPr>
            <p:cNvPr id="114694" name="AutoShape 8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" name="Rectangle 9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equality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Index versus Iterator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/>
              <a:t>Ways to iterate over a collection: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/>
              <a:t>for-each loop.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Use if we want to process every element.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/>
              <a:t>while loop.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Use if we might want to stop part way through.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Use for repetition that doesn't involve a collection.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b="1">
                <a:latin typeface="Courier New" charset="0"/>
              </a:rPr>
              <a:t>Iterator</a:t>
            </a:r>
            <a:r>
              <a:rPr lang="en-GB" sz="2400"/>
              <a:t> object.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Use if we might want to stop part way through.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Often used with collections where indexed access is not very efficient, or impossible.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/>
              <a:t>Use to remove from a collection.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/>
              <a:t>Iteration is an important programming </a:t>
            </a:r>
            <a:r>
              <a:rPr lang="en-GB" sz="2800" i="1"/>
              <a:t>pattern</a:t>
            </a:r>
            <a:r>
              <a:rPr lang="en-GB" sz="28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from a collection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Iterator&lt;Track&gt; it = tracks.iterator();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while(it.hasNext())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    Track t = it.next();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    String artist = t.getArtist();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    if(artist.equals(artistToRemove))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        it.remove();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>
                <a:latin typeface="Courier New Bold" charset="0"/>
              </a:rPr>
              <a:t>}</a:t>
            </a:r>
          </a:p>
        </p:txBody>
      </p:sp>
      <p:grpSp>
        <p:nvGrpSpPr>
          <p:cNvPr id="150531" name="Group 7"/>
          <p:cNvGrpSpPr>
            <a:grpSpLocks/>
          </p:cNvGrpSpPr>
          <p:nvPr/>
        </p:nvGrpSpPr>
        <p:grpSpPr bwMode="auto">
          <a:xfrm>
            <a:off x="3579813" y="4573588"/>
            <a:ext cx="4953000" cy="1160462"/>
            <a:chOff x="2064" y="2659"/>
            <a:chExt cx="3120" cy="731"/>
          </a:xfrm>
        </p:grpSpPr>
        <p:sp>
          <p:nvSpPr>
            <p:cNvPr id="180229" name="AutoShape 8"/>
            <p:cNvSpPr>
              <a:spLocks noChangeArrowheads="1"/>
            </p:cNvSpPr>
            <p:nvPr/>
          </p:nvSpPr>
          <p:spPr bwMode="auto">
            <a:xfrm>
              <a:off x="2064" y="3113"/>
              <a:ext cx="3120" cy="2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A57133"/>
                  </a:solidFill>
                  <a:latin typeface="Trebuchet MS" pitchFamily="34" charset="0"/>
                </a:rPr>
                <a:t>Use the </a:t>
              </a:r>
              <a:r>
                <a:rPr lang="en-US" sz="2000">
                  <a:solidFill>
                    <a:srgbClr val="A57133"/>
                  </a:solidFill>
                  <a:latin typeface="Courier New Bold" charset="0"/>
                </a:rPr>
                <a:t>Iterator</a:t>
              </a:r>
              <a:r>
                <a:rPr lang="ja-JP" altLang="en-US" sz="2000">
                  <a:solidFill>
                    <a:srgbClr val="A57133"/>
                  </a:solidFill>
                  <a:latin typeface="Trebuchet MS" pitchFamily="34" charset="0"/>
                </a:rPr>
                <a:t>’</a:t>
              </a:r>
              <a:r>
                <a:rPr lang="en-US" altLang="ja-JP" sz="2000">
                  <a:solidFill>
                    <a:srgbClr val="A57133"/>
                  </a:solidFill>
                  <a:latin typeface="Trebuchet MS" pitchFamily="34" charset="0"/>
                </a:rPr>
                <a:t>s </a:t>
              </a:r>
              <a:r>
                <a:rPr lang="en-US" altLang="ja-JP" sz="2000">
                  <a:solidFill>
                    <a:srgbClr val="A57133"/>
                  </a:solidFill>
                  <a:latin typeface="Courier New Bold" charset="0"/>
                </a:rPr>
                <a:t>remove</a:t>
              </a:r>
              <a:r>
                <a:rPr lang="en-US" altLang="ja-JP" sz="2000">
                  <a:solidFill>
                    <a:srgbClr val="A57133"/>
                  </a:solidFill>
                  <a:latin typeface="Trebuchet MS" pitchFamily="34" charset="0"/>
                </a:rPr>
                <a:t> method.</a:t>
              </a:r>
              <a:endParaRPr lang="en-US" sz="2000">
                <a:solidFill>
                  <a:srgbClr val="A57133"/>
                </a:solidFill>
                <a:latin typeface="Trebuchet MS" pitchFamily="34" charset="0"/>
              </a:endParaRPr>
            </a:p>
          </p:txBody>
        </p:sp>
        <p:sp>
          <p:nvSpPr>
            <p:cNvPr id="180230" name="Line 6"/>
            <p:cNvSpPr>
              <a:spLocks noChangeShapeType="1"/>
            </p:cNvSpPr>
            <p:nvPr/>
          </p:nvSpPr>
          <p:spPr bwMode="auto">
            <a:xfrm flipH="1" flipV="1">
              <a:off x="2472" y="2659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urier New" charset="0"/>
                <a:ea typeface="MS PGothic" charset="0"/>
                <a:cs typeface="Times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Loop statements allow a block of statements to be repeated.</a:t>
            </a:r>
          </a:p>
          <a:p>
            <a:pPr eaLnBrk="1" hangingPunct="1">
              <a:defRPr/>
            </a:pPr>
            <a:r>
              <a:rPr lang="en-US" sz="2800"/>
              <a:t>The for-each loop allows iteration over a whole collection.</a:t>
            </a:r>
          </a:p>
          <a:p>
            <a:pPr eaLnBrk="1" hangingPunct="1">
              <a:defRPr/>
            </a:pPr>
            <a:r>
              <a:rPr lang="en-US" sz="2800"/>
              <a:t>The while loop allows the repetition to be controlled by a boolean expression.</a:t>
            </a:r>
          </a:p>
          <a:p>
            <a:pPr eaLnBrk="1" hangingPunct="1">
              <a:defRPr/>
            </a:pPr>
            <a:r>
              <a:rPr lang="en-US" sz="2800"/>
              <a:t>All collection classes provide special </a:t>
            </a:r>
            <a:r>
              <a:rPr lang="en-US" sz="2800" b="1">
                <a:latin typeface="Courier New" charset="0"/>
              </a:rPr>
              <a:t>Iterator</a:t>
            </a:r>
            <a:r>
              <a:rPr lang="en-US" sz="2800"/>
              <a:t> objects that provide sequential access to a whole collection.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auction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 i="1"/>
              <a:t>auction</a:t>
            </a:r>
            <a:r>
              <a:rPr lang="en-US"/>
              <a:t> project provides further illustration of collections and iteration.</a:t>
            </a:r>
          </a:p>
          <a:p>
            <a:pPr eaLnBrk="1" hangingPunct="1">
              <a:defRPr/>
            </a:pPr>
            <a:r>
              <a:rPr lang="en-US"/>
              <a:t>Examples of using </a:t>
            </a:r>
            <a:r>
              <a:rPr lang="en-US">
                <a:latin typeface="Courier New Bold" charset="0"/>
              </a:rPr>
              <a:t>null</a:t>
            </a:r>
            <a:r>
              <a:rPr lang="en-US"/>
              <a:t>.</a:t>
            </a:r>
          </a:p>
          <a:p>
            <a:pPr eaLnBrk="1" hangingPunct="1">
              <a:defRPr/>
            </a:pPr>
            <a:r>
              <a:rPr lang="en-US"/>
              <a:t>Anonymous objects.</a:t>
            </a:r>
          </a:p>
          <a:p>
            <a:pPr eaLnBrk="1" hangingPunct="1">
              <a:defRPr/>
            </a:pPr>
            <a:r>
              <a:rPr lang="en-US"/>
              <a:t>Chaining method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auction project</a:t>
            </a:r>
          </a:p>
        </p:txBody>
      </p:sp>
      <p:pic>
        <p:nvPicPr>
          <p:cNvPr id="155650" name="Picture 5" descr="fig4-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341438"/>
            <a:ext cx="705485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ourier New Bold" charset="0"/>
              </a:rPr>
              <a:t>null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Used with object types.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Used to indicate, 'no object'.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We can test if an object variable holds the </a:t>
            </a:r>
            <a:r>
              <a:rPr lang="en-US" smtClean="0">
                <a:latin typeface="Courier New Bold" charset="0"/>
                <a:ea typeface="MS PGothic" pitchFamily="34" charset="-128"/>
              </a:rPr>
              <a:t>null</a:t>
            </a:r>
            <a:r>
              <a:rPr lang="en-US" smtClean="0">
                <a:ea typeface="MS PGothic" pitchFamily="34" charset="-128"/>
              </a:rPr>
              <a:t> value:</a:t>
            </a:r>
            <a:br>
              <a:rPr lang="en-US" smtClean="0">
                <a:ea typeface="MS PGothic" pitchFamily="34" charset="-128"/>
              </a:rPr>
            </a:br>
            <a:r>
              <a:rPr lang="en-US" smtClean="0">
                <a:ea typeface="MS PGothic" pitchFamily="34" charset="-128"/>
              </a:rPr>
              <a:t/>
            </a:r>
            <a:br>
              <a:rPr lang="en-US" smtClean="0">
                <a:ea typeface="MS PGothic" pitchFamily="34" charset="-128"/>
              </a:rPr>
            </a:br>
            <a:r>
              <a:rPr lang="en-US" sz="2800" smtClean="0">
                <a:latin typeface="Courier New Bold" charset="0"/>
                <a:ea typeface="MS PGothic" pitchFamily="34" charset="-128"/>
              </a:rPr>
              <a:t>if(highestBid == null) …</a:t>
            </a:r>
            <a:br>
              <a:rPr lang="en-US" sz="2800" smtClean="0">
                <a:latin typeface="Courier New Bold" charset="0"/>
                <a:ea typeface="MS PGothic" pitchFamily="34" charset="-128"/>
              </a:rPr>
            </a:br>
            <a:endParaRPr lang="en-US" sz="2800" smtClean="0">
              <a:latin typeface="Courier New Bold" charset="0"/>
              <a:ea typeface="MS PGothic" pitchFamily="34" charset="-128"/>
            </a:endParaRPr>
          </a:p>
          <a:p>
            <a:pPr eaLnBrk="1" hangingPunct="1"/>
            <a:r>
              <a:rPr lang="en-US" smtClean="0">
                <a:ea typeface="MS PGothic" pitchFamily="34" charset="-128"/>
              </a:rPr>
              <a:t>Used to indicate </a:t>
            </a: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no bid yet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.</a:t>
            </a:r>
          </a:p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Anonymous objects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Objects are often created and handed on elsewhere immediately:</a:t>
            </a:r>
            <a:br>
              <a:rPr lang="en-US" smtClean="0">
                <a:ea typeface="MS PGothic" pitchFamily="34" charset="-128"/>
              </a:rPr>
            </a:br>
            <a:r>
              <a:rPr lang="en-US" smtClean="0">
                <a:ea typeface="MS PGothic" pitchFamily="34" charset="-128"/>
              </a:rPr>
              <a:t/>
            </a:r>
            <a:br>
              <a:rPr lang="en-US" smtClean="0">
                <a:ea typeface="MS PGothic" pitchFamily="34" charset="-128"/>
              </a:rPr>
            </a:br>
            <a:r>
              <a:rPr lang="en-US" sz="2800" b="1" smtClean="0">
                <a:latin typeface="Courier New Bold" charset="0"/>
                <a:ea typeface="MS PGothic" pitchFamily="34" charset="-128"/>
              </a:rPr>
              <a:t>Lot furtherLot = new Lot(…);</a:t>
            </a:r>
            <a:br>
              <a:rPr lang="en-US" sz="2800" b="1" smtClean="0">
                <a:latin typeface="Courier New Bold" charset="0"/>
                <a:ea typeface="MS PGothic" pitchFamily="34" charset="-128"/>
              </a:rPr>
            </a:br>
            <a:r>
              <a:rPr lang="en-US" sz="2800" b="1" smtClean="0">
                <a:latin typeface="Courier New Bold" charset="0"/>
                <a:ea typeface="MS PGothic" pitchFamily="34" charset="-128"/>
              </a:rPr>
              <a:t>lots.add(furtherLot);</a:t>
            </a:r>
            <a:r>
              <a:rPr lang="en-US" smtClean="0">
                <a:latin typeface="Courier New Bold" charset="0"/>
                <a:ea typeface="MS PGothic" pitchFamily="34" charset="-128"/>
              </a:rPr>
              <a:t/>
            </a:r>
            <a:br>
              <a:rPr lang="en-US" smtClean="0">
                <a:latin typeface="Courier New Bold" charset="0"/>
                <a:ea typeface="MS PGothic" pitchFamily="34" charset="-128"/>
              </a:rPr>
            </a:br>
            <a:endParaRPr lang="en-US" smtClean="0">
              <a:latin typeface="Courier New Bold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We don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t really need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furtherLot</a:t>
            </a:r>
            <a:r>
              <a:rPr lang="en-US" altLang="ja-JP" smtClean="0">
                <a:ea typeface="MS PGothic" pitchFamily="34" charset="-128"/>
              </a:rPr>
              <a:t>:</a:t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mtClean="0">
                <a:ea typeface="MS PGothic" pitchFamily="34" charset="-128"/>
              </a:rPr>
              <a:t/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z="2800" b="1" smtClean="0">
                <a:latin typeface="Courier New Bold" charset="0"/>
                <a:ea typeface="MS PGothic" pitchFamily="34" charset="-128"/>
              </a:rPr>
              <a:t>lots.add(new Lot(…));</a:t>
            </a:r>
            <a:endParaRPr lang="en-US" sz="2800" b="1" smtClean="0">
              <a:latin typeface="Courier New Bold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Chaining method calls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Methods often return objects.</a:t>
            </a:r>
          </a:p>
          <a:p>
            <a:pPr eaLnBrk="1" hangingPunct="1">
              <a:defRPr/>
            </a:pPr>
            <a:r>
              <a:rPr lang="en-US"/>
              <a:t>We often immediately call a method on the returned object.</a:t>
            </a:r>
            <a:br>
              <a:rPr lang="en-US"/>
            </a:br>
            <a:r>
              <a:rPr lang="en-US" sz="2800" b="1">
                <a:latin typeface="Courier New Bold" charset="0"/>
              </a:rPr>
              <a:t>Bid bid = lot.getHighestBid();</a:t>
            </a:r>
            <a:br>
              <a:rPr lang="en-US" sz="2800" b="1">
                <a:latin typeface="Courier New Bold" charset="0"/>
              </a:rPr>
            </a:br>
            <a:r>
              <a:rPr lang="en-US" sz="2800" b="1">
                <a:latin typeface="Courier New Bold" charset="0"/>
              </a:rPr>
              <a:t>Person bidder = bid.getBidder();</a:t>
            </a:r>
          </a:p>
          <a:p>
            <a:pPr eaLnBrk="1" hangingPunct="1">
              <a:defRPr/>
            </a:pPr>
            <a:r>
              <a:rPr lang="en-US"/>
              <a:t>We can use the anonymous object concept and </a:t>
            </a:r>
            <a:r>
              <a:rPr lang="en-US" i="1"/>
              <a:t>chain</a:t>
            </a:r>
            <a:r>
              <a:rPr lang="en-US"/>
              <a:t> method calls:</a:t>
            </a:r>
            <a:br>
              <a:rPr lang="en-US"/>
            </a:br>
            <a:r>
              <a:rPr lang="en-US" sz="2800" b="1">
                <a:latin typeface="Courier New Bold" charset="0"/>
              </a:rPr>
              <a:t>lot.getHighestBid().getBidder()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Chaining method calls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116013" y="3573463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Courier New" charset="0"/>
                <a:ea typeface="MS PGothic" charset="0"/>
                <a:cs typeface="Times" charset="0"/>
              </a:rPr>
              <a:t>String name =</a:t>
            </a:r>
            <a:br>
              <a:rPr lang="en-US" sz="2000">
                <a:latin typeface="Courier New" charset="0"/>
                <a:ea typeface="MS PGothic" charset="0"/>
                <a:cs typeface="Times" charset="0"/>
              </a:rPr>
            </a:br>
            <a:r>
              <a:rPr lang="en-US" sz="2000">
                <a:latin typeface="Courier New" charset="0"/>
                <a:ea typeface="MS PGothic" charset="0"/>
                <a:cs typeface="Times" charset="0"/>
              </a:rPr>
              <a:t>    lot.getHighestBid().getBidder().getName();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Each method in the chain is called on the object returned from the previous method call in the chain.</a:t>
            </a:r>
          </a:p>
        </p:txBody>
      </p:sp>
      <p:grpSp>
        <p:nvGrpSpPr>
          <p:cNvPr id="159748" name="Group 21"/>
          <p:cNvGrpSpPr>
            <a:grpSpLocks/>
          </p:cNvGrpSpPr>
          <p:nvPr/>
        </p:nvGrpSpPr>
        <p:grpSpPr bwMode="auto">
          <a:xfrm>
            <a:off x="971550" y="4581525"/>
            <a:ext cx="4464050" cy="508000"/>
            <a:chOff x="0" y="0"/>
            <a:chExt cx="1584" cy="320"/>
          </a:xfrm>
        </p:grpSpPr>
        <p:sp>
          <p:nvSpPr>
            <p:cNvPr id="159758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759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Bid</a:t>
              </a:r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 object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Lot</a:t>
              </a:r>
            </a:p>
          </p:txBody>
        </p:sp>
      </p:grpSp>
      <p:grpSp>
        <p:nvGrpSpPr>
          <p:cNvPr id="159749" name="Group 21"/>
          <p:cNvGrpSpPr>
            <a:grpSpLocks/>
          </p:cNvGrpSpPr>
          <p:nvPr/>
        </p:nvGrpSpPr>
        <p:grpSpPr bwMode="auto">
          <a:xfrm>
            <a:off x="1773238" y="5229225"/>
            <a:ext cx="5103812" cy="508000"/>
            <a:chOff x="0" y="0"/>
            <a:chExt cx="1584" cy="320"/>
          </a:xfrm>
        </p:grpSpPr>
        <p:sp>
          <p:nvSpPr>
            <p:cNvPr id="159756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757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Person</a:t>
              </a:r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 object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Bid</a:t>
              </a:r>
            </a:p>
          </p:txBody>
        </p:sp>
      </p:grpSp>
      <p:grpSp>
        <p:nvGrpSpPr>
          <p:cNvPr id="159750" name="Group 21"/>
          <p:cNvGrpSpPr>
            <a:grpSpLocks/>
          </p:cNvGrpSpPr>
          <p:nvPr/>
        </p:nvGrpSpPr>
        <p:grpSpPr bwMode="auto">
          <a:xfrm>
            <a:off x="3059113" y="5878513"/>
            <a:ext cx="5462587" cy="508000"/>
            <a:chOff x="0" y="0"/>
            <a:chExt cx="1584" cy="320"/>
          </a:xfrm>
        </p:grpSpPr>
        <p:sp>
          <p:nvSpPr>
            <p:cNvPr id="159754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755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String</a:t>
              </a:r>
              <a:r>
                <a:rPr lang="en-US" sz="2000" b="0">
                  <a:solidFill>
                    <a:srgbClr val="A57133"/>
                  </a:solidFill>
                  <a:latin typeface="Trebuchet MS" pitchFamily="34" charset="0"/>
                  <a:sym typeface="Trebuchet MS Bold" charset="0"/>
                </a:rPr>
                <a:t> object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Person</a:t>
              </a:r>
            </a:p>
          </p:txBody>
        </p:sp>
      </p:grpSp>
      <p:sp>
        <p:nvSpPr>
          <p:cNvPr id="186383" name="Line 15"/>
          <p:cNvSpPr>
            <a:spLocks noChangeShapeType="1"/>
          </p:cNvSpPr>
          <p:nvPr/>
        </p:nvSpPr>
        <p:spPr bwMode="auto">
          <a:xfrm flipV="1">
            <a:off x="7524750" y="4292600"/>
            <a:ext cx="0" cy="158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V="1">
            <a:off x="5795963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 flipV="1">
            <a:off x="3348038" y="42926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Arrays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1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16739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0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>
              <a:spcBef>
                <a:spcPts val="550"/>
              </a:spcBef>
            </a:pPr>
            <a:r>
              <a:rPr lang="en-US" sz="2400" b="0">
                <a:latin typeface="Trebuchet MS" pitchFamily="34" charset="0"/>
                <a:sym typeface="Trebuchet MS" pitchFamily="34" charset="0"/>
              </a:rPr>
              <a:t>Other (non-String) objects:</a:t>
            </a:r>
          </a:p>
        </p:txBody>
      </p:sp>
      <p:sp>
        <p:nvSpPr>
          <p:cNvPr id="116741" name="Rectangle 5"/>
          <p:cNvSpPr>
            <a:spLocks/>
          </p:cNvSpPr>
          <p:nvPr/>
        </p:nvSpPr>
        <p:spPr bwMode="auto">
          <a:xfrm>
            <a:off x="2590800" y="5715000"/>
            <a:ext cx="3725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538"/>
              </a:spcBef>
            </a:pPr>
            <a:r>
              <a:rPr lang="en-US" sz="2400" b="0">
                <a:latin typeface="Courier New Bold" charset="0"/>
                <a:sym typeface="Courier New Bold" charset="0"/>
              </a:rPr>
              <a:t>person1 == person2</a:t>
            </a:r>
            <a:r>
              <a:rPr lang="en-US" sz="2400"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6755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56" name="Rectangle 8"/>
            <p:cNvSpPr>
              <a:spLocks/>
            </p:cNvSpPr>
            <p:nvPr/>
          </p:nvSpPr>
          <p:spPr bwMode="auto">
            <a:xfrm>
              <a:off x="78" y="33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Fred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3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16744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6745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6746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6747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6748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6753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54" name="Rectangle 16"/>
            <p:cNvSpPr>
              <a:spLocks/>
            </p:cNvSpPr>
            <p:nvPr/>
          </p:nvSpPr>
          <p:spPr bwMode="auto">
            <a:xfrm>
              <a:off x="142" y="33"/>
              <a:ext cx="31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Jill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9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16750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51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6752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Fixed-size collections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Sometimes the maximum collection size can be pre-determined.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 special fixed-size collection type is available: an </a:t>
            </a:r>
            <a:r>
              <a:rPr lang="en-US" i="1"/>
              <a:t>array</a:t>
            </a:r>
            <a:r>
              <a:rPr lang="en-US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Unlike the flexible </a:t>
            </a:r>
            <a:r>
              <a:rPr lang="en-US">
                <a:latin typeface="Courier New Bold" charset="0"/>
              </a:rPr>
              <a:t>List</a:t>
            </a:r>
            <a:r>
              <a:rPr lang="en-US"/>
              <a:t> collections, arrays can store object references or primitive-type 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Arrays use a special syntax.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weblog-analyzer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Web server records details of each access.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Supports analysis tasks: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Most popular pages.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Busiest periods.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How much data is being delivered.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Broken references.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Analyze accesses by hour.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Creating an array object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42988" y="1839913"/>
            <a:ext cx="58229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public class LogAnalyzer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private int[] hourCounts;</a:t>
            </a:r>
          </a:p>
          <a:p>
            <a:r>
              <a:rPr lang="en-US" sz="2000"/>
              <a:t>    private LogfileReader reader;</a:t>
            </a:r>
          </a:p>
          <a:p>
            <a:r>
              <a:rPr lang="en-US" sz="2000"/>
              <a:t> </a:t>
            </a:r>
          </a:p>
          <a:p>
            <a:r>
              <a:rPr lang="en-US" sz="2000"/>
              <a:t>    public LogAnalyzer()</a:t>
            </a:r>
          </a:p>
          <a:p>
            <a:r>
              <a:rPr lang="en-US" sz="2000"/>
              <a:t>    { </a:t>
            </a:r>
          </a:p>
          <a:p>
            <a:r>
              <a:rPr lang="en-US" sz="2000"/>
              <a:t>        hourCounts = new int[24];</a:t>
            </a:r>
          </a:p>
          <a:p>
            <a:r>
              <a:rPr lang="en-US" sz="2000"/>
              <a:t>        reader = new LogfileReader();</a:t>
            </a:r>
          </a:p>
          <a:p>
            <a:r>
              <a:rPr lang="en-US" sz="2000"/>
              <a:t>    }</a:t>
            </a:r>
          </a:p>
          <a:p>
            <a:r>
              <a:rPr lang="en-US" sz="2000"/>
              <a:t>    ...</a:t>
            </a:r>
          </a:p>
          <a:p>
            <a:r>
              <a:rPr lang="en-US" sz="2000"/>
              <a:t>}</a:t>
            </a:r>
          </a:p>
        </p:txBody>
      </p:sp>
      <p:grpSp>
        <p:nvGrpSpPr>
          <p:cNvPr id="166916" name="Group 11"/>
          <p:cNvGrpSpPr>
            <a:grpSpLocks/>
          </p:cNvGrpSpPr>
          <p:nvPr/>
        </p:nvGrpSpPr>
        <p:grpSpPr bwMode="auto">
          <a:xfrm>
            <a:off x="5768975" y="3233738"/>
            <a:ext cx="3000375" cy="709612"/>
            <a:chOff x="3649" y="2449"/>
            <a:chExt cx="1890" cy="447"/>
          </a:xfrm>
        </p:grpSpPr>
        <p:sp>
          <p:nvSpPr>
            <p:cNvPr id="68613" name="AutoShape 6"/>
            <p:cNvSpPr>
              <a:spLocks noChangeArrowheads="1"/>
            </p:cNvSpPr>
            <p:nvPr/>
          </p:nvSpPr>
          <p:spPr bwMode="auto">
            <a:xfrm>
              <a:off x="3927" y="2449"/>
              <a:ext cx="1612" cy="4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>Array </a:t>
              </a:r>
              <a:r>
                <a:rPr lang="en-US" b="0" i="1">
                  <a:solidFill>
                    <a:srgbClr val="A57133"/>
                  </a:solidFill>
                  <a:latin typeface="Trebuchet MS" pitchFamily="34" charset="0"/>
                </a:rPr>
                <a:t>object creation</a:t>
              </a:r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/>
              </a:r>
              <a:br>
                <a:rPr lang="en-US" b="0">
                  <a:solidFill>
                    <a:srgbClr val="A57133"/>
                  </a:solidFill>
                  <a:latin typeface="Trebuchet MS" pitchFamily="34" charset="0"/>
                </a:rPr>
              </a:br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> — specifies size</a:t>
              </a:r>
              <a:r>
                <a:rPr lang="en-US">
                  <a:latin typeface="Trebuchet MS" pitchFamily="34" charset="0"/>
                </a:rPr>
                <a:t> </a:t>
              </a:r>
            </a:p>
          </p:txBody>
        </p:sp>
        <p:sp>
          <p:nvSpPr>
            <p:cNvPr id="68615" name="Line 8"/>
            <p:cNvSpPr>
              <a:spLocks noChangeShapeType="1"/>
            </p:cNvSpPr>
            <p:nvPr/>
          </p:nvSpPr>
          <p:spPr bwMode="auto">
            <a:xfrm flipH="1">
              <a:off x="3649" y="2688"/>
              <a:ext cx="287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urier New" charset="0"/>
                <a:ea typeface="MS PGothic" charset="0"/>
                <a:cs typeface="Times" charset="0"/>
              </a:endParaRPr>
            </a:p>
          </p:txBody>
        </p:sp>
      </p:grpSp>
      <p:grpSp>
        <p:nvGrpSpPr>
          <p:cNvPr id="166917" name="Group 10"/>
          <p:cNvGrpSpPr>
            <a:grpSpLocks/>
          </p:cNvGrpSpPr>
          <p:nvPr/>
        </p:nvGrpSpPr>
        <p:grpSpPr bwMode="auto">
          <a:xfrm>
            <a:off x="5340350" y="1760538"/>
            <a:ext cx="3438525" cy="727075"/>
            <a:chOff x="3379" y="1521"/>
            <a:chExt cx="2166" cy="458"/>
          </a:xfrm>
        </p:grpSpPr>
        <p:sp>
          <p:nvSpPr>
            <p:cNvPr id="68614" name="AutoShape 7"/>
            <p:cNvSpPr>
              <a:spLocks noChangeArrowheads="1"/>
            </p:cNvSpPr>
            <p:nvPr/>
          </p:nvSpPr>
          <p:spPr bwMode="auto">
            <a:xfrm>
              <a:off x="3685" y="1521"/>
              <a:ext cx="1860" cy="4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>Array </a:t>
              </a:r>
              <a:r>
                <a:rPr lang="en-US" b="0" i="1">
                  <a:solidFill>
                    <a:srgbClr val="A57133"/>
                  </a:solidFill>
                  <a:latin typeface="Trebuchet MS" pitchFamily="34" charset="0"/>
                </a:rPr>
                <a:t>variable declaration</a:t>
              </a:r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/>
              </a:r>
              <a:br>
                <a:rPr lang="en-US" b="0">
                  <a:solidFill>
                    <a:srgbClr val="A57133"/>
                  </a:solidFill>
                  <a:latin typeface="Trebuchet MS" pitchFamily="34" charset="0"/>
                </a:rPr>
              </a:br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>— does </a:t>
              </a:r>
              <a:r>
                <a:rPr lang="en-US" b="0" i="1">
                  <a:solidFill>
                    <a:srgbClr val="A57133"/>
                  </a:solidFill>
                  <a:latin typeface="Trebuchet MS" pitchFamily="34" charset="0"/>
                </a:rPr>
                <a:t>not</a:t>
              </a:r>
              <a:r>
                <a:rPr lang="en-US" b="0">
                  <a:solidFill>
                    <a:srgbClr val="A57133"/>
                  </a:solidFill>
                  <a:latin typeface="Trebuchet MS" pitchFamily="34" charset="0"/>
                </a:rPr>
                <a:t> contain size</a:t>
              </a:r>
            </a:p>
          </p:txBody>
        </p:sp>
        <p:sp>
          <p:nvSpPr>
            <p:cNvPr id="68616" name="Line 9"/>
            <p:cNvSpPr>
              <a:spLocks noChangeShapeType="1"/>
            </p:cNvSpPr>
            <p:nvPr/>
          </p:nvSpPr>
          <p:spPr bwMode="auto">
            <a:xfrm flipH="1">
              <a:off x="3379" y="1752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urier New" charset="0"/>
                <a:ea typeface="MS PGothic" charset="0"/>
                <a:cs typeface="Times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5422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 Bold" charset="0"/>
              </a:rPr>
              <a:t>hourCounts</a:t>
            </a:r>
            <a:r>
              <a:rPr lang="en-US"/>
              <a:t> array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168963" name="Picture 5" descr="fig4-12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006600"/>
            <a:ext cx="80391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an array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a typeface="MS PGothic" pitchFamily="34" charset="-128"/>
              </a:rPr>
              <a:t>Square-bracket notation is used to access an array element: </a:t>
            </a:r>
            <a:r>
              <a:rPr lang="en-US" sz="2000" b="1" smtClean="0">
                <a:latin typeface="Courier New" pitchFamily="49" charset="0"/>
                <a:ea typeface="MS PGothic" pitchFamily="34" charset="-128"/>
              </a:rPr>
              <a:t>hourCounts[...]</a:t>
            </a:r>
            <a:endParaRPr lang="en-US" sz="2000" smtClean="0"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en-US" sz="2800" smtClean="0">
                <a:ea typeface="MS PGothic" pitchFamily="34" charset="-128"/>
              </a:rPr>
              <a:t>Elements are used like ordinary variables.</a:t>
            </a:r>
          </a:p>
          <a:p>
            <a:pPr eaLnBrk="1" hangingPunct="1"/>
            <a:r>
              <a:rPr lang="en-US" sz="2800" smtClean="0">
                <a:ea typeface="MS PGothic" pitchFamily="34" charset="-128"/>
              </a:rPr>
              <a:t>The target of an assignment: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  <a:ea typeface="MS PGothic" pitchFamily="34" charset="-128"/>
              </a:rPr>
              <a:t>hourCounts[hour] = ...;</a:t>
            </a:r>
            <a:endParaRPr lang="en-US" smtClean="0"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en-US" sz="2800" smtClean="0">
                <a:ea typeface="MS PGothic" pitchFamily="34" charset="-128"/>
              </a:rPr>
              <a:t>In an expression: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  <a:ea typeface="MS PGothic" pitchFamily="34" charset="-128"/>
              </a:rPr>
              <a:t>hourCounts[hour]++;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  <a:ea typeface="MS PGothic" pitchFamily="34" charset="-128"/>
              </a:rPr>
              <a:t>adjusted = hourCounts[hour] – 3;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Standard array use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1219200" y="1643063"/>
            <a:ext cx="63881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private int[] hourCounts;</a:t>
            </a: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private String[] names;</a:t>
            </a:r>
          </a:p>
          <a:p>
            <a:pPr marL="39688"/>
            <a:endParaRPr lang="en-US" sz="23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...</a:t>
            </a: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 </a:t>
            </a: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hourCounts = new int[24];</a:t>
            </a:r>
          </a:p>
          <a:p>
            <a:pPr marL="39688"/>
            <a:endParaRPr lang="en-US" sz="23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...</a:t>
            </a:r>
          </a:p>
          <a:p>
            <a:pPr marL="39688"/>
            <a:endParaRPr lang="en-US" sz="23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hourcounts[i] = 0;</a:t>
            </a: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hourcounts[i]++;</a:t>
            </a: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System.out.println(hourcounts[i]);</a:t>
            </a:r>
          </a:p>
          <a:p>
            <a:pPr marL="39688"/>
            <a:endParaRPr lang="en-US" b="0">
              <a:latin typeface="Courier New Bold" charset="0"/>
              <a:sym typeface="Courier New Bold" charset="0"/>
            </a:endParaRPr>
          </a:p>
        </p:txBody>
      </p:sp>
      <p:sp>
        <p:nvSpPr>
          <p:cNvPr id="173060" name="AutoShape 4"/>
          <p:cNvSpPr>
            <a:spLocks/>
          </p:cNvSpPr>
          <p:nvPr/>
        </p:nvSpPr>
        <p:spPr bwMode="auto">
          <a:xfrm>
            <a:off x="6962775" y="2057400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1" name="Rectangle 5"/>
          <p:cNvSpPr>
            <a:spLocks/>
          </p:cNvSpPr>
          <p:nvPr/>
        </p:nvSpPr>
        <p:spPr bwMode="auto">
          <a:xfrm>
            <a:off x="7145338" y="2085975"/>
            <a:ext cx="1346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90813" bIns="38100" anchor="ctr">
            <a:spAutoFit/>
          </a:bodyPr>
          <a:lstStyle/>
          <a:p>
            <a:pPr marL="52388" algn="ctr"/>
            <a:r>
              <a:rPr lang="en-US" b="0">
                <a:solidFill>
                  <a:srgbClr val="A57133"/>
                </a:solidFill>
                <a:latin typeface="Trebuchet MS" pitchFamily="34" charset="0"/>
                <a:sym typeface="Trebuchet MS" pitchFamily="34" charset="0"/>
              </a:rPr>
              <a:t>declaration</a:t>
            </a:r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 flipH="1">
            <a:off x="6375400" y="2262188"/>
            <a:ext cx="584200" cy="0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3063" name="AutoShape 7"/>
          <p:cNvSpPr>
            <a:spLocks/>
          </p:cNvSpPr>
          <p:nvPr/>
        </p:nvSpPr>
        <p:spPr bwMode="auto">
          <a:xfrm>
            <a:off x="6962775" y="3365500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4" name="Rectangle 8"/>
          <p:cNvSpPr>
            <a:spLocks/>
          </p:cNvSpPr>
          <p:nvPr/>
        </p:nvSpPr>
        <p:spPr bwMode="auto">
          <a:xfrm>
            <a:off x="7302500" y="3394075"/>
            <a:ext cx="1031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90813" bIns="38100" anchor="ctr">
            <a:spAutoFit/>
          </a:bodyPr>
          <a:lstStyle/>
          <a:p>
            <a:pPr marL="52388" algn="ctr"/>
            <a:r>
              <a:rPr lang="en-US" b="0">
                <a:solidFill>
                  <a:srgbClr val="A57133"/>
                </a:solidFill>
                <a:latin typeface="Trebuchet MS" pitchFamily="34" charset="0"/>
                <a:sym typeface="Trebuchet MS" pitchFamily="34" charset="0"/>
              </a:rPr>
              <a:t>creation</a:t>
            </a:r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 flipH="1">
            <a:off x="6375400" y="3570288"/>
            <a:ext cx="584200" cy="0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3066" name="AutoShape 10"/>
          <p:cNvSpPr>
            <a:spLocks/>
          </p:cNvSpPr>
          <p:nvPr/>
        </p:nvSpPr>
        <p:spPr bwMode="auto">
          <a:xfrm>
            <a:off x="6962775" y="4673600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7" name="Rectangle 11"/>
          <p:cNvSpPr>
            <a:spLocks/>
          </p:cNvSpPr>
          <p:nvPr/>
        </p:nvSpPr>
        <p:spPr bwMode="auto">
          <a:xfrm>
            <a:off x="7556500" y="4702175"/>
            <a:ext cx="52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90813" bIns="38100" anchor="ctr">
            <a:spAutoFit/>
          </a:bodyPr>
          <a:lstStyle/>
          <a:p>
            <a:pPr marL="52388" algn="ctr"/>
            <a:r>
              <a:rPr lang="en-US" b="0">
                <a:solidFill>
                  <a:srgbClr val="A57133"/>
                </a:solidFill>
                <a:latin typeface="Trebuchet MS" pitchFamily="34" charset="0"/>
                <a:sym typeface="Trebuchet MS" pitchFamily="34" charset="0"/>
              </a:rPr>
              <a:t>use</a:t>
            </a:r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6375400" y="4878388"/>
            <a:ext cx="584200" cy="0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literals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idx="1"/>
          </p:nvPr>
        </p:nvSpPr>
        <p:spPr>
          <a:xfrm>
            <a:off x="971550" y="3502025"/>
            <a:ext cx="7467600" cy="15113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defRPr/>
            </a:pPr>
            <a:r>
              <a:rPr lang="en-US" sz="2800"/>
              <a:t>Array literals in this form can only be used in declarations.</a:t>
            </a:r>
          </a:p>
          <a:p>
            <a:pPr marL="382588" eaLnBrk="1" hangingPunct="1">
              <a:lnSpc>
                <a:spcPct val="90000"/>
              </a:lnSpc>
              <a:defRPr/>
            </a:pPr>
            <a:r>
              <a:rPr lang="en-US" sz="2800"/>
              <a:t>Related uses require </a:t>
            </a:r>
            <a:r>
              <a:rPr lang="en-US" sz="2800">
                <a:latin typeface="Courier New Bold" charset="0"/>
              </a:rPr>
              <a:t>new</a:t>
            </a:r>
            <a:r>
              <a:rPr lang="en-US" sz="2800"/>
              <a:t>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75108" name="Rectangle 3"/>
          <p:cNvSpPr>
            <a:spLocks/>
          </p:cNvSpPr>
          <p:nvPr/>
        </p:nvSpPr>
        <p:spPr bwMode="auto">
          <a:xfrm>
            <a:off x="1458913" y="2235200"/>
            <a:ext cx="6642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100" b="0">
                <a:latin typeface="Courier New Bold" charset="0"/>
                <a:sym typeface="Courier New Bold" charset="0"/>
              </a:rPr>
              <a:t>private int[] numbers = { 3, 15, 4, 5 };</a:t>
            </a:r>
          </a:p>
          <a:p>
            <a:pPr marL="39688"/>
            <a:endParaRPr lang="en-US" sz="2300" b="0">
              <a:latin typeface="Courier New Bold" charset="0"/>
              <a:sym typeface="Courier New Bold" charset="0"/>
            </a:endParaRPr>
          </a:p>
          <a:p>
            <a:pPr marL="39688"/>
            <a:endParaRPr lang="en-US" b="0">
              <a:latin typeface="Courier New Bold" charset="0"/>
              <a:sym typeface="Courier New Bold" charset="0"/>
            </a:endParaRPr>
          </a:p>
        </p:txBody>
      </p:sp>
      <p:grpSp>
        <p:nvGrpSpPr>
          <p:cNvPr id="175109" name="Group 11"/>
          <p:cNvGrpSpPr>
            <a:grpSpLocks/>
          </p:cNvGrpSpPr>
          <p:nvPr/>
        </p:nvGrpSpPr>
        <p:grpSpPr bwMode="auto">
          <a:xfrm>
            <a:off x="6516688" y="2565400"/>
            <a:ext cx="2239962" cy="935038"/>
            <a:chOff x="3969" y="1434"/>
            <a:chExt cx="1411" cy="510"/>
          </a:xfrm>
        </p:grpSpPr>
        <p:sp>
          <p:nvSpPr>
            <p:cNvPr id="175112" name="Line 5"/>
            <p:cNvSpPr>
              <a:spLocks noChangeShapeType="1"/>
            </p:cNvSpPr>
            <p:nvPr/>
          </p:nvSpPr>
          <p:spPr bwMode="auto">
            <a:xfrm flipH="1" flipV="1">
              <a:off x="3969" y="1434"/>
              <a:ext cx="272" cy="272"/>
            </a:xfrm>
            <a:prstGeom prst="line">
              <a:avLst/>
            </a:prstGeom>
            <a:noFill/>
            <a:ln w="38100">
              <a:solidFill>
                <a:srgbClr val="A571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3" name="AutoShape 6"/>
            <p:cNvSpPr>
              <a:spLocks/>
            </p:cNvSpPr>
            <p:nvPr/>
          </p:nvSpPr>
          <p:spPr bwMode="auto">
            <a:xfrm>
              <a:off x="4212" y="1480"/>
              <a:ext cx="1168" cy="464"/>
            </a:xfrm>
            <a:prstGeom prst="roundRect">
              <a:avLst>
                <a:gd name="adj" fmla="val 92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52713" bIns="0" anchor="ctr"/>
            <a:lstStyle/>
            <a:p>
              <a:pPr marL="52388" algn="ctr"/>
              <a:r>
                <a:rPr lang="en-US" b="0">
                  <a:solidFill>
                    <a:srgbClr val="A57133"/>
                  </a:solidFill>
                  <a:latin typeface="Trebuchet MS" pitchFamily="34" charset="0"/>
                  <a:sym typeface="Trebuchet MS" pitchFamily="34" charset="0"/>
                </a:rPr>
                <a:t>declaration, creation and initialization</a:t>
              </a:r>
            </a:p>
          </p:txBody>
        </p:sp>
      </p:grpSp>
      <p:sp>
        <p:nvSpPr>
          <p:cNvPr id="175110" name="Rectangle 3"/>
          <p:cNvSpPr>
            <a:spLocks/>
          </p:cNvSpPr>
          <p:nvPr/>
        </p:nvSpPr>
        <p:spPr bwMode="auto">
          <a:xfrm>
            <a:off x="1403350" y="4868863"/>
            <a:ext cx="460851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100" b="0">
                <a:latin typeface="Courier New Bold" charset="0"/>
                <a:sym typeface="Courier New Bold" charset="0"/>
              </a:rPr>
              <a:t>numbers = new int[] { </a:t>
            </a:r>
            <a:br>
              <a:rPr lang="en-US" sz="2100" b="0">
                <a:latin typeface="Courier New Bold" charset="0"/>
                <a:sym typeface="Courier New Bold" charset="0"/>
              </a:rPr>
            </a:br>
            <a:r>
              <a:rPr lang="en-US" sz="2100" b="0">
                <a:latin typeface="Courier New Bold" charset="0"/>
                <a:sym typeface="Courier New Bold" charset="0"/>
              </a:rPr>
              <a:t>    3, 15, 4, 5</a:t>
            </a:r>
            <a:br>
              <a:rPr lang="en-US" sz="2100" b="0">
                <a:latin typeface="Courier New Bold" charset="0"/>
                <a:sym typeface="Courier New Bold" charset="0"/>
              </a:rPr>
            </a:br>
            <a:r>
              <a:rPr lang="en-US" sz="2100" b="0">
                <a:latin typeface="Courier New Bold" charset="0"/>
                <a:sym typeface="Courier New Bold" charset="0"/>
              </a:rPr>
              <a:t>};</a:t>
            </a:r>
          </a:p>
          <a:p>
            <a:pPr marL="39688"/>
            <a:endParaRPr lang="en-US" b="0">
              <a:latin typeface="Courier New Bold" charset="0"/>
              <a:sym typeface="Courier New Bold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71550" y="1557338"/>
            <a:ext cx="74676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233680"/>
          <a:lstStyle/>
          <a:p>
            <a:pPr marL="382588" indent="-342900">
              <a:lnSpc>
                <a:spcPct val="90000"/>
              </a:lnSpc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/>
            </a:pPr>
            <a:r>
              <a:rPr lang="en-US" sz="2800" b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The size is inferred from the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length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3862388"/>
            <a:ext cx="7467600" cy="1871662"/>
          </a:xfrm>
        </p:spPr>
        <p:txBody>
          <a:bodyPr rIns="233680"/>
          <a:lstStyle/>
          <a:p>
            <a:pPr marL="382588" eaLnBrk="1" hangingPunct="1"/>
            <a:r>
              <a:rPr lang="en-US" smtClean="0">
                <a:ea typeface="MS PGothic" pitchFamily="34" charset="-128"/>
              </a:rPr>
              <a:t>NB: </a:t>
            </a:r>
            <a:r>
              <a:rPr lang="en-US" smtClean="0">
                <a:latin typeface="Courier New Bold" charset="0"/>
                <a:ea typeface="MS PGothic" pitchFamily="34" charset="-128"/>
              </a:rPr>
              <a:t>length</a:t>
            </a:r>
            <a:r>
              <a:rPr lang="en-US" smtClean="0">
                <a:ea typeface="MS PGothic" pitchFamily="34" charset="-128"/>
              </a:rPr>
              <a:t> is a field rather than a method!</a:t>
            </a:r>
          </a:p>
          <a:p>
            <a:pPr marL="382588" eaLnBrk="1" hangingPunct="1"/>
            <a:r>
              <a:rPr lang="en-US" smtClean="0">
                <a:ea typeface="MS PGothic" pitchFamily="34" charset="-128"/>
              </a:rPr>
              <a:t>It cannot be changed – </a:t>
            </a: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fixed size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.</a:t>
            </a:r>
            <a:endParaRPr lang="en-US" smtClean="0">
              <a:ea typeface="MS PGothic" pitchFamily="34" charset="-128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77156" name="Rectangle 3"/>
          <p:cNvSpPr>
            <a:spLocks/>
          </p:cNvSpPr>
          <p:nvPr/>
        </p:nvSpPr>
        <p:spPr bwMode="auto">
          <a:xfrm>
            <a:off x="1320800" y="1944688"/>
            <a:ext cx="77216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private int[] numbers = { 3, 15, 4, 5 };</a:t>
            </a:r>
          </a:p>
          <a:p>
            <a:pPr marL="39688"/>
            <a:endParaRPr lang="en-US" sz="23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300" b="0">
                <a:latin typeface="Courier New Bold" charset="0"/>
                <a:sym typeface="Courier New Bold" charset="0"/>
              </a:rPr>
              <a:t>int n = numbers.length;</a:t>
            </a:r>
          </a:p>
          <a:p>
            <a:pPr marL="39688"/>
            <a:endParaRPr lang="en-US" b="0">
              <a:latin typeface="Courier New Bold" charset="0"/>
              <a:sym typeface="Courier New Bold" charset="0"/>
            </a:endParaRPr>
          </a:p>
        </p:txBody>
      </p:sp>
      <p:grpSp>
        <p:nvGrpSpPr>
          <p:cNvPr id="177157" name="Group 9"/>
          <p:cNvGrpSpPr>
            <a:grpSpLocks/>
          </p:cNvGrpSpPr>
          <p:nvPr/>
        </p:nvGrpSpPr>
        <p:grpSpPr bwMode="auto">
          <a:xfrm>
            <a:off x="5219700" y="2998788"/>
            <a:ext cx="2454275" cy="709612"/>
            <a:chOff x="3432" y="2440"/>
            <a:chExt cx="1546" cy="447"/>
          </a:xfrm>
        </p:grpSpPr>
        <p:sp>
          <p:nvSpPr>
            <p:cNvPr id="177158" name="Line 5"/>
            <p:cNvSpPr>
              <a:spLocks noChangeShapeType="1"/>
            </p:cNvSpPr>
            <p:nvPr/>
          </p:nvSpPr>
          <p:spPr bwMode="auto">
            <a:xfrm rot="10800000">
              <a:off x="3432" y="2440"/>
              <a:ext cx="480" cy="272"/>
            </a:xfrm>
            <a:prstGeom prst="line">
              <a:avLst/>
            </a:prstGeom>
            <a:noFill/>
            <a:ln w="38100">
              <a:solidFill>
                <a:srgbClr val="A571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7159" name="AutoShape 6"/>
            <p:cNvSpPr>
              <a:spLocks/>
            </p:cNvSpPr>
            <p:nvPr/>
          </p:nvSpPr>
          <p:spPr bwMode="auto">
            <a:xfrm>
              <a:off x="3898" y="2567"/>
              <a:ext cx="1080" cy="320"/>
            </a:xfrm>
            <a:prstGeom prst="roundRect">
              <a:avLst>
                <a:gd name="adj" fmla="val 1338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52713" bIns="0" anchor="ctr"/>
            <a:lstStyle/>
            <a:p>
              <a:pPr marL="52388" algn="ctr"/>
              <a:r>
                <a:rPr lang="en-US" b="0">
                  <a:solidFill>
                    <a:srgbClr val="A57133"/>
                  </a:solidFill>
                  <a:latin typeface="Trebuchet MS" pitchFamily="34" charset="0"/>
                  <a:sym typeface="Trebuchet MS" pitchFamily="34" charset="0"/>
                </a:rPr>
                <a:t>no brackets!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for loop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There are two variations of the for loop, </a:t>
            </a:r>
            <a:r>
              <a:rPr lang="en-US" i="1">
                <a:ea typeface="+mn-ea"/>
                <a:cs typeface="+mn-cs"/>
              </a:rPr>
              <a:t>for-each</a:t>
            </a:r>
            <a:r>
              <a:rPr lang="en-US">
                <a:ea typeface="+mn-ea"/>
                <a:cs typeface="+mn-cs"/>
              </a:rPr>
              <a:t> and </a:t>
            </a:r>
            <a:r>
              <a:rPr lang="en-US" i="1">
                <a:ea typeface="+mn-ea"/>
                <a:cs typeface="+mn-cs"/>
              </a:rPr>
              <a:t>for</a:t>
            </a:r>
            <a:r>
              <a:rPr lang="en-US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The for loop is often used to iterate a fixed number of times.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Often used with a variable that changes a fixed amount on each iteration.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For loop pseudo-code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95400" y="2570163"/>
            <a:ext cx="70437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for(</a:t>
            </a:r>
            <a:r>
              <a:rPr lang="en-US" i="1" smtClean="0"/>
              <a:t>initialization</a:t>
            </a:r>
            <a:r>
              <a:rPr lang="en-US" smtClean="0"/>
              <a:t>; </a:t>
            </a:r>
            <a:r>
              <a:rPr lang="en-US" i="1" smtClean="0"/>
              <a:t>condition</a:t>
            </a:r>
            <a:r>
              <a:rPr lang="en-US" smtClean="0"/>
              <a:t>; </a:t>
            </a:r>
            <a:r>
              <a:rPr lang="en-US" i="1" smtClean="0"/>
              <a:t>post-body action</a:t>
            </a:r>
            <a:r>
              <a:rPr lang="en-US" smtClean="0"/>
              <a:t>) {</a:t>
            </a:r>
          </a:p>
          <a:p>
            <a:pPr eaLnBrk="1" hangingPunct="1">
              <a:defRPr/>
            </a:pPr>
            <a:r>
              <a:rPr lang="en-US" smtClean="0"/>
              <a:t>    </a:t>
            </a:r>
            <a:r>
              <a:rPr lang="en-US" i="1" smtClean="0"/>
              <a:t>statements to be repeated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}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3473450" y="1981200"/>
            <a:ext cx="3138488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General form of the for loop</a:t>
            </a:r>
          </a:p>
        </p:txBody>
      </p:sp>
      <p:sp>
        <p:nvSpPr>
          <p:cNvPr id="75782" name="AutoShape 8"/>
          <p:cNvSpPr>
            <a:spLocks noChangeArrowheads="1"/>
          </p:cNvSpPr>
          <p:nvPr/>
        </p:nvSpPr>
        <p:spPr bwMode="auto">
          <a:xfrm>
            <a:off x="3167063" y="3937000"/>
            <a:ext cx="32702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Equivalent in while-loop form</a:t>
            </a: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1371600" y="4654550"/>
            <a:ext cx="41624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i="1" smtClean="0">
                <a:cs typeface="Courier New" charset="0"/>
              </a:rPr>
              <a:t>initialization</a:t>
            </a:r>
            <a:r>
              <a:rPr lang="en-US" smtClean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while(</a:t>
            </a:r>
            <a:r>
              <a:rPr lang="en-US" i="1" smtClean="0">
                <a:cs typeface="Courier New" charset="0"/>
              </a:rPr>
              <a:t>condition</a:t>
            </a:r>
            <a:r>
              <a:rPr lang="en-US" smtClean="0"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</a:t>
            </a:r>
            <a:r>
              <a:rPr lang="en-US" i="1" smtClean="0">
                <a:cs typeface="Courier New" charset="0"/>
              </a:rPr>
              <a:t>statements to be repeated</a:t>
            </a:r>
            <a:endParaRPr lang="en-US" smtClean="0">
              <a:cs typeface="Courier New" charset="0"/>
            </a:endParaRPr>
          </a:p>
          <a:p>
            <a:pPr eaLnBrk="1" hangingPunct="1">
              <a:defRPr/>
            </a:pPr>
            <a:r>
              <a:rPr lang="en-US" smtClean="0">
                <a:cs typeface="Courier New" charset="0"/>
              </a:rPr>
              <a:t>    </a:t>
            </a:r>
            <a:r>
              <a:rPr lang="en-US" i="1" smtClean="0">
                <a:cs typeface="Courier New" charset="0"/>
              </a:rPr>
              <a:t>post-body action</a:t>
            </a:r>
            <a:endParaRPr lang="en-US" smtClean="0">
              <a:cs typeface="Courier New" charset="0"/>
            </a:endParaRPr>
          </a:p>
          <a:p>
            <a:pPr eaLnBrk="1" hangingPunct="1">
              <a:defRPr/>
            </a:pPr>
            <a:r>
              <a:rPr lang="en-US" smtClean="0"/>
              <a:t>}</a:t>
            </a:r>
            <a:r>
              <a:rPr lang="en-US" b="0" smtClean="0">
                <a:latin typeface="Times New Roman" charset="0"/>
              </a:rPr>
              <a:t> </a:t>
            </a: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1143000" y="1828800"/>
            <a:ext cx="746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75785" name="Rectangle 11"/>
          <p:cNvSpPr>
            <a:spLocks noChangeArrowheads="1"/>
          </p:cNvSpPr>
          <p:nvPr/>
        </p:nvSpPr>
        <p:spPr bwMode="auto">
          <a:xfrm>
            <a:off x="1143000" y="3810000"/>
            <a:ext cx="7467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2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18787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88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>
              <a:spcBef>
                <a:spcPts val="550"/>
              </a:spcBef>
            </a:pPr>
            <a:r>
              <a:rPr lang="en-US" sz="2400" b="0">
                <a:latin typeface="Trebuchet MS" pitchFamily="34" charset="0"/>
                <a:sym typeface="Trebuchet MS" pitchFamily="34" charset="0"/>
              </a:rPr>
              <a:t>Other (non-String) objects: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2590800" y="5715000"/>
            <a:ext cx="3725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538"/>
              </a:spcBef>
            </a:pPr>
            <a:r>
              <a:rPr lang="en-US" sz="2400" b="0">
                <a:latin typeface="Courier New Bold" charset="0"/>
                <a:sym typeface="Courier New Bold" charset="0"/>
              </a:rPr>
              <a:t>person1 == person2</a:t>
            </a:r>
            <a:r>
              <a:rPr lang="en-US" sz="2400"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8803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Rectangle 8"/>
            <p:cNvSpPr>
              <a:spLocks/>
            </p:cNvSpPr>
            <p:nvPr/>
          </p:nvSpPr>
          <p:spPr bwMode="auto">
            <a:xfrm>
              <a:off x="78" y="33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Fred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1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18792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8793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8794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8795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8796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8801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Rectangle 16"/>
            <p:cNvSpPr>
              <a:spLocks/>
            </p:cNvSpPr>
            <p:nvPr/>
          </p:nvSpPr>
          <p:spPr bwMode="auto">
            <a:xfrm>
              <a:off x="78" y="33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Fred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7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18798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9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8800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 Java example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990600" y="2570163"/>
            <a:ext cx="77295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for(int hour = 0; hour &lt; hourCounts.length; hour++) {</a:t>
            </a:r>
          </a:p>
          <a:p>
            <a:pPr eaLnBrk="1" hangingPunct="1">
              <a:defRPr/>
            </a:pPr>
            <a:r>
              <a:rPr lang="en-US" smtClean="0"/>
              <a:t>    System.out.println(hour + ": " + hourCounts[hour]);</a:t>
            </a:r>
          </a:p>
          <a:p>
            <a:pPr eaLnBrk="1" hangingPunct="1">
              <a:defRPr/>
            </a:pPr>
            <a:r>
              <a:rPr lang="en-US" smtClean="0"/>
              <a:t>}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990600" y="4703763"/>
            <a:ext cx="77295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int hour = 0;</a:t>
            </a:r>
          </a:p>
          <a:p>
            <a:pPr eaLnBrk="1" hangingPunct="1">
              <a:defRPr/>
            </a:pPr>
            <a:r>
              <a:rPr lang="en-US" smtClean="0"/>
              <a:t>while(hour &lt; hourCounts.length) {</a:t>
            </a:r>
          </a:p>
          <a:p>
            <a:pPr eaLnBrk="1" hangingPunct="1">
              <a:defRPr/>
            </a:pPr>
            <a:r>
              <a:rPr lang="en-US" smtClean="0"/>
              <a:t>    System.out.println(hour + ": " + hourCounts[hour]);</a:t>
            </a:r>
          </a:p>
          <a:p>
            <a:pPr eaLnBrk="1" hangingPunct="1">
              <a:defRPr/>
            </a:pPr>
            <a:r>
              <a:rPr lang="en-US" smtClean="0"/>
              <a:t>    hour++;</a:t>
            </a:r>
          </a:p>
          <a:p>
            <a:pPr eaLnBrk="1" hangingPunct="1">
              <a:defRPr/>
            </a:pPr>
            <a:r>
              <a:rPr lang="en-US" smtClean="0"/>
              <a:t>}</a:t>
            </a:r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3654425" y="1854200"/>
            <a:ext cx="1836738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loop version</a:t>
            </a:r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3527425" y="4164013"/>
            <a:ext cx="20923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while loop version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914400" y="1676400"/>
            <a:ext cx="7848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914400" y="3962400"/>
            <a:ext cx="78486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Practice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1739900"/>
          </a:xfrm>
        </p:spPr>
        <p:txBody>
          <a:bodyPr rIns="233680"/>
          <a:lstStyle/>
          <a:p>
            <a:pPr marL="382588" eaLnBrk="1" hangingPunct="1">
              <a:defRPr/>
            </a:pPr>
            <a:r>
              <a:rPr lang="en-US" sz="2800">
                <a:ea typeface="+mn-ea"/>
                <a:cs typeface="+mn-cs"/>
              </a:rPr>
              <a:t>Given an array of numbers, print out all the numbers in the array, using a for loop.</a:t>
            </a:r>
            <a:br>
              <a:rPr lang="en-US" sz="2800">
                <a:ea typeface="+mn-ea"/>
                <a:cs typeface="+mn-cs"/>
              </a:rPr>
            </a:br>
            <a:endParaRPr lang="en-US" sz="2800"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85348" name="Rectangle 4"/>
          <p:cNvSpPr>
            <a:spLocks/>
          </p:cNvSpPr>
          <p:nvPr/>
        </p:nvSpPr>
        <p:spPr bwMode="auto">
          <a:xfrm>
            <a:off x="990600" y="3284538"/>
            <a:ext cx="77724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int[] numbers = { 4, 1, 22, 9, 14, 3, 9};</a:t>
            </a:r>
            <a:br>
              <a:rPr lang="en-US" sz="2400" b="0">
                <a:latin typeface="Courier New Bold" charset="0"/>
                <a:sym typeface="Courier New Bold" charset="0"/>
              </a:rPr>
            </a:br>
            <a:endParaRPr lang="en-US" sz="24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for ...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Practice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1181100"/>
          </a:xfrm>
        </p:spPr>
        <p:txBody>
          <a:bodyPr rIns="233680"/>
          <a:lstStyle/>
          <a:p>
            <a:pPr marL="382588" eaLnBrk="1" hangingPunct="1">
              <a:defRPr/>
            </a:pPr>
            <a:r>
              <a:rPr lang="en-US" sz="2800">
                <a:ea typeface="+mn-ea"/>
                <a:cs typeface="+mn-cs"/>
              </a:rPr>
              <a:t>Fill an array with the Fibonacci sequence.</a:t>
            </a:r>
            <a:br>
              <a:rPr lang="en-US" sz="2800">
                <a:ea typeface="+mn-ea"/>
                <a:cs typeface="+mn-cs"/>
              </a:rPr>
            </a:br>
            <a:endParaRPr lang="en-US" sz="2800">
              <a:ea typeface="+mn-ea"/>
              <a:cs typeface="+mn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87396" name="Rectangle 4"/>
          <p:cNvSpPr>
            <a:spLocks/>
          </p:cNvSpPr>
          <p:nvPr/>
        </p:nvSpPr>
        <p:spPr bwMode="auto">
          <a:xfrm>
            <a:off x="990600" y="3467100"/>
            <a:ext cx="77724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int[] fib = new int[100];</a:t>
            </a:r>
            <a:br>
              <a:rPr lang="en-US" sz="2400" b="0">
                <a:latin typeface="Courier New Bold" charset="0"/>
                <a:sym typeface="Courier New Bold" charset="0"/>
              </a:rPr>
            </a:br>
            <a:endParaRPr lang="en-US" sz="24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fib[0] = 0;</a:t>
            </a:r>
          </a:p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fib[1] = 1;</a:t>
            </a:r>
          </a:p>
          <a:p>
            <a:pPr marL="39688"/>
            <a:endParaRPr lang="en-US" sz="2400" b="0">
              <a:latin typeface="Courier New Bold" charset="0"/>
              <a:sym typeface="Courier New Bold" charset="0"/>
            </a:endParaRPr>
          </a:p>
          <a:p>
            <a:pPr marL="39688"/>
            <a:r>
              <a:rPr lang="en-US" sz="2400" b="0">
                <a:latin typeface="Courier New Bold" charset="0"/>
                <a:sym typeface="Courier New Bold" charset="0"/>
              </a:rPr>
              <a:t>for ...</a:t>
            </a:r>
          </a:p>
        </p:txBody>
      </p:sp>
      <p:sp>
        <p:nvSpPr>
          <p:cNvPr id="187397" name="Rectangle 5"/>
          <p:cNvSpPr>
            <a:spLocks/>
          </p:cNvSpPr>
          <p:nvPr/>
        </p:nvSpPr>
        <p:spPr bwMode="auto">
          <a:xfrm>
            <a:off x="3276600" y="2565400"/>
            <a:ext cx="465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000" b="0">
                <a:solidFill>
                  <a:srgbClr val="83181B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0  1  1  2  3  5  8  13  21  34 ...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for loop with bigger step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295400" y="2281238"/>
            <a:ext cx="7162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2000" smtClean="0"/>
              <a:t>// Print multiples of 3 that are </a:t>
            </a:r>
            <a:r>
              <a:rPr lang="en-GB" sz="2000" i="1" smtClean="0"/>
              <a:t>below</a:t>
            </a:r>
            <a:r>
              <a:rPr lang="en-GB" sz="2000" smtClean="0"/>
              <a:t> 40.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000" smtClean="0"/>
              <a:t>for(int num = 3; num &lt; 40; num = num + 3) 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000" smtClean="0"/>
              <a:t>    System.out.println(num);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000" smtClean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Arrays are appropriate where a fixed-size collection is required.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Arrays use a special syntax.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For loops are used when an index variable is required.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For loops offer an alternative to while loops when the number of repetitions is known.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Used with a regular step size.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3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20835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36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>
              <a:spcBef>
                <a:spcPts val="550"/>
              </a:spcBef>
            </a:pPr>
            <a:r>
              <a:rPr lang="en-US" sz="2400" b="0">
                <a:latin typeface="Trebuchet MS" pitchFamily="34" charset="0"/>
                <a:sym typeface="Trebuchet MS" pitchFamily="34" charset="0"/>
              </a:rPr>
              <a:t>Other (non-String) objects:</a:t>
            </a:r>
          </a:p>
        </p:txBody>
      </p:sp>
      <p:sp>
        <p:nvSpPr>
          <p:cNvPr id="120837" name="Rectangle 5"/>
          <p:cNvSpPr>
            <a:spLocks/>
          </p:cNvSpPr>
          <p:nvPr/>
        </p:nvSpPr>
        <p:spPr bwMode="auto">
          <a:xfrm>
            <a:off x="2590800" y="5715000"/>
            <a:ext cx="3725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538"/>
              </a:spcBef>
            </a:pPr>
            <a:r>
              <a:rPr lang="en-US" sz="2400" b="0">
                <a:latin typeface="Courier New Bold" charset="0"/>
                <a:sym typeface="Courier New Bold" charset="0"/>
              </a:rPr>
              <a:t>person1 == person2</a:t>
            </a:r>
            <a:r>
              <a:rPr lang="en-US" sz="2400"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20851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Rectangle 8"/>
            <p:cNvSpPr>
              <a:spLocks/>
            </p:cNvSpPr>
            <p:nvPr/>
          </p:nvSpPr>
          <p:spPr bwMode="auto">
            <a:xfrm>
              <a:off x="78" y="33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Fred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39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20840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0841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20842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20843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0844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20849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50" name="Rectangle 16"/>
            <p:cNvSpPr>
              <a:spLocks/>
            </p:cNvSpPr>
            <p:nvPr/>
          </p:nvSpPr>
          <p:spPr bwMode="auto">
            <a:xfrm>
              <a:off x="78" y="33"/>
              <a:ext cx="4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ja-JP" altLang="en-US" b="0">
                  <a:latin typeface="Helvetica" charset="0"/>
                  <a:sym typeface="Helvetica" charset="0"/>
                </a:rPr>
                <a:t>“</a:t>
              </a:r>
              <a:r>
                <a:rPr lang="en-US" altLang="ja-JP" b="0">
                  <a:latin typeface="Helvetica" charset="0"/>
                  <a:sym typeface="Helvetica" charset="0"/>
                </a:rPr>
                <a:t>Fred</a:t>
              </a:r>
              <a:r>
                <a:rPr lang="ja-JP" altLang="en-US" b="0">
                  <a:latin typeface="Helvetica" charset="0"/>
                  <a:sym typeface="Helvetica" charset="0"/>
                </a:rPr>
                <a:t>”</a:t>
              </a:r>
              <a:endParaRPr lang="en-US" b="0"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45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:Person</a:t>
            </a:r>
          </a:p>
        </p:txBody>
      </p:sp>
      <p:sp>
        <p:nvSpPr>
          <p:cNvPr id="120846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7" name="Line 19"/>
          <p:cNvSpPr>
            <a:spLocks noChangeShapeType="1"/>
          </p:cNvSpPr>
          <p:nvPr/>
        </p:nvSpPr>
        <p:spPr bwMode="auto">
          <a:xfrm rot="10800000">
            <a:off x="3657600" y="3810000"/>
            <a:ext cx="17541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0848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22883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2901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02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b="0"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2885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:String</a:t>
            </a:r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2887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2888" name="AutoShape 10"/>
          <p:cNvSpPr>
            <a:spLocks/>
          </p:cNvSpPr>
          <p:nvPr/>
        </p:nvSpPr>
        <p:spPr bwMode="auto">
          <a:xfrm>
            <a:off x="53340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2889" name="Group 11"/>
          <p:cNvGrpSpPr>
            <a:grpSpLocks/>
          </p:cNvGrpSpPr>
          <p:nvPr/>
        </p:nvGrpSpPr>
        <p:grpSpPr bwMode="auto">
          <a:xfrm>
            <a:off x="5924550" y="4198938"/>
            <a:ext cx="952500" cy="312737"/>
            <a:chOff x="0" y="21"/>
            <a:chExt cx="600" cy="197"/>
          </a:xfrm>
        </p:grpSpPr>
        <p:sp>
          <p:nvSpPr>
            <p:cNvPr id="122899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00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b="0"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2890" name="Rectangle 14"/>
          <p:cNvSpPr>
            <a:spLocks/>
          </p:cNvSpPr>
          <p:nvPr/>
        </p:nvSpPr>
        <p:spPr bwMode="auto">
          <a:xfrm>
            <a:off x="5334000" y="35988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:String</a:t>
            </a:r>
          </a:p>
        </p:txBody>
      </p:sp>
      <p:sp>
        <p:nvSpPr>
          <p:cNvPr id="122891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2" name="Rectangle 16"/>
          <p:cNvSpPr>
            <a:spLocks/>
          </p:cNvSpPr>
          <p:nvPr/>
        </p:nvSpPr>
        <p:spPr bwMode="auto">
          <a:xfrm>
            <a:off x="1038225" y="1939925"/>
            <a:ext cx="5108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if(input == "bye") {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2893" name="Rectangle 18"/>
          <p:cNvSpPr>
            <a:spLocks/>
          </p:cNvSpPr>
          <p:nvPr/>
        </p:nvSpPr>
        <p:spPr bwMode="auto">
          <a:xfrm>
            <a:off x="4267200" y="3792538"/>
            <a:ext cx="676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4000" b="0">
                <a:latin typeface="Trebuchet MS Bold" charset="0"/>
                <a:sym typeface="Trebuchet MS Bold" charset="0"/>
              </a:rPr>
              <a:t>==</a:t>
            </a:r>
          </a:p>
        </p:txBody>
      </p:sp>
      <p:sp>
        <p:nvSpPr>
          <p:cNvPr id="122894" name="Rectangle 19"/>
          <p:cNvSpPr>
            <a:spLocks/>
          </p:cNvSpPr>
          <p:nvPr/>
        </p:nvSpPr>
        <p:spPr bwMode="auto">
          <a:xfrm>
            <a:off x="7594600" y="3794125"/>
            <a:ext cx="3032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4000" b="0"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2420" name="Rectangle 20"/>
          <p:cNvSpPr>
            <a:spLocks/>
          </p:cNvSpPr>
          <p:nvPr/>
        </p:nvSpPr>
        <p:spPr bwMode="auto">
          <a:xfrm>
            <a:off x="5943600" y="5791200"/>
            <a:ext cx="2506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550"/>
              </a:spcBef>
            </a:pPr>
            <a:r>
              <a:rPr lang="en-US" sz="2400" b="0">
                <a:latin typeface="Zapf Dingbats" charset="2"/>
                <a:sym typeface="Zapf Dingbats" charset="2"/>
              </a:rPr>
              <a:t>à</a:t>
            </a:r>
            <a:r>
              <a:rPr lang="en-US" sz="2400" b="0">
                <a:latin typeface="Trebuchet MS" pitchFamily="34" charset="0"/>
                <a:sym typeface="Trebuchet MS" pitchFamily="34" charset="0"/>
              </a:rPr>
              <a:t> (may be) false!</a:t>
            </a:r>
          </a:p>
        </p:txBody>
      </p:sp>
      <p:grpSp>
        <p:nvGrpSpPr>
          <p:cNvPr id="122896" name="Group 21"/>
          <p:cNvGrpSpPr>
            <a:grpSpLocks/>
          </p:cNvGrpSpPr>
          <p:nvPr/>
        </p:nvGrpSpPr>
        <p:grpSpPr bwMode="auto">
          <a:xfrm>
            <a:off x="6248400" y="2235200"/>
            <a:ext cx="2438400" cy="508000"/>
            <a:chOff x="0" y="0"/>
            <a:chExt cx="1584" cy="320"/>
          </a:xfrm>
        </p:grpSpPr>
        <p:sp>
          <p:nvSpPr>
            <p:cNvPr id="122897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98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== tests identity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24931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4949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0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b="0"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3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:String</a:t>
            </a:r>
          </a:p>
        </p:txBody>
      </p:sp>
      <p:sp>
        <p:nvSpPr>
          <p:cNvPr id="124934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4935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00"/>
              </a:spcBef>
            </a:pPr>
            <a:r>
              <a:rPr lang="en-US" b="0"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4936" name="AutoShape 10"/>
          <p:cNvSpPr>
            <a:spLocks/>
          </p:cNvSpPr>
          <p:nvPr/>
        </p:nvSpPr>
        <p:spPr bwMode="auto">
          <a:xfrm>
            <a:off x="55626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4937" name="Group 11"/>
          <p:cNvGrpSpPr>
            <a:grpSpLocks/>
          </p:cNvGrpSpPr>
          <p:nvPr/>
        </p:nvGrpSpPr>
        <p:grpSpPr bwMode="auto">
          <a:xfrm>
            <a:off x="6153150" y="4198938"/>
            <a:ext cx="952500" cy="312737"/>
            <a:chOff x="0" y="21"/>
            <a:chExt cx="600" cy="197"/>
          </a:xfrm>
        </p:grpSpPr>
        <p:sp>
          <p:nvSpPr>
            <p:cNvPr id="124947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8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b="0"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8" name="Rectangle 14"/>
          <p:cNvSpPr>
            <a:spLocks/>
          </p:cNvSpPr>
          <p:nvPr/>
        </p:nvSpPr>
        <p:spPr bwMode="auto">
          <a:xfrm>
            <a:off x="5562600" y="3598863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686" bIns="0"/>
          <a:lstStyle/>
          <a:p>
            <a:pPr marL="38100" algn="ctr">
              <a:spcBef>
                <a:spcPts val="450"/>
              </a:spcBef>
            </a:pPr>
            <a:r>
              <a:rPr lang="en-US" sz="2000" b="0" u="sng">
                <a:solidFill>
                  <a:srgbClr val="FFFFFF"/>
                </a:solidFill>
                <a:latin typeface="Trebuchet MS" pitchFamily="34" charset="0"/>
                <a:sym typeface="Trebuchet MS" pitchFamily="34" charset="0"/>
              </a:rPr>
              <a:t>:String</a:t>
            </a:r>
          </a:p>
        </p:txBody>
      </p:sp>
      <p:sp>
        <p:nvSpPr>
          <p:cNvPr id="124939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940" name="Rectangle 16"/>
          <p:cNvSpPr>
            <a:spLocks/>
          </p:cNvSpPr>
          <p:nvPr/>
        </p:nvSpPr>
        <p:spPr bwMode="auto">
          <a:xfrm>
            <a:off x="1038225" y="1939925"/>
            <a:ext cx="5108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if(input.equals("bye")) {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</a:pPr>
            <a:r>
              <a:rPr lang="en-US" sz="2000" b="0"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4941" name="Rectangle 18"/>
          <p:cNvSpPr>
            <a:spLocks/>
          </p:cNvSpPr>
          <p:nvPr/>
        </p:nvSpPr>
        <p:spPr bwMode="auto">
          <a:xfrm>
            <a:off x="4191000" y="3892550"/>
            <a:ext cx="1150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 b="0">
                <a:latin typeface="Trebuchet MS Bold" charset="0"/>
                <a:sym typeface="Trebuchet MS Bold" charset="0"/>
              </a:rPr>
              <a:t>equals</a:t>
            </a:r>
          </a:p>
        </p:txBody>
      </p:sp>
      <p:sp>
        <p:nvSpPr>
          <p:cNvPr id="124942" name="Rectangle 19"/>
          <p:cNvSpPr>
            <a:spLocks/>
          </p:cNvSpPr>
          <p:nvPr/>
        </p:nvSpPr>
        <p:spPr bwMode="auto">
          <a:xfrm>
            <a:off x="7823200" y="3794125"/>
            <a:ext cx="3032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4000" b="0"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4468" name="Rectangle 20"/>
          <p:cNvSpPr>
            <a:spLocks/>
          </p:cNvSpPr>
          <p:nvPr/>
        </p:nvSpPr>
        <p:spPr bwMode="auto">
          <a:xfrm>
            <a:off x="7004050" y="5665788"/>
            <a:ext cx="12938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9686" bIns="0">
            <a:spAutoFit/>
          </a:bodyPr>
          <a:lstStyle/>
          <a:p>
            <a:pPr marL="38100">
              <a:spcBef>
                <a:spcPts val="638"/>
              </a:spcBef>
            </a:pPr>
            <a:r>
              <a:rPr lang="en-US" sz="2800" b="0">
                <a:latin typeface="Zapf Dingbats" charset="2"/>
                <a:sym typeface="Zapf Dingbats" charset="2"/>
              </a:rPr>
              <a:t>à</a:t>
            </a:r>
            <a:r>
              <a:rPr lang="en-US" sz="2800" b="0">
                <a:latin typeface="Trebuchet MS" pitchFamily="34" charset="0"/>
                <a:sym typeface="Trebuchet MS" pitchFamily="34" charset="0"/>
              </a:rPr>
              <a:t> true!</a:t>
            </a:r>
          </a:p>
        </p:txBody>
      </p:sp>
      <p:grpSp>
        <p:nvGrpSpPr>
          <p:cNvPr id="124944" name="Group 21"/>
          <p:cNvGrpSpPr>
            <a:grpSpLocks/>
          </p:cNvGrpSpPr>
          <p:nvPr/>
        </p:nvGrpSpPr>
        <p:grpSpPr bwMode="auto">
          <a:xfrm>
            <a:off x="6248400" y="2235200"/>
            <a:ext cx="2438400" cy="660400"/>
            <a:chOff x="0" y="0"/>
            <a:chExt cx="1584" cy="320"/>
          </a:xfrm>
        </p:grpSpPr>
        <p:sp>
          <p:nvSpPr>
            <p:cNvPr id="124945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90538" bIns="38100" anchor="ctr"/>
            <a:lstStyle/>
            <a:p>
              <a:pPr marL="52388" algn="ctr"/>
              <a:r>
                <a:rPr 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equals tests equality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problem with Strings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The compiler merges identical </a:t>
            </a:r>
            <a:r>
              <a:rPr lang="en-US" b="1" smtClean="0">
                <a:latin typeface="Courier New" pitchFamily="49" charset="0"/>
                <a:ea typeface="MS PGothic" pitchFamily="34" charset="-128"/>
              </a:rPr>
              <a:t>String</a:t>
            </a:r>
            <a:r>
              <a:rPr lang="en-US" smtClean="0">
                <a:ea typeface="MS PGothic" pitchFamily="34" charset="-128"/>
              </a:rPr>
              <a:t> literals in the program code.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The result is reference equality for apparently distinct </a:t>
            </a:r>
            <a:r>
              <a:rPr lang="en-US" b="1" smtClean="0">
                <a:latin typeface="Courier New" pitchFamily="49" charset="0"/>
                <a:ea typeface="MS PGothic" pitchFamily="34" charset="-128"/>
              </a:rPr>
              <a:t>String</a:t>
            </a:r>
            <a:r>
              <a:rPr lang="en-US" smtClean="0">
                <a:ea typeface="MS PGothic" pitchFamily="34" charset="-128"/>
              </a:rPr>
              <a:t> objects.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But this cannot be done for identical strings that arise outside the program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code;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e.g., from user input.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Moving away from String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Our collection of String objects for music tracks is limited.</a:t>
            </a:r>
          </a:p>
          <a:p>
            <a:pPr eaLnBrk="1" hangingPunct="1">
              <a:defRPr/>
            </a:pPr>
            <a:r>
              <a:rPr lang="en-US"/>
              <a:t>No separate identification of artist, title, etc.</a:t>
            </a:r>
          </a:p>
          <a:p>
            <a:pPr eaLnBrk="1" hangingPunct="1">
              <a:defRPr/>
            </a:pPr>
            <a:r>
              <a:rPr lang="en-US"/>
              <a:t>A </a:t>
            </a:r>
            <a:r>
              <a:rPr lang="en-US" b="1">
                <a:latin typeface="Courier New" charset="0"/>
              </a:rPr>
              <a:t>Track</a:t>
            </a:r>
            <a:r>
              <a:rPr lang="en-US"/>
              <a:t> class with separate fields: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artist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title</a:t>
            </a:r>
          </a:p>
          <a:p>
            <a:pPr lvl="1" eaLnBrk="1" hangingPunct="1">
              <a:defRPr/>
            </a:pPr>
            <a:r>
              <a:rPr lang="en-US">
                <a:latin typeface="Courier New Bold" charset="0"/>
              </a:rPr>
              <a:t>filename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e-design">
  <a:themeElements>
    <a:clrScheme name="objects-first-4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5e-design</Template>
  <TotalTime>1543</TotalTime>
  <Words>2516</Words>
  <Application>Microsoft Office PowerPoint</Application>
  <PresentationFormat>On-screen Show (4:3)</PresentationFormat>
  <Paragraphs>476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Courier New</vt:lpstr>
      <vt:lpstr>MS PGothic</vt:lpstr>
      <vt:lpstr>Arial</vt:lpstr>
      <vt:lpstr>Trebuchet MS</vt:lpstr>
      <vt:lpstr>Times</vt:lpstr>
      <vt:lpstr>Times New Roman</vt:lpstr>
      <vt:lpstr>MS PGothic</vt:lpstr>
      <vt:lpstr>Verdana</vt:lpstr>
      <vt:lpstr>Courier New Bold</vt:lpstr>
      <vt:lpstr>Times New Roman Italic</vt:lpstr>
      <vt:lpstr>ヒラギノ角ゴ ProN W6</vt:lpstr>
      <vt:lpstr>Trebuchet MS Bold</vt:lpstr>
      <vt:lpstr>Helvetica</vt:lpstr>
      <vt:lpstr>Zapf Dingbats</vt:lpstr>
      <vt:lpstr>Courier</vt:lpstr>
      <vt:lpstr>MS Gothic</vt:lpstr>
      <vt:lpstr>5e-design</vt:lpstr>
      <vt:lpstr>The String class</vt:lpstr>
      <vt:lpstr>Side note: String equality</vt:lpstr>
      <vt:lpstr>Identity vs equality 1</vt:lpstr>
      <vt:lpstr>Identity vs equality 2</vt:lpstr>
      <vt:lpstr>Identity vs equality 3</vt:lpstr>
      <vt:lpstr>Identity vs equality (Strings)</vt:lpstr>
      <vt:lpstr>Identity vs equality (Strings)</vt:lpstr>
      <vt:lpstr>The problem with Strings</vt:lpstr>
      <vt:lpstr>Moving away from String</vt:lpstr>
      <vt:lpstr>Grouping objects</vt:lpstr>
      <vt:lpstr>Iterator and iterator()</vt:lpstr>
      <vt:lpstr>Using an Iterator object</vt:lpstr>
      <vt:lpstr>Iterator mechanics</vt:lpstr>
      <vt:lpstr>Slide 14</vt:lpstr>
      <vt:lpstr>Slide 15</vt:lpstr>
      <vt:lpstr>Slide 16</vt:lpstr>
      <vt:lpstr>Slide 17</vt:lpstr>
      <vt:lpstr>Slide 18</vt:lpstr>
      <vt:lpstr>Slide 19</vt:lpstr>
      <vt:lpstr>Index versus Iterator</vt:lpstr>
      <vt:lpstr>Removing from a collection</vt:lpstr>
      <vt:lpstr>Review</vt:lpstr>
      <vt:lpstr>The auction project</vt:lpstr>
      <vt:lpstr>The auction project</vt:lpstr>
      <vt:lpstr>null</vt:lpstr>
      <vt:lpstr>Anonymous objects</vt:lpstr>
      <vt:lpstr>Chaining method calls</vt:lpstr>
      <vt:lpstr>Chaining method calls</vt:lpstr>
      <vt:lpstr>Grouping objects</vt:lpstr>
      <vt:lpstr>Fixed-size collections</vt:lpstr>
      <vt:lpstr>The weblog-analyzer project</vt:lpstr>
      <vt:lpstr>Creating an array object</vt:lpstr>
      <vt:lpstr>The hourCounts array</vt:lpstr>
      <vt:lpstr>Using an array</vt:lpstr>
      <vt:lpstr>Standard array use</vt:lpstr>
      <vt:lpstr>Array literals</vt:lpstr>
      <vt:lpstr>Array length</vt:lpstr>
      <vt:lpstr>The for loop</vt:lpstr>
      <vt:lpstr>For loop pseudo-code</vt:lpstr>
      <vt:lpstr>A Java example</vt:lpstr>
      <vt:lpstr>Practice</vt:lpstr>
      <vt:lpstr>Practice</vt:lpstr>
      <vt:lpstr>for loop with bigger step</vt:lpstr>
      <vt:lpstr>Review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4</dc:title>
  <dc:subject/>
  <dc:creator>David J. Barnes, Michael Kölling</dc:creator>
  <cp:keywords/>
  <dc:description>Copyright © David J. Barnes, Michael Kölling_x000d_</dc:description>
  <cp:lastModifiedBy>ToppR</cp:lastModifiedBy>
  <cp:revision>160</cp:revision>
  <cp:lastPrinted>2003-09-01T07:39:20Z</cp:lastPrinted>
  <dcterms:created xsi:type="dcterms:W3CDTF">2002-09-10T09:04:06Z</dcterms:created>
  <dcterms:modified xsi:type="dcterms:W3CDTF">2013-02-05T11:10:09Z</dcterms:modified>
  <cp:category/>
</cp:coreProperties>
</file>