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  <p:sldId id="265" r:id="rId9"/>
    <p:sldId id="262" r:id="rId10"/>
    <p:sldId id="310" r:id="rId11"/>
    <p:sldId id="266" r:id="rId12"/>
    <p:sldId id="282" r:id="rId13"/>
    <p:sldId id="311" r:id="rId14"/>
    <p:sldId id="31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Monotype Sorts" charset="2"/>
      <a:defRPr sz="2400" b="1" kern="1200">
        <a:solidFill>
          <a:srgbClr val="000000"/>
        </a:solidFill>
        <a:latin typeface="Courier New" pitchFamily="49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Monotype Sorts" charset="2"/>
      <a:defRPr sz="2400" b="1" kern="1200">
        <a:solidFill>
          <a:srgbClr val="000000"/>
        </a:solidFill>
        <a:latin typeface="Courier New" pitchFamily="4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Monotype Sorts" charset="2"/>
      <a:defRPr sz="2400" b="1" kern="1200">
        <a:solidFill>
          <a:srgbClr val="000000"/>
        </a:solidFill>
        <a:latin typeface="Courier New" pitchFamily="4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Monotype Sorts" charset="2"/>
      <a:defRPr sz="2400" b="1" kern="1200">
        <a:solidFill>
          <a:srgbClr val="000000"/>
        </a:solidFill>
        <a:latin typeface="Courier New" pitchFamily="4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Monotype Sorts" charset="2"/>
      <a:defRPr sz="2400" b="1" kern="1200">
        <a:solidFill>
          <a:srgbClr val="000000"/>
        </a:solidFill>
        <a:latin typeface="Courier New" pitchFamily="4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Courier New" pitchFamily="49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Courier New" pitchFamily="49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Courier New" pitchFamily="49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Courier New" pitchFamily="49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70"/>
    <a:srgbClr val="F47A21"/>
    <a:srgbClr val="DC4A1A"/>
    <a:srgbClr val="F37A20"/>
    <a:srgbClr val="FED601"/>
    <a:srgbClr val="CD2626"/>
    <a:srgbClr val="C01012"/>
    <a:srgbClr val="D969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1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© David J. Barnes and Michael Kölling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86400" y="8686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fld id="{D7432E09-3A73-41BE-B573-9FE5FC4606B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GB"/>
              <a:t>© David J. Barnes and Michael Kölling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A46006F-7054-4231-87A4-BDE976B0E8B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46D9D04-2D57-45B1-8F12-B504350593F3}" type="slidenum">
              <a:rPr lang="en-GB"/>
              <a:pPr/>
              <a:t>1</a:t>
            </a:fld>
            <a:endParaRPr lang="en-GB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DA07DA9-A66F-4AE9-AB87-DDBC9F1B60FD}" type="slidenum">
              <a:rPr lang="en-GB"/>
              <a:pPr/>
              <a:t>11</a:t>
            </a:fld>
            <a:endParaRPr lang="en-GB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84B90FD-5530-4A89-85B2-E3B115A46608}" type="slidenum">
              <a:rPr lang="en-GB"/>
              <a:pPr/>
              <a:t>12</a:t>
            </a:fld>
            <a:endParaRPr lang="en-GB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280D3E2-EEA6-4A6D-89E1-8239F7A0444E}" type="slidenum">
              <a:rPr lang="en-GB"/>
              <a:pPr/>
              <a:t>2</a:t>
            </a:fld>
            <a:endParaRPr lang="en-GB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0F567B1-E806-41B3-B21B-97DAB355EFC4}" type="slidenum">
              <a:rPr lang="en-GB"/>
              <a:pPr/>
              <a:t>3</a:t>
            </a:fld>
            <a:endParaRPr lang="en-GB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1DF94CA-37CB-46B4-87B3-CA16526B2492}" type="slidenum">
              <a:rPr lang="en-GB"/>
              <a:pPr/>
              <a:t>4</a:t>
            </a:fld>
            <a:endParaRPr lang="en-GB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C678A89-7ECB-4471-9439-7D5E4B0ACFBF}" type="slidenum">
              <a:rPr lang="en-GB"/>
              <a:pPr/>
              <a:t>5</a:t>
            </a:fld>
            <a:endParaRPr lang="en-GB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7E28D2E-4D41-4A78-A069-EA11826F7421}" type="slidenum">
              <a:rPr lang="en-GB"/>
              <a:pPr/>
              <a:t>6</a:t>
            </a:fld>
            <a:endParaRPr lang="en-GB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E209F9F-3178-465A-9D09-02757B1947FA}" type="slidenum">
              <a:rPr lang="en-GB"/>
              <a:pPr/>
              <a:t>7</a:t>
            </a:fld>
            <a:endParaRPr lang="en-GB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C5A5C09-8F33-4727-8F48-8B3DC0CC0449}" type="slidenum">
              <a:rPr lang="en-GB"/>
              <a:pPr/>
              <a:t>8</a:t>
            </a:fld>
            <a:endParaRPr lang="en-GB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28E0243-3461-47FC-85E9-6FF1C94FF848}" type="slidenum">
              <a:rPr lang="en-GB"/>
              <a:pPr/>
              <a:t>9</a:t>
            </a:fld>
            <a:endParaRPr lang="en-GB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5e-decor-lef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09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5e-decor-righ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9200" y="-9525"/>
            <a:ext cx="3048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pitchFamily="34" charset="0"/>
              </a:defRPr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EAB0EA94-E04B-4C97-AC19-96504EA44BEA}" type="slidenum">
              <a:rPr lang="da-DK" sz="1400" b="0">
                <a:latin typeface="Arial" pitchFamily="34" charset="0"/>
              </a:rPr>
              <a:pPr algn="r"/>
              <a:t>‹#›</a:t>
            </a:fld>
            <a:r>
              <a:rPr lang="da-DK" sz="1400" b="0">
                <a:latin typeface="Arial" pitchFamily="34" charset="0"/>
              </a:rPr>
              <a:t> </a:t>
            </a:r>
          </a:p>
        </p:txBody>
      </p:sp>
      <p:pic>
        <p:nvPicPr>
          <p:cNvPr id="1030" name="Picture 7" descr="5e-decor-left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850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8" descr="5e-decor-right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85825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More sophisticated </a:t>
            </a:r>
            <a:r>
              <a:rPr lang="en-US">
                <a:ea typeface="+mj-ea"/>
                <a:cs typeface="+mj-cs"/>
              </a:rPr>
              <a:t>behavior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Using library classes to implement some more advanced functionality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67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000" b="0">
                <a:solidFill>
                  <a:schemeClr val="tx1"/>
                </a:solidFill>
                <a:latin typeface="Trebuchet MS" charset="0"/>
              </a:rPr>
              <a:t>5</a:t>
            </a:r>
            <a:r>
              <a:rPr lang="en-GB" sz="1000" b="0" smtClean="0">
                <a:solidFill>
                  <a:schemeClr val="tx1"/>
                </a:solidFill>
                <a:latin typeface="Trebuchet MS" charset="0"/>
              </a:rPr>
              <a:t>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pic>
        <p:nvPicPr>
          <p:cNvPr id="3379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188913"/>
            <a:ext cx="7824788" cy="628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Interface vs implementation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2800" i="1">
                <a:ea typeface="+mn-ea"/>
                <a:cs typeface="+mn-cs"/>
              </a:rPr>
              <a:t>The documentation includes</a:t>
            </a:r>
            <a:endParaRPr lang="en-GB" sz="280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>
                <a:ea typeface="+mn-ea"/>
                <a:cs typeface="+mn-cs"/>
              </a:rPr>
              <a:t>the name of the class;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>
                <a:ea typeface="+mn-ea"/>
                <a:cs typeface="+mn-cs"/>
              </a:rPr>
              <a:t>a general description of the class;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>
                <a:ea typeface="+mn-ea"/>
                <a:cs typeface="+mn-cs"/>
              </a:rPr>
              <a:t>a list of constructors and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>
                <a:ea typeface="+mn-ea"/>
                <a:cs typeface="+mn-cs"/>
              </a:rPr>
              <a:t>return values and parameters for constructors and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>
                <a:ea typeface="+mn-ea"/>
                <a:cs typeface="+mn-cs"/>
              </a:rPr>
              <a:t>a description of the purpose of each constructor and method</a:t>
            </a: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endParaRPr lang="en-GB" sz="100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2800">
                <a:ea typeface="+mn-ea"/>
                <a:cs typeface="+mn-cs"/>
              </a:rPr>
              <a:t>			</a:t>
            </a:r>
            <a:r>
              <a:rPr lang="en-GB" sz="2800" b="1">
                <a:ea typeface="+mn-ea"/>
                <a:cs typeface="+mn-cs"/>
              </a:rPr>
              <a:t>the </a:t>
            </a:r>
            <a:r>
              <a:rPr lang="en-GB" sz="2800" b="1" i="1">
                <a:ea typeface="+mn-ea"/>
                <a:cs typeface="+mn-cs"/>
              </a:rPr>
              <a:t>interface</a:t>
            </a:r>
            <a:r>
              <a:rPr lang="en-GB" sz="2800" b="1">
                <a:ea typeface="+mn-ea"/>
                <a:cs typeface="+mn-cs"/>
              </a:rPr>
              <a:t> of the class</a:t>
            </a:r>
            <a:endParaRPr lang="en-GB" sz="2800"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1828800" y="5664200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A571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Monotype Sorts" charset="0"/>
              <a:buNone/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Interface vs implementation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2800" i="1" dirty="0">
                <a:ea typeface="+mn-ea"/>
                <a:cs typeface="+mn-cs"/>
              </a:rPr>
              <a:t>The documentation </a:t>
            </a:r>
            <a:r>
              <a:rPr lang="en-GB" sz="2800" b="1" i="1" dirty="0">
                <a:ea typeface="+mn-ea"/>
                <a:cs typeface="+mn-cs"/>
              </a:rPr>
              <a:t>does not</a:t>
            </a:r>
            <a:r>
              <a:rPr lang="en-GB" sz="2800" i="1" dirty="0">
                <a:ea typeface="+mn-ea"/>
                <a:cs typeface="+mn-cs"/>
              </a:rPr>
              <a:t> include</a:t>
            </a: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endParaRPr lang="en-GB" sz="28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>
                <a:ea typeface="+mn-ea"/>
                <a:cs typeface="+mn-cs"/>
              </a:rPr>
              <a:t>private fields (most fields are private)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>
                <a:ea typeface="+mn-ea"/>
                <a:cs typeface="+mn-cs"/>
              </a:rPr>
              <a:t>private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>
                <a:ea typeface="+mn-ea"/>
                <a:cs typeface="+mn-cs"/>
              </a:rPr>
              <a:t>the bodies (source code) </a:t>
            </a:r>
            <a:r>
              <a:rPr lang="en-GB" sz="2800" dirty="0" smtClean="0">
                <a:ea typeface="+mn-ea"/>
                <a:cs typeface="+mn-cs"/>
              </a:rPr>
              <a:t>of methods</a:t>
            </a:r>
            <a:endParaRPr lang="en-GB" sz="28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GB" sz="28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2800" dirty="0">
                <a:ea typeface="+mn-ea"/>
                <a:cs typeface="+mn-cs"/>
              </a:rPr>
              <a:t>			</a:t>
            </a:r>
            <a:r>
              <a:rPr lang="en-GB" sz="2800" b="1" dirty="0">
                <a:ea typeface="+mn-ea"/>
                <a:cs typeface="+mn-cs"/>
              </a:rPr>
              <a:t>the </a:t>
            </a:r>
            <a:r>
              <a:rPr lang="en-GB" sz="2800" b="1" i="1" dirty="0">
                <a:ea typeface="+mn-ea"/>
                <a:cs typeface="+mn-cs"/>
              </a:rPr>
              <a:t>implementation</a:t>
            </a:r>
            <a:r>
              <a:rPr lang="en-GB" sz="2800" b="1" dirty="0">
                <a:ea typeface="+mn-ea"/>
                <a:cs typeface="+mn-cs"/>
              </a:rPr>
              <a:t> of the class</a:t>
            </a:r>
            <a:endParaRPr lang="en-GB" sz="2800" dirty="0"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1787525" y="4724400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A571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Monotype Sorts" charset="0"/>
              <a:buNone/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cs typeface="+mj-cs"/>
              </a:rPr>
              <a:t>Documentation for </a:t>
            </a:r>
            <a:r>
              <a:rPr lang="en-GB" dirty="0" err="1" smtClean="0">
                <a:latin typeface="Trebuchet MS Bold" pitchFamily="34" charset="0"/>
                <a:cs typeface="+mj-cs"/>
              </a:rPr>
              <a:t>startsWith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smtClean="0">
                <a:latin typeface="Courier New Bold" charset="0"/>
              </a:rPr>
              <a:t>startsWith</a:t>
            </a:r>
          </a:p>
          <a:p>
            <a:pPr lvl="1" eaLnBrk="1" hangingPunct="1"/>
            <a:r>
              <a:rPr lang="en-GB" sz="2000" b="1" smtClean="0">
                <a:latin typeface="Courier New Bold" charset="0"/>
              </a:rPr>
              <a:t>public boolean startsWith(</a:t>
            </a:r>
            <a:r>
              <a:rPr lang="en-GB" sz="2000" b="1" smtClean="0">
                <a:latin typeface="Courier New Bold" charset="0"/>
                <a:hlinkClick r:id="rId2" tooltip="class in java.lang"/>
              </a:rPr>
              <a:t>String</a:t>
            </a:r>
            <a:r>
              <a:rPr lang="en-GB" sz="2000" b="1" smtClean="0">
                <a:latin typeface="Courier New Bold" charset="0"/>
              </a:rPr>
              <a:t> prefix)</a:t>
            </a:r>
          </a:p>
          <a:p>
            <a:pPr eaLnBrk="1" hangingPunct="1"/>
            <a:r>
              <a:rPr lang="en-GB" smtClean="0"/>
              <a:t>Tests if this string starts with the specified prefix.</a:t>
            </a:r>
          </a:p>
          <a:p>
            <a:pPr eaLnBrk="1" hangingPunct="1"/>
            <a:r>
              <a:rPr lang="en-GB" smtClean="0"/>
              <a:t>Parameters:</a:t>
            </a:r>
          </a:p>
          <a:p>
            <a:pPr lvl="1" eaLnBrk="1" hangingPunct="1"/>
            <a:r>
              <a:rPr lang="en-GB" b="1" smtClean="0">
                <a:latin typeface="Courier New Bold" charset="0"/>
              </a:rPr>
              <a:t>prefix</a:t>
            </a:r>
            <a:r>
              <a:rPr lang="en-GB" smtClean="0"/>
              <a:t> - the prefix.</a:t>
            </a:r>
          </a:p>
          <a:p>
            <a:pPr eaLnBrk="1" hangingPunct="1"/>
            <a:r>
              <a:rPr lang="en-GB" smtClean="0"/>
              <a:t>Returns:</a:t>
            </a:r>
          </a:p>
          <a:p>
            <a:pPr lvl="1" eaLnBrk="1" hangingPunct="1"/>
            <a:r>
              <a:rPr lang="en-GB" b="1" smtClean="0"/>
              <a:t>true</a:t>
            </a:r>
            <a:r>
              <a:rPr lang="en-GB" smtClean="0"/>
              <a:t> if the …; </a:t>
            </a:r>
            <a:r>
              <a:rPr lang="en-GB" b="1" smtClean="0"/>
              <a:t>false</a:t>
            </a:r>
            <a:r>
              <a:rPr lang="en-GB" smtClean="0"/>
              <a:t> otherwise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cs typeface="+mj-cs"/>
              </a:rPr>
              <a:t>Methods from </a:t>
            </a:r>
            <a:r>
              <a:rPr lang="en-GB" b="1" dirty="0" smtClean="0">
                <a:latin typeface="Courier New Bold" pitchFamily="49" charset="0"/>
                <a:cs typeface="Courier New Bold" pitchFamily="49" charset="0"/>
              </a:rPr>
              <a:t>String</a:t>
            </a:r>
            <a:endParaRPr lang="en-US" b="1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 smtClean="0">
                <a:latin typeface="Courier New Bold" pitchFamily="49" charset="0"/>
                <a:cs typeface="Courier New Bold" pitchFamily="49" charset="0"/>
              </a:rPr>
              <a:t>contains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 err="1" smtClean="0">
                <a:latin typeface="Courier New Bold" pitchFamily="49" charset="0"/>
                <a:cs typeface="Courier New Bold" pitchFamily="49" charset="0"/>
              </a:rPr>
              <a:t>endsWith</a:t>
            </a:r>
            <a:endParaRPr lang="en-GB" b="1" dirty="0" smtClean="0">
              <a:latin typeface="Courier New Bold" pitchFamily="49" charset="0"/>
              <a:cs typeface="Courier New Bold" pitchFamily="49" charset="0"/>
            </a:endParaRP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 err="1" smtClean="0">
                <a:latin typeface="Courier New Bold" pitchFamily="49" charset="0"/>
                <a:cs typeface="Courier New Bold" pitchFamily="49" charset="0"/>
              </a:rPr>
              <a:t>indexOf</a:t>
            </a:r>
            <a:endParaRPr lang="en-GB" b="1" dirty="0" smtClean="0">
              <a:latin typeface="Courier New Bold" pitchFamily="49" charset="0"/>
              <a:cs typeface="Courier New Bold" pitchFamily="49" charset="0"/>
            </a:endParaRP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 smtClean="0">
                <a:latin typeface="Courier New Bold" pitchFamily="49" charset="0"/>
                <a:cs typeface="Courier New Bold" pitchFamily="49" charset="0"/>
              </a:rPr>
              <a:t>substring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 err="1" smtClean="0">
                <a:latin typeface="Courier New Bold" pitchFamily="49" charset="0"/>
                <a:cs typeface="Courier New Bold" pitchFamily="49" charset="0"/>
              </a:rPr>
              <a:t>toUpperCase</a:t>
            </a:r>
            <a:endParaRPr lang="en-GB" b="1" dirty="0" smtClean="0">
              <a:latin typeface="Courier New Bold" pitchFamily="49" charset="0"/>
              <a:cs typeface="Courier New Bold" pitchFamily="49" charset="0"/>
            </a:endParaRP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 smtClean="0">
                <a:latin typeface="Courier New Bold" pitchFamily="49" charset="0"/>
                <a:cs typeface="Courier New Bold" pitchFamily="49" charset="0"/>
              </a:rPr>
              <a:t>trim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 smtClean="0">
                <a:cs typeface="+mn-cs"/>
              </a:rPr>
              <a:t>Beware: strings are </a:t>
            </a:r>
            <a:r>
              <a:rPr lang="en-GB" i="1" dirty="0" smtClean="0">
                <a:cs typeface="+mn-cs"/>
              </a:rPr>
              <a:t>immutable</a:t>
            </a:r>
            <a:r>
              <a:rPr lang="en-GB" dirty="0" smtClean="0">
                <a:cs typeface="+mn-cs"/>
              </a:rPr>
              <a:t>!</a:t>
            </a:r>
            <a:endParaRPr lang="en-US" dirty="0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Using library classes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Reading documentation</a:t>
            </a:r>
          </a:p>
          <a:p>
            <a:pPr eaLnBrk="1" hangingPunct="1">
              <a:buFont typeface="Times" pitchFamily="-32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The Java class library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Thousands of </a:t>
            </a:r>
            <a:r>
              <a:rPr lang="en-GB" dirty="0" smtClean="0">
                <a:ea typeface="+mn-ea"/>
                <a:cs typeface="+mn-cs"/>
              </a:rPr>
              <a:t>classes.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Tens of thousands of </a:t>
            </a:r>
            <a:r>
              <a:rPr lang="en-GB" dirty="0" smtClean="0">
                <a:ea typeface="+mn-ea"/>
                <a:cs typeface="+mn-cs"/>
              </a:rPr>
              <a:t>methods.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Many useful classes that make life much </a:t>
            </a:r>
            <a:r>
              <a:rPr lang="en-GB" dirty="0" smtClean="0">
                <a:ea typeface="+mn-ea"/>
                <a:cs typeface="+mn-cs"/>
              </a:rPr>
              <a:t>easier.</a:t>
            </a:r>
          </a:p>
          <a:p>
            <a:pPr eaLnBrk="1" hangingPunct="1">
              <a:defRPr/>
            </a:pPr>
            <a:r>
              <a:rPr lang="en-GB" dirty="0" smtClean="0">
                <a:ea typeface="+mn-ea"/>
                <a:cs typeface="+mn-cs"/>
              </a:rPr>
              <a:t>Library classes are often inter-related.</a:t>
            </a:r>
          </a:p>
          <a:p>
            <a:pPr eaLnBrk="1" hangingPunct="1">
              <a:defRPr/>
            </a:pPr>
            <a:r>
              <a:rPr lang="en-GB" dirty="0" smtClean="0">
                <a:ea typeface="+mn-ea"/>
                <a:cs typeface="+mn-cs"/>
              </a:rPr>
              <a:t>Arranged into packages.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Working with the library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A competent Java programmer must be able to work with the libraries.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You should: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</a:pPr>
            <a:r>
              <a:rPr lang="en-GB" smtClean="0"/>
              <a:t>know some important classes by name;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</a:pPr>
            <a:r>
              <a:rPr lang="en-GB" smtClean="0"/>
              <a:t>know how to find out about other classes.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Remember: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</a:pPr>
            <a:r>
              <a:rPr lang="en-GB" smtClean="0"/>
              <a:t>we only need to know the </a:t>
            </a:r>
            <a:r>
              <a:rPr lang="en-GB" i="1" smtClean="0"/>
              <a:t>interface</a:t>
            </a:r>
            <a:r>
              <a:rPr lang="en-GB" smtClean="0"/>
              <a:t>, not the </a:t>
            </a:r>
            <a:r>
              <a:rPr lang="en-GB" i="1" smtClean="0"/>
              <a:t>implementation</a:t>
            </a:r>
            <a:r>
              <a:rPr lang="en-GB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 Technical Support System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textual, interactive dialog system</a:t>
            </a:r>
          </a:p>
          <a:p>
            <a:pPr eaLnBrk="1" hangingPunct="1"/>
            <a:r>
              <a:rPr lang="en-GB" smtClean="0"/>
              <a:t>Idea based on </a:t>
            </a:r>
            <a:r>
              <a:rPr lang="en-GB" altLang="en-US" i="1" smtClean="0"/>
              <a:t>‘</a:t>
            </a:r>
            <a:r>
              <a:rPr lang="en-GB" i="1" smtClean="0"/>
              <a:t>Eliza</a:t>
            </a:r>
            <a:r>
              <a:rPr lang="en-GB" altLang="en-US" i="1" smtClean="0"/>
              <a:t>’</a:t>
            </a:r>
            <a:r>
              <a:rPr lang="en-GB" altLang="ja-JP" smtClean="0"/>
              <a:t> by Joseph Weizenbaum (MIT, 1960s)</a:t>
            </a:r>
          </a:p>
          <a:p>
            <a:pPr eaLnBrk="1" hangingPunct="1"/>
            <a:r>
              <a:rPr lang="en-GB" smtClean="0"/>
              <a:t>Explore </a:t>
            </a:r>
            <a:r>
              <a:rPr lang="en-GB" i="1" smtClean="0"/>
              <a:t>tech-support-complete</a:t>
            </a:r>
            <a:r>
              <a:rPr lang="en-GB" smtClean="0"/>
              <a:t>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Main loop structure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7239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boolean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finished = false;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dirty="0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while(!finished)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i="1" noProof="1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i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do something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noProof="1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if(</a:t>
            </a:r>
            <a:r>
              <a:rPr lang="en-GB" sz="1800" b="1" i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exit condition</a:t>
            </a: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    finished = true;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else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    </a:t>
            </a:r>
            <a:r>
              <a:rPr lang="en-GB" sz="1800" b="1" i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do something more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}</a:t>
            </a:r>
            <a:endParaRPr lang="en-GB" sz="1800" b="1" i="1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25604" name="Oval 1"/>
          <p:cNvSpPr>
            <a:spLocks noChangeArrowheads="1"/>
          </p:cNvSpPr>
          <p:nvPr/>
        </p:nvSpPr>
        <p:spPr bwMode="auto">
          <a:xfrm>
            <a:off x="5795963" y="2781300"/>
            <a:ext cx="2663825" cy="2087563"/>
          </a:xfrm>
          <a:prstGeom prst="ellipse">
            <a:avLst/>
          </a:prstGeom>
          <a:solidFill>
            <a:schemeClr val="bg1"/>
          </a:solidFill>
          <a:ln w="9525">
            <a:solidFill>
              <a:srgbClr val="F47A2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b="0">
                <a:solidFill>
                  <a:srgbClr val="F47A21"/>
                </a:solidFill>
                <a:latin typeface="Trebuchet MS Bold" charset="0"/>
              </a:rPr>
              <a:t>A common iteration  pattern</a:t>
            </a:r>
            <a:r>
              <a:rPr lang="en-GB" b="0">
                <a:latin typeface="Times" charset="0"/>
              </a:rPr>
              <a:t>.</a:t>
            </a:r>
            <a:endParaRPr lang="en-US" b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Main loop body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86000"/>
            <a:ext cx="75438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String input = reader.getInput();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noProof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String response = responder.generateResponse();</a:t>
            </a:r>
          </a:p>
          <a:p>
            <a:pPr eaLnBrk="1" hangingPunct="1">
              <a:buFontTx/>
              <a:buNone/>
              <a:defRPr/>
            </a:pPr>
            <a:r>
              <a:rPr lang="en-AU" sz="20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System.out.println(response);</a:t>
            </a:r>
            <a:endParaRPr lang="en-GB" sz="2000" b="1">
              <a:solidFill>
                <a:schemeClr val="tx1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The exit condition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08175"/>
            <a:ext cx="7467600" cy="4187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smtClean="0">
                <a:solidFill>
                  <a:schemeClr val="tx1"/>
                </a:solidFill>
                <a:latin typeface="Courier New" pitchFamily="49" charset="0"/>
              </a:rPr>
              <a:t>String input = reader.getInput();</a:t>
            </a:r>
          </a:p>
          <a:p>
            <a:pPr eaLnBrk="1" hangingPunct="1">
              <a:buFontTx/>
              <a:buNone/>
            </a:pPr>
            <a:endParaRPr lang="en-GB" sz="2000" b="1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2000" b="1" smtClean="0">
                <a:solidFill>
                  <a:schemeClr val="tx1"/>
                </a:solidFill>
                <a:latin typeface="Courier New" pitchFamily="49" charset="0"/>
              </a:rPr>
              <a:t>if(input.startsWith("bye")) {</a:t>
            </a:r>
          </a:p>
          <a:p>
            <a:pPr eaLnBrk="1" hangingPunct="1">
              <a:buFontTx/>
              <a:buNone/>
            </a:pPr>
            <a:r>
              <a:rPr lang="en-GB" sz="2000" b="1" smtClean="0">
                <a:solidFill>
                  <a:schemeClr val="tx1"/>
                </a:solidFill>
                <a:latin typeface="Courier New" pitchFamily="49" charset="0"/>
              </a:rPr>
              <a:t>    finished = true;</a:t>
            </a:r>
          </a:p>
          <a:p>
            <a:pPr eaLnBrk="1" hangingPunct="1">
              <a:buFontTx/>
              <a:buNone/>
            </a:pPr>
            <a:r>
              <a:rPr lang="en-GB" sz="2000" b="1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GB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GB" sz="800" b="1" smtClean="0">
              <a:latin typeface="Courier New" pitchFamily="49" charset="0"/>
            </a:endParaRPr>
          </a:p>
          <a:p>
            <a:pPr eaLnBrk="1" hangingPunct="1"/>
            <a:r>
              <a:rPr lang="en-GB" smtClean="0"/>
              <a:t>Where does </a:t>
            </a:r>
            <a:r>
              <a:rPr lang="en-GB" altLang="en-US" smtClean="0"/>
              <a:t>‘</a:t>
            </a:r>
            <a:r>
              <a:rPr lang="en-GB" altLang="ja-JP" b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GB" altLang="en-US" smtClean="0"/>
              <a:t>’</a:t>
            </a:r>
            <a:r>
              <a:rPr lang="en-GB" altLang="ja-JP" smtClean="0"/>
              <a:t> come from?</a:t>
            </a:r>
          </a:p>
          <a:p>
            <a:pPr eaLnBrk="1" hangingPunct="1"/>
            <a:r>
              <a:rPr lang="en-GB" smtClean="0"/>
              <a:t>What is it? What does it do?</a:t>
            </a:r>
          </a:p>
          <a:p>
            <a:pPr eaLnBrk="1" hangingPunct="1"/>
            <a:r>
              <a:rPr lang="en-GB" smtClean="0"/>
              <a:t>How can we find out?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Reading class documentation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Documentation of the Java libraries in HTML format;</a:t>
            </a:r>
          </a:p>
          <a:p>
            <a:pPr eaLnBrk="1" hangingPunct="1"/>
            <a:r>
              <a:rPr lang="en-GB" smtClean="0"/>
              <a:t>Readable in a web browser</a:t>
            </a:r>
          </a:p>
          <a:p>
            <a:pPr eaLnBrk="1" hangingPunct="1"/>
            <a:r>
              <a:rPr lang="en-GB" smtClean="0"/>
              <a:t>Class API: </a:t>
            </a:r>
            <a:r>
              <a:rPr lang="en-GB" i="1" smtClean="0"/>
              <a:t>Application Programmers</a:t>
            </a:r>
            <a:r>
              <a:rPr lang="en-GB" altLang="en-US" i="1" smtClean="0"/>
              <a:t>’</a:t>
            </a:r>
            <a:r>
              <a:rPr lang="en-GB" i="1" smtClean="0"/>
              <a:t> Interface</a:t>
            </a:r>
            <a:endParaRPr lang="en-GB" smtClean="0"/>
          </a:p>
          <a:p>
            <a:pPr eaLnBrk="1" hangingPunct="1"/>
            <a:r>
              <a:rPr lang="en-GB" smtClean="0"/>
              <a:t>Interface description for all library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e-design">
  <a:themeElements>
    <a:clrScheme name="objects-first-4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5e-design</Template>
  <TotalTime>1325</TotalTime>
  <Words>743</Words>
  <Application>Microsoft Office PowerPoint</Application>
  <PresentationFormat>On-screen Show (4:3)</PresentationFormat>
  <Paragraphs>137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Courier New</vt:lpstr>
      <vt:lpstr>MS PGothic</vt:lpstr>
      <vt:lpstr>Monotype Sorts</vt:lpstr>
      <vt:lpstr>Trebuchet MS</vt:lpstr>
      <vt:lpstr>Arial</vt:lpstr>
      <vt:lpstr>Times</vt:lpstr>
      <vt:lpstr>Times New Roman</vt:lpstr>
      <vt:lpstr>MS PGothic</vt:lpstr>
      <vt:lpstr>Verdana</vt:lpstr>
      <vt:lpstr>Trebuchet MS Bold</vt:lpstr>
      <vt:lpstr>Courier New Bold</vt:lpstr>
      <vt:lpstr>ヒラギノ角ゴ ProN W6</vt:lpstr>
      <vt:lpstr>Courier New Bold Italic</vt:lpstr>
      <vt:lpstr>5e-design</vt:lpstr>
      <vt:lpstr>More sophisticated behavior</vt:lpstr>
      <vt:lpstr>Main concepts to be covered</vt:lpstr>
      <vt:lpstr>The Java class library</vt:lpstr>
      <vt:lpstr>Working with the library</vt:lpstr>
      <vt:lpstr>A Technical Support System</vt:lpstr>
      <vt:lpstr>Main loop structure</vt:lpstr>
      <vt:lpstr>Main loop body</vt:lpstr>
      <vt:lpstr>The exit condition</vt:lpstr>
      <vt:lpstr>Reading class documentation</vt:lpstr>
      <vt:lpstr>Slide 10</vt:lpstr>
      <vt:lpstr>Interface vs implementation</vt:lpstr>
      <vt:lpstr>Interface vs implementation</vt:lpstr>
      <vt:lpstr>Documentation for startsWith</vt:lpstr>
      <vt:lpstr>Methods from String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5</dc:title>
  <dc:subject/>
  <dc:creator>David J. Barnes, Michael Kölling</dc:creator>
  <cp:keywords/>
  <dc:description>Copyright © David J. Barnes, Michael Kölling_x000d_</dc:description>
  <cp:lastModifiedBy>ToppR</cp:lastModifiedBy>
  <cp:revision>182</cp:revision>
  <cp:lastPrinted>2003-09-01T07:41:09Z</cp:lastPrinted>
  <dcterms:created xsi:type="dcterms:W3CDTF">2009-04-22T19:24:48Z</dcterms:created>
  <dcterms:modified xsi:type="dcterms:W3CDTF">2013-02-18T12:40:27Z</dcterms:modified>
  <cp:category/>
</cp:coreProperties>
</file>