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8" r:id="rId3"/>
    <p:sldId id="273" r:id="rId4"/>
    <p:sldId id="274" r:id="rId5"/>
    <p:sldId id="275" r:id="rId6"/>
    <p:sldId id="276" r:id="rId7"/>
    <p:sldId id="277" r:id="rId8"/>
    <p:sldId id="278" r:id="rId9"/>
    <p:sldId id="267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0D8"/>
    <a:srgbClr val="5B40E3"/>
    <a:srgbClr val="000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89183B-5E60-37C7-8FA4-E0752C300DCA}" v="433" dt="2023-06-02T06:46:04.905"/>
    <p1510:client id="{F516CE53-C9C9-3EC0-0BBC-004FB7F78C3C}" v="1299" dt="2023-05-31T19:06:28.257"/>
    <p1510:client id="{F69FB80D-A15E-42F8-B62D-A88867584AAA}" v="340" dt="2023-05-31T16:19:10.527"/>
    <p1510:client id="{FF10CE1A-F0F7-E39C-54FF-1AF713E083BC}" v="725" dt="2023-05-31T17:23:27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0D74F8-8872-4106-AC1C-D4A14D903F6E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27BD0028-E437-4EBF-83AE-D40D559AE30E}">
      <dgm:prSet phldrT="[Text]" phldr="0"/>
      <dgm:spPr/>
      <dgm:t>
        <a:bodyPr/>
        <a:lstStyle/>
        <a:p>
          <a:pPr rtl="0"/>
          <a:r>
            <a:rPr lang="en-GB" dirty="0">
              <a:latin typeface="Jumble"/>
            </a:rPr>
            <a:t>SOFTWARE WALLETS</a:t>
          </a:r>
        </a:p>
      </dgm:t>
    </dgm:pt>
    <dgm:pt modelId="{4DFABCAC-83A9-4641-96F1-EEB2D7E86054}" type="parTrans" cxnId="{E1A08F12-5218-4C0A-8805-BC47CD4B3643}">
      <dgm:prSet/>
      <dgm:spPr/>
      <dgm:t>
        <a:bodyPr/>
        <a:lstStyle/>
        <a:p>
          <a:endParaRPr lang="en-GB"/>
        </a:p>
      </dgm:t>
    </dgm:pt>
    <dgm:pt modelId="{15EB54DE-FF4A-4365-9320-7F68C77CA21C}" type="sibTrans" cxnId="{E1A08F12-5218-4C0A-8805-BC47CD4B3643}">
      <dgm:prSet/>
      <dgm:spPr/>
      <dgm:t>
        <a:bodyPr/>
        <a:lstStyle/>
        <a:p>
          <a:endParaRPr lang="en-GB"/>
        </a:p>
      </dgm:t>
    </dgm:pt>
    <dgm:pt modelId="{EC82506A-2D5F-4ABF-8210-5F0EA8530659}">
      <dgm:prSet phldrT="[Text]" phldr="0"/>
      <dgm:spPr/>
      <dgm:t>
        <a:bodyPr/>
        <a:lstStyle/>
        <a:p>
          <a:pPr rtl="0"/>
          <a:r>
            <a:rPr lang="en-GB" dirty="0">
              <a:latin typeface="Jumble"/>
            </a:rPr>
            <a:t>PAPER WALLETS</a:t>
          </a:r>
        </a:p>
      </dgm:t>
    </dgm:pt>
    <dgm:pt modelId="{246E0C01-57AC-452E-B65E-A52593EB9EF5}" type="parTrans" cxnId="{05694C20-60AD-482F-A790-1BC463EC935A}">
      <dgm:prSet/>
      <dgm:spPr/>
      <dgm:t>
        <a:bodyPr/>
        <a:lstStyle/>
        <a:p>
          <a:endParaRPr lang="en-GB"/>
        </a:p>
      </dgm:t>
    </dgm:pt>
    <dgm:pt modelId="{48401D35-84AE-4184-81E4-AB06157279B3}" type="sibTrans" cxnId="{05694C20-60AD-482F-A790-1BC463EC935A}">
      <dgm:prSet/>
      <dgm:spPr/>
      <dgm:t>
        <a:bodyPr/>
        <a:lstStyle/>
        <a:p>
          <a:endParaRPr lang="en-GB"/>
        </a:p>
      </dgm:t>
    </dgm:pt>
    <dgm:pt modelId="{57B4783A-FD2E-41F9-8EBB-C67D8EAD6C04}">
      <dgm:prSet phldrT="[Text]" phldr="0"/>
      <dgm:spPr/>
      <dgm:t>
        <a:bodyPr/>
        <a:lstStyle/>
        <a:p>
          <a:pPr rtl="0"/>
          <a:r>
            <a:rPr lang="en-GB" dirty="0">
              <a:latin typeface="Jumble"/>
            </a:rPr>
            <a:t>ONLINE EXCHANGE WALLETS</a:t>
          </a:r>
        </a:p>
      </dgm:t>
    </dgm:pt>
    <dgm:pt modelId="{0303910C-AE1F-4B54-862A-92253CF02763}" type="parTrans" cxnId="{A43A986A-E9BF-441D-B9D0-35BE7046C4BC}">
      <dgm:prSet/>
      <dgm:spPr/>
      <dgm:t>
        <a:bodyPr/>
        <a:lstStyle/>
        <a:p>
          <a:endParaRPr lang="en-GB"/>
        </a:p>
      </dgm:t>
    </dgm:pt>
    <dgm:pt modelId="{BB434A01-2E93-4E9A-89A9-C0D6274ACDDE}" type="sibTrans" cxnId="{A43A986A-E9BF-441D-B9D0-35BE7046C4BC}">
      <dgm:prSet/>
      <dgm:spPr/>
      <dgm:t>
        <a:bodyPr/>
        <a:lstStyle/>
        <a:p>
          <a:endParaRPr lang="en-GB"/>
        </a:p>
      </dgm:t>
    </dgm:pt>
    <dgm:pt modelId="{0ED4F24C-92EA-45E6-A11A-1F629D107AEA}">
      <dgm:prSet phldr="0"/>
      <dgm:spPr/>
      <dgm:t>
        <a:bodyPr/>
        <a:lstStyle/>
        <a:p>
          <a:pPr rtl="0"/>
          <a:r>
            <a:rPr lang="en-GB" dirty="0">
              <a:latin typeface="Jumble"/>
            </a:rPr>
            <a:t>HARDWARE WALLETS</a:t>
          </a:r>
        </a:p>
      </dgm:t>
    </dgm:pt>
    <dgm:pt modelId="{FAB538BD-21CE-48F1-BE5A-AFAADAFA357F}" type="parTrans" cxnId="{FA04A069-0C1D-4280-B086-891D0BFAAE3E}">
      <dgm:prSet/>
      <dgm:spPr/>
    </dgm:pt>
    <dgm:pt modelId="{0610FC59-C791-4956-AA75-09A16831B0F9}" type="sibTrans" cxnId="{FA04A069-0C1D-4280-B086-891D0BFAAE3E}">
      <dgm:prSet/>
      <dgm:spPr/>
    </dgm:pt>
    <dgm:pt modelId="{2ED87A0F-A6AF-444E-B6FF-DAC8AE112312}" type="pres">
      <dgm:prSet presAssocID="{7C0D74F8-8872-4106-AC1C-D4A14D903F6E}" presName="diagram" presStyleCnt="0">
        <dgm:presLayoutVars>
          <dgm:dir/>
          <dgm:resizeHandles val="exact"/>
        </dgm:presLayoutVars>
      </dgm:prSet>
      <dgm:spPr/>
    </dgm:pt>
    <dgm:pt modelId="{A57367F3-A959-4402-A26C-8A4192D04FF0}" type="pres">
      <dgm:prSet presAssocID="{27BD0028-E437-4EBF-83AE-D40D559AE30E}" presName="node" presStyleLbl="node1" presStyleIdx="0" presStyleCnt="4">
        <dgm:presLayoutVars>
          <dgm:bulletEnabled val="1"/>
        </dgm:presLayoutVars>
      </dgm:prSet>
      <dgm:spPr/>
    </dgm:pt>
    <dgm:pt modelId="{A1D6EB93-A23F-4DC3-9377-DD75AC48094F}" type="pres">
      <dgm:prSet presAssocID="{15EB54DE-FF4A-4365-9320-7F68C77CA21C}" presName="sibTrans" presStyleCnt="0"/>
      <dgm:spPr/>
    </dgm:pt>
    <dgm:pt modelId="{BDE8C71E-C2B3-44B9-AACB-59154DBC3768}" type="pres">
      <dgm:prSet presAssocID="{0ED4F24C-92EA-45E6-A11A-1F629D107AEA}" presName="node" presStyleLbl="node1" presStyleIdx="1" presStyleCnt="4">
        <dgm:presLayoutVars>
          <dgm:bulletEnabled val="1"/>
        </dgm:presLayoutVars>
      </dgm:prSet>
      <dgm:spPr/>
    </dgm:pt>
    <dgm:pt modelId="{7EF104F1-5BD4-4299-AEF3-0E2EEDC61C36}" type="pres">
      <dgm:prSet presAssocID="{0610FC59-C791-4956-AA75-09A16831B0F9}" presName="sibTrans" presStyleCnt="0"/>
      <dgm:spPr/>
    </dgm:pt>
    <dgm:pt modelId="{5A6209C8-956B-4CE7-B0EE-6F9B64807F95}" type="pres">
      <dgm:prSet presAssocID="{EC82506A-2D5F-4ABF-8210-5F0EA8530659}" presName="node" presStyleLbl="node1" presStyleIdx="2" presStyleCnt="4">
        <dgm:presLayoutVars>
          <dgm:bulletEnabled val="1"/>
        </dgm:presLayoutVars>
      </dgm:prSet>
      <dgm:spPr/>
    </dgm:pt>
    <dgm:pt modelId="{70793EC8-1BEE-41F3-9B8C-161F041D422D}" type="pres">
      <dgm:prSet presAssocID="{48401D35-84AE-4184-81E4-AB06157279B3}" presName="sibTrans" presStyleCnt="0"/>
      <dgm:spPr/>
    </dgm:pt>
    <dgm:pt modelId="{A0517E39-6942-45C4-A45B-B70972238AEE}" type="pres">
      <dgm:prSet presAssocID="{57B4783A-FD2E-41F9-8EBB-C67D8EAD6C04}" presName="node" presStyleLbl="node1" presStyleIdx="3" presStyleCnt="4">
        <dgm:presLayoutVars>
          <dgm:bulletEnabled val="1"/>
        </dgm:presLayoutVars>
      </dgm:prSet>
      <dgm:spPr/>
    </dgm:pt>
  </dgm:ptLst>
  <dgm:cxnLst>
    <dgm:cxn modelId="{E1A08F12-5218-4C0A-8805-BC47CD4B3643}" srcId="{7C0D74F8-8872-4106-AC1C-D4A14D903F6E}" destId="{27BD0028-E437-4EBF-83AE-D40D559AE30E}" srcOrd="0" destOrd="0" parTransId="{4DFABCAC-83A9-4641-96F1-EEB2D7E86054}" sibTransId="{15EB54DE-FF4A-4365-9320-7F68C77CA21C}"/>
    <dgm:cxn modelId="{05694C20-60AD-482F-A790-1BC463EC935A}" srcId="{7C0D74F8-8872-4106-AC1C-D4A14D903F6E}" destId="{EC82506A-2D5F-4ABF-8210-5F0EA8530659}" srcOrd="2" destOrd="0" parTransId="{246E0C01-57AC-452E-B65E-A52593EB9EF5}" sibTransId="{48401D35-84AE-4184-81E4-AB06157279B3}"/>
    <dgm:cxn modelId="{91CA285B-151B-4ED1-86BC-2C3DB5F01066}" type="presOf" srcId="{57B4783A-FD2E-41F9-8EBB-C67D8EAD6C04}" destId="{A0517E39-6942-45C4-A45B-B70972238AEE}" srcOrd="0" destOrd="0" presId="urn:microsoft.com/office/officeart/2005/8/layout/default"/>
    <dgm:cxn modelId="{8A69A865-EE76-4D91-B1E4-D9B87CFA0344}" type="presOf" srcId="{27BD0028-E437-4EBF-83AE-D40D559AE30E}" destId="{A57367F3-A959-4402-A26C-8A4192D04FF0}" srcOrd="0" destOrd="0" presId="urn:microsoft.com/office/officeart/2005/8/layout/default"/>
    <dgm:cxn modelId="{19E4A246-789A-4CA8-A02A-14FAE9488EC0}" type="presOf" srcId="{EC82506A-2D5F-4ABF-8210-5F0EA8530659}" destId="{5A6209C8-956B-4CE7-B0EE-6F9B64807F95}" srcOrd="0" destOrd="0" presId="urn:microsoft.com/office/officeart/2005/8/layout/default"/>
    <dgm:cxn modelId="{FA04A069-0C1D-4280-B086-891D0BFAAE3E}" srcId="{7C0D74F8-8872-4106-AC1C-D4A14D903F6E}" destId="{0ED4F24C-92EA-45E6-A11A-1F629D107AEA}" srcOrd="1" destOrd="0" parTransId="{FAB538BD-21CE-48F1-BE5A-AFAADAFA357F}" sibTransId="{0610FC59-C791-4956-AA75-09A16831B0F9}"/>
    <dgm:cxn modelId="{A43A986A-E9BF-441D-B9D0-35BE7046C4BC}" srcId="{7C0D74F8-8872-4106-AC1C-D4A14D903F6E}" destId="{57B4783A-FD2E-41F9-8EBB-C67D8EAD6C04}" srcOrd="3" destOrd="0" parTransId="{0303910C-AE1F-4B54-862A-92253CF02763}" sibTransId="{BB434A01-2E93-4E9A-89A9-C0D6274ACDDE}"/>
    <dgm:cxn modelId="{12B40277-0217-465E-9F96-6264B4107243}" type="presOf" srcId="{7C0D74F8-8872-4106-AC1C-D4A14D903F6E}" destId="{2ED87A0F-A6AF-444E-B6FF-DAC8AE112312}" srcOrd="0" destOrd="0" presId="urn:microsoft.com/office/officeart/2005/8/layout/default"/>
    <dgm:cxn modelId="{AC1535B3-4F7C-431C-BE36-D3157E7073EA}" type="presOf" srcId="{0ED4F24C-92EA-45E6-A11A-1F629D107AEA}" destId="{BDE8C71E-C2B3-44B9-AACB-59154DBC3768}" srcOrd="0" destOrd="0" presId="urn:microsoft.com/office/officeart/2005/8/layout/default"/>
    <dgm:cxn modelId="{03DA4CD3-F087-4BF5-87B4-6C937A844DBD}" type="presParOf" srcId="{2ED87A0F-A6AF-444E-B6FF-DAC8AE112312}" destId="{A57367F3-A959-4402-A26C-8A4192D04FF0}" srcOrd="0" destOrd="0" presId="urn:microsoft.com/office/officeart/2005/8/layout/default"/>
    <dgm:cxn modelId="{CD1A7A57-7DA9-496B-A8E2-E6A6D7059DAE}" type="presParOf" srcId="{2ED87A0F-A6AF-444E-B6FF-DAC8AE112312}" destId="{A1D6EB93-A23F-4DC3-9377-DD75AC48094F}" srcOrd="1" destOrd="0" presId="urn:microsoft.com/office/officeart/2005/8/layout/default"/>
    <dgm:cxn modelId="{709D7F09-8EC7-4769-96EA-8F4083A84B3C}" type="presParOf" srcId="{2ED87A0F-A6AF-444E-B6FF-DAC8AE112312}" destId="{BDE8C71E-C2B3-44B9-AACB-59154DBC3768}" srcOrd="2" destOrd="0" presId="urn:microsoft.com/office/officeart/2005/8/layout/default"/>
    <dgm:cxn modelId="{99398FB9-5CAA-4DBC-B52A-9DF50925A232}" type="presParOf" srcId="{2ED87A0F-A6AF-444E-B6FF-DAC8AE112312}" destId="{7EF104F1-5BD4-4299-AEF3-0E2EEDC61C36}" srcOrd="3" destOrd="0" presId="urn:microsoft.com/office/officeart/2005/8/layout/default"/>
    <dgm:cxn modelId="{8AD89552-1658-43D5-8DE4-3B221CD4E366}" type="presParOf" srcId="{2ED87A0F-A6AF-444E-B6FF-DAC8AE112312}" destId="{5A6209C8-956B-4CE7-B0EE-6F9B64807F95}" srcOrd="4" destOrd="0" presId="urn:microsoft.com/office/officeart/2005/8/layout/default"/>
    <dgm:cxn modelId="{56EA22FE-0318-4122-AD69-54CDB77405EB}" type="presParOf" srcId="{2ED87A0F-A6AF-444E-B6FF-DAC8AE112312}" destId="{70793EC8-1BEE-41F3-9B8C-161F041D422D}" srcOrd="5" destOrd="0" presId="urn:microsoft.com/office/officeart/2005/8/layout/default"/>
    <dgm:cxn modelId="{02EC0B6A-821A-4F9F-AA7F-841D3184FDB0}" type="presParOf" srcId="{2ED87A0F-A6AF-444E-B6FF-DAC8AE112312}" destId="{A0517E39-6942-45C4-A45B-B70972238AE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880159-A26A-4C40-A1F0-B47F557A236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2F7DC75D-2139-44D7-8291-3F084EA4DD72}">
      <dgm:prSet phldrT="[Text]" phldr="0"/>
      <dgm:spPr/>
      <dgm:t>
        <a:bodyPr/>
        <a:lstStyle/>
        <a:p>
          <a:r>
            <a:rPr lang="en-GB" dirty="0">
              <a:latin typeface="Jumble"/>
            </a:rPr>
            <a:t>COINBASE</a:t>
          </a:r>
        </a:p>
      </dgm:t>
    </dgm:pt>
    <dgm:pt modelId="{2E4F4D8D-04B1-426E-B438-2FB5E54DD5B8}" type="parTrans" cxnId="{D009C999-3374-4D4E-B529-7091E09512FE}">
      <dgm:prSet/>
      <dgm:spPr/>
      <dgm:t>
        <a:bodyPr/>
        <a:lstStyle/>
        <a:p>
          <a:endParaRPr lang="en-GB"/>
        </a:p>
      </dgm:t>
    </dgm:pt>
    <dgm:pt modelId="{6F245D83-FA83-45E4-A748-6752EDACB868}" type="sibTrans" cxnId="{D009C999-3374-4D4E-B529-7091E09512FE}">
      <dgm:prSet/>
      <dgm:spPr/>
      <dgm:t>
        <a:bodyPr/>
        <a:lstStyle/>
        <a:p>
          <a:endParaRPr lang="en-GB"/>
        </a:p>
      </dgm:t>
    </dgm:pt>
    <dgm:pt modelId="{4644DEF7-DA32-4F20-A3BC-01B9B6515AD8}">
      <dgm:prSet phldrT="[Text]" phldr="0"/>
      <dgm:spPr/>
      <dgm:t>
        <a:bodyPr/>
        <a:lstStyle/>
        <a:p>
          <a:r>
            <a:rPr lang="en-GB" dirty="0">
              <a:latin typeface="Jumble"/>
            </a:rPr>
            <a:t>KRAKEN</a:t>
          </a:r>
        </a:p>
      </dgm:t>
    </dgm:pt>
    <dgm:pt modelId="{E82C6D6E-5C03-4B49-8D52-AF01A8B29085}" type="parTrans" cxnId="{FB940B13-12B5-41E5-B531-F557AA757193}">
      <dgm:prSet/>
      <dgm:spPr/>
      <dgm:t>
        <a:bodyPr/>
        <a:lstStyle/>
        <a:p>
          <a:endParaRPr lang="en-GB"/>
        </a:p>
      </dgm:t>
    </dgm:pt>
    <dgm:pt modelId="{F4DEC60D-7D66-4F26-95CB-22B24AFA167C}" type="sibTrans" cxnId="{FB940B13-12B5-41E5-B531-F557AA757193}">
      <dgm:prSet/>
      <dgm:spPr/>
      <dgm:t>
        <a:bodyPr/>
        <a:lstStyle/>
        <a:p>
          <a:endParaRPr lang="en-GB"/>
        </a:p>
      </dgm:t>
    </dgm:pt>
    <dgm:pt modelId="{00BC32EA-536E-406D-8490-414B1707A611}">
      <dgm:prSet phldr="0"/>
      <dgm:spPr/>
      <dgm:t>
        <a:bodyPr/>
        <a:lstStyle/>
        <a:p>
          <a:pPr rtl="0"/>
          <a:r>
            <a:rPr lang="en-GB" dirty="0">
              <a:latin typeface="Jumble"/>
            </a:rPr>
            <a:t>BINANCE</a:t>
          </a:r>
        </a:p>
      </dgm:t>
    </dgm:pt>
    <dgm:pt modelId="{88BBC9F7-AA3F-4F37-96EA-F270128C069B}" type="parTrans" cxnId="{59A80F08-CA3D-427D-94F0-BCC32F79FE2D}">
      <dgm:prSet/>
      <dgm:spPr/>
    </dgm:pt>
    <dgm:pt modelId="{972D5021-8F54-4486-9938-40AD2E70B838}" type="sibTrans" cxnId="{59A80F08-CA3D-427D-94F0-BCC32F79FE2D}">
      <dgm:prSet/>
      <dgm:spPr/>
    </dgm:pt>
    <dgm:pt modelId="{808D3A1A-B732-477C-97EB-71E20751C983}">
      <dgm:prSet phldr="0"/>
      <dgm:spPr/>
      <dgm:t>
        <a:bodyPr/>
        <a:lstStyle/>
        <a:p>
          <a:pPr rtl="0"/>
          <a:r>
            <a:rPr lang="en-GB" dirty="0">
              <a:latin typeface="Jumble"/>
            </a:rPr>
            <a:t>BITSTAMP</a:t>
          </a:r>
        </a:p>
      </dgm:t>
    </dgm:pt>
    <dgm:pt modelId="{880385A6-77E0-4339-89B8-129AED1D01D5}" type="parTrans" cxnId="{C422F6B6-BDFE-44B4-9EDB-24F6E7B29D1C}">
      <dgm:prSet/>
      <dgm:spPr/>
    </dgm:pt>
    <dgm:pt modelId="{2F05F495-432C-4959-9278-B3AFA75081F7}" type="sibTrans" cxnId="{C422F6B6-BDFE-44B4-9EDB-24F6E7B29D1C}">
      <dgm:prSet/>
      <dgm:spPr/>
    </dgm:pt>
    <dgm:pt modelId="{F562983F-DB58-4D9C-B5A5-62AD0CCE464D}" type="pres">
      <dgm:prSet presAssocID="{4D880159-A26A-4C40-A1F0-B47F557A2361}" presName="diagram" presStyleCnt="0">
        <dgm:presLayoutVars>
          <dgm:dir/>
          <dgm:resizeHandles val="exact"/>
        </dgm:presLayoutVars>
      </dgm:prSet>
      <dgm:spPr/>
    </dgm:pt>
    <dgm:pt modelId="{A86431EF-16E1-4218-B30C-827B5CF5E5C7}" type="pres">
      <dgm:prSet presAssocID="{00BC32EA-536E-406D-8490-414B1707A611}" presName="node" presStyleLbl="node1" presStyleIdx="0" presStyleCnt="4">
        <dgm:presLayoutVars>
          <dgm:bulletEnabled val="1"/>
        </dgm:presLayoutVars>
      </dgm:prSet>
      <dgm:spPr/>
    </dgm:pt>
    <dgm:pt modelId="{DD45CD25-6A6B-4D6D-A3F4-3A4F4541957F}" type="pres">
      <dgm:prSet presAssocID="{972D5021-8F54-4486-9938-40AD2E70B838}" presName="sibTrans" presStyleCnt="0"/>
      <dgm:spPr/>
    </dgm:pt>
    <dgm:pt modelId="{C3425734-005F-4461-A07A-AF43D0BE77EA}" type="pres">
      <dgm:prSet presAssocID="{2F7DC75D-2139-44D7-8291-3F084EA4DD72}" presName="node" presStyleLbl="node1" presStyleIdx="1" presStyleCnt="4">
        <dgm:presLayoutVars>
          <dgm:bulletEnabled val="1"/>
        </dgm:presLayoutVars>
      </dgm:prSet>
      <dgm:spPr/>
    </dgm:pt>
    <dgm:pt modelId="{A433B15F-D599-4684-A489-9700EC9E9B30}" type="pres">
      <dgm:prSet presAssocID="{6F245D83-FA83-45E4-A748-6752EDACB868}" presName="sibTrans" presStyleCnt="0"/>
      <dgm:spPr/>
    </dgm:pt>
    <dgm:pt modelId="{0C04E869-8AC3-4970-B467-220F0FE18CFE}" type="pres">
      <dgm:prSet presAssocID="{4644DEF7-DA32-4F20-A3BC-01B9B6515AD8}" presName="node" presStyleLbl="node1" presStyleIdx="2" presStyleCnt="4">
        <dgm:presLayoutVars>
          <dgm:bulletEnabled val="1"/>
        </dgm:presLayoutVars>
      </dgm:prSet>
      <dgm:spPr/>
    </dgm:pt>
    <dgm:pt modelId="{EDF53E8B-EC74-4CD9-BB62-5AB74F133315}" type="pres">
      <dgm:prSet presAssocID="{F4DEC60D-7D66-4F26-95CB-22B24AFA167C}" presName="sibTrans" presStyleCnt="0"/>
      <dgm:spPr/>
    </dgm:pt>
    <dgm:pt modelId="{9A8639D2-9F62-4F7A-AF0B-90E33CC94013}" type="pres">
      <dgm:prSet presAssocID="{808D3A1A-B732-477C-97EB-71E20751C983}" presName="node" presStyleLbl="node1" presStyleIdx="3" presStyleCnt="4">
        <dgm:presLayoutVars>
          <dgm:bulletEnabled val="1"/>
        </dgm:presLayoutVars>
      </dgm:prSet>
      <dgm:spPr/>
    </dgm:pt>
  </dgm:ptLst>
  <dgm:cxnLst>
    <dgm:cxn modelId="{BD038B05-7CA6-4329-AE84-2DBDF66276E0}" type="presOf" srcId="{00BC32EA-536E-406D-8490-414B1707A611}" destId="{A86431EF-16E1-4218-B30C-827B5CF5E5C7}" srcOrd="0" destOrd="0" presId="urn:microsoft.com/office/officeart/2005/8/layout/default"/>
    <dgm:cxn modelId="{2AC3F006-7579-4D9E-A7A1-39BF7BEE10C1}" type="presOf" srcId="{4D880159-A26A-4C40-A1F0-B47F557A2361}" destId="{F562983F-DB58-4D9C-B5A5-62AD0CCE464D}" srcOrd="0" destOrd="0" presId="urn:microsoft.com/office/officeart/2005/8/layout/default"/>
    <dgm:cxn modelId="{59A80F08-CA3D-427D-94F0-BCC32F79FE2D}" srcId="{4D880159-A26A-4C40-A1F0-B47F557A2361}" destId="{00BC32EA-536E-406D-8490-414B1707A611}" srcOrd="0" destOrd="0" parTransId="{88BBC9F7-AA3F-4F37-96EA-F270128C069B}" sibTransId="{972D5021-8F54-4486-9938-40AD2E70B838}"/>
    <dgm:cxn modelId="{FB940B13-12B5-41E5-B531-F557AA757193}" srcId="{4D880159-A26A-4C40-A1F0-B47F557A2361}" destId="{4644DEF7-DA32-4F20-A3BC-01B9B6515AD8}" srcOrd="2" destOrd="0" parTransId="{E82C6D6E-5C03-4B49-8D52-AF01A8B29085}" sibTransId="{F4DEC60D-7D66-4F26-95CB-22B24AFA167C}"/>
    <dgm:cxn modelId="{402E4F2C-BC9D-4EE3-A6BE-74282D94C8CF}" type="presOf" srcId="{4644DEF7-DA32-4F20-A3BC-01B9B6515AD8}" destId="{0C04E869-8AC3-4970-B467-220F0FE18CFE}" srcOrd="0" destOrd="0" presId="urn:microsoft.com/office/officeart/2005/8/layout/default"/>
    <dgm:cxn modelId="{D009C999-3374-4D4E-B529-7091E09512FE}" srcId="{4D880159-A26A-4C40-A1F0-B47F557A2361}" destId="{2F7DC75D-2139-44D7-8291-3F084EA4DD72}" srcOrd="1" destOrd="0" parTransId="{2E4F4D8D-04B1-426E-B438-2FB5E54DD5B8}" sibTransId="{6F245D83-FA83-45E4-A748-6752EDACB868}"/>
    <dgm:cxn modelId="{C422F6B6-BDFE-44B4-9EDB-24F6E7B29D1C}" srcId="{4D880159-A26A-4C40-A1F0-B47F557A2361}" destId="{808D3A1A-B732-477C-97EB-71E20751C983}" srcOrd="3" destOrd="0" parTransId="{880385A6-77E0-4339-89B8-129AED1D01D5}" sibTransId="{2F05F495-432C-4959-9278-B3AFA75081F7}"/>
    <dgm:cxn modelId="{A655F7C5-35F5-4988-806F-A793299692F1}" type="presOf" srcId="{808D3A1A-B732-477C-97EB-71E20751C983}" destId="{9A8639D2-9F62-4F7A-AF0B-90E33CC94013}" srcOrd="0" destOrd="0" presId="urn:microsoft.com/office/officeart/2005/8/layout/default"/>
    <dgm:cxn modelId="{F212ACF4-025E-4A6C-80F7-C7774D346E87}" type="presOf" srcId="{2F7DC75D-2139-44D7-8291-3F084EA4DD72}" destId="{C3425734-005F-4461-A07A-AF43D0BE77EA}" srcOrd="0" destOrd="0" presId="urn:microsoft.com/office/officeart/2005/8/layout/default"/>
    <dgm:cxn modelId="{637DFFB6-2728-40F9-A2D0-795B8188CBD7}" type="presParOf" srcId="{F562983F-DB58-4D9C-B5A5-62AD0CCE464D}" destId="{A86431EF-16E1-4218-B30C-827B5CF5E5C7}" srcOrd="0" destOrd="0" presId="urn:microsoft.com/office/officeart/2005/8/layout/default"/>
    <dgm:cxn modelId="{AD92C003-D1DF-47A9-AC6C-B232C7E86172}" type="presParOf" srcId="{F562983F-DB58-4D9C-B5A5-62AD0CCE464D}" destId="{DD45CD25-6A6B-4D6D-A3F4-3A4F4541957F}" srcOrd="1" destOrd="0" presId="urn:microsoft.com/office/officeart/2005/8/layout/default"/>
    <dgm:cxn modelId="{2F25831A-B66F-40D8-BA15-5B198A413AA1}" type="presParOf" srcId="{F562983F-DB58-4D9C-B5A5-62AD0CCE464D}" destId="{C3425734-005F-4461-A07A-AF43D0BE77EA}" srcOrd="2" destOrd="0" presId="urn:microsoft.com/office/officeart/2005/8/layout/default"/>
    <dgm:cxn modelId="{1165803D-E1C1-4B28-A7F0-8DD2DCBA9C9F}" type="presParOf" srcId="{F562983F-DB58-4D9C-B5A5-62AD0CCE464D}" destId="{A433B15F-D599-4684-A489-9700EC9E9B30}" srcOrd="3" destOrd="0" presId="urn:microsoft.com/office/officeart/2005/8/layout/default"/>
    <dgm:cxn modelId="{7E8B47C6-614C-413E-8463-1178FBF6CF72}" type="presParOf" srcId="{F562983F-DB58-4D9C-B5A5-62AD0CCE464D}" destId="{0C04E869-8AC3-4970-B467-220F0FE18CFE}" srcOrd="4" destOrd="0" presId="urn:microsoft.com/office/officeart/2005/8/layout/default"/>
    <dgm:cxn modelId="{23516497-F99F-490A-98E0-A42DD3B486B2}" type="presParOf" srcId="{F562983F-DB58-4D9C-B5A5-62AD0CCE464D}" destId="{EDF53E8B-EC74-4CD9-BB62-5AB74F133315}" srcOrd="5" destOrd="0" presId="urn:microsoft.com/office/officeart/2005/8/layout/default"/>
    <dgm:cxn modelId="{30CDFFCE-2FC9-4776-89DE-9BFBC97C760D}" type="presParOf" srcId="{F562983F-DB58-4D9C-B5A5-62AD0CCE464D}" destId="{9A8639D2-9F62-4F7A-AF0B-90E33CC9401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367F3-A959-4402-A26C-8A4192D04FF0}">
      <dsp:nvSpPr>
        <dsp:cNvPr id="0" name=""/>
        <dsp:cNvSpPr/>
      </dsp:nvSpPr>
      <dsp:spPr>
        <a:xfrm>
          <a:off x="42788" y="1315"/>
          <a:ext cx="2567284" cy="15403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>
              <a:latin typeface="Jumble"/>
            </a:rPr>
            <a:t>SOFTWARE WALLETS</a:t>
          </a:r>
        </a:p>
      </dsp:txBody>
      <dsp:txXfrm>
        <a:off x="42788" y="1315"/>
        <a:ext cx="2567284" cy="1540370"/>
      </dsp:txXfrm>
    </dsp:sp>
    <dsp:sp modelId="{BDE8C71E-C2B3-44B9-AACB-59154DBC3768}">
      <dsp:nvSpPr>
        <dsp:cNvPr id="0" name=""/>
        <dsp:cNvSpPr/>
      </dsp:nvSpPr>
      <dsp:spPr>
        <a:xfrm>
          <a:off x="2866800" y="1315"/>
          <a:ext cx="2567284" cy="1540370"/>
        </a:xfrm>
        <a:prstGeom prst="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>
              <a:latin typeface="Jumble"/>
            </a:rPr>
            <a:t>HARDWARE WALLETS</a:t>
          </a:r>
        </a:p>
      </dsp:txBody>
      <dsp:txXfrm>
        <a:off x="2866800" y="1315"/>
        <a:ext cx="2567284" cy="1540370"/>
      </dsp:txXfrm>
    </dsp:sp>
    <dsp:sp modelId="{5A6209C8-956B-4CE7-B0EE-6F9B64807F95}">
      <dsp:nvSpPr>
        <dsp:cNvPr id="0" name=""/>
        <dsp:cNvSpPr/>
      </dsp:nvSpPr>
      <dsp:spPr>
        <a:xfrm>
          <a:off x="42788" y="1798414"/>
          <a:ext cx="2567284" cy="1540370"/>
        </a:xfrm>
        <a:prstGeom prst="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>
              <a:latin typeface="Jumble"/>
            </a:rPr>
            <a:t>PAPER WALLETS</a:t>
          </a:r>
        </a:p>
      </dsp:txBody>
      <dsp:txXfrm>
        <a:off x="42788" y="1798414"/>
        <a:ext cx="2567284" cy="1540370"/>
      </dsp:txXfrm>
    </dsp:sp>
    <dsp:sp modelId="{A0517E39-6942-45C4-A45B-B70972238AEE}">
      <dsp:nvSpPr>
        <dsp:cNvPr id="0" name=""/>
        <dsp:cNvSpPr/>
      </dsp:nvSpPr>
      <dsp:spPr>
        <a:xfrm>
          <a:off x="2866800" y="1798414"/>
          <a:ext cx="2567284" cy="1540370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>
              <a:latin typeface="Jumble"/>
            </a:rPr>
            <a:t>ONLINE EXCHANGE WALLETS</a:t>
          </a:r>
        </a:p>
      </dsp:txBody>
      <dsp:txXfrm>
        <a:off x="2866800" y="1798414"/>
        <a:ext cx="2567284" cy="15403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431EF-16E1-4218-B30C-827B5CF5E5C7}">
      <dsp:nvSpPr>
        <dsp:cNvPr id="0" name=""/>
        <dsp:cNvSpPr/>
      </dsp:nvSpPr>
      <dsp:spPr>
        <a:xfrm>
          <a:off x="675" y="115978"/>
          <a:ext cx="2635110" cy="15810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>
              <a:latin typeface="Jumble"/>
            </a:rPr>
            <a:t>BINANCE</a:t>
          </a:r>
        </a:p>
      </dsp:txBody>
      <dsp:txXfrm>
        <a:off x="675" y="115978"/>
        <a:ext cx="2635110" cy="1581066"/>
      </dsp:txXfrm>
    </dsp:sp>
    <dsp:sp modelId="{C3425734-005F-4461-A07A-AF43D0BE77EA}">
      <dsp:nvSpPr>
        <dsp:cNvPr id="0" name=""/>
        <dsp:cNvSpPr/>
      </dsp:nvSpPr>
      <dsp:spPr>
        <a:xfrm>
          <a:off x="2899297" y="115978"/>
          <a:ext cx="2635110" cy="1581066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>
              <a:latin typeface="Jumble"/>
            </a:rPr>
            <a:t>COINBASE</a:t>
          </a:r>
        </a:p>
      </dsp:txBody>
      <dsp:txXfrm>
        <a:off x="2899297" y="115978"/>
        <a:ext cx="2635110" cy="1581066"/>
      </dsp:txXfrm>
    </dsp:sp>
    <dsp:sp modelId="{0C04E869-8AC3-4970-B467-220F0FE18CFE}">
      <dsp:nvSpPr>
        <dsp:cNvPr id="0" name=""/>
        <dsp:cNvSpPr/>
      </dsp:nvSpPr>
      <dsp:spPr>
        <a:xfrm>
          <a:off x="675" y="1960555"/>
          <a:ext cx="2635110" cy="1581066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>
              <a:latin typeface="Jumble"/>
            </a:rPr>
            <a:t>KRAKEN</a:t>
          </a:r>
        </a:p>
      </dsp:txBody>
      <dsp:txXfrm>
        <a:off x="675" y="1960555"/>
        <a:ext cx="2635110" cy="1581066"/>
      </dsp:txXfrm>
    </dsp:sp>
    <dsp:sp modelId="{9A8639D2-9F62-4F7A-AF0B-90E33CC94013}">
      <dsp:nvSpPr>
        <dsp:cNvPr id="0" name=""/>
        <dsp:cNvSpPr/>
      </dsp:nvSpPr>
      <dsp:spPr>
        <a:xfrm>
          <a:off x="2899297" y="1960555"/>
          <a:ext cx="2635110" cy="1581066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>
              <a:latin typeface="Jumble"/>
            </a:rPr>
            <a:t>BITSTAMP</a:t>
          </a:r>
        </a:p>
      </dsp:txBody>
      <dsp:txXfrm>
        <a:off x="2899297" y="1960555"/>
        <a:ext cx="2635110" cy="1581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openxmlformats.org/officeDocument/2006/relationships/image" Target="../media/image19.sv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8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F1A92C8-EC1A-3FB5-515B-D826E046B5C8}"/>
              </a:ext>
            </a:extLst>
          </p:cNvPr>
          <p:cNvGrpSpPr/>
          <p:nvPr/>
        </p:nvGrpSpPr>
        <p:grpSpPr>
          <a:xfrm>
            <a:off x="-1190173" y="0"/>
            <a:ext cx="5704115" cy="6850742"/>
            <a:chOff x="-1190173" y="0"/>
            <a:chExt cx="5704115" cy="685074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43E8ECD-1DA1-012E-3A52-45DDD5922476}"/>
                </a:ext>
              </a:extLst>
            </p:cNvPr>
            <p:cNvSpPr/>
            <p:nvPr/>
          </p:nvSpPr>
          <p:spPr>
            <a:xfrm>
              <a:off x="-1190173" y="0"/>
              <a:ext cx="5167085" cy="6850742"/>
            </a:xfrm>
            <a:prstGeom prst="roundRect">
              <a:avLst/>
            </a:prstGeom>
            <a:solidFill>
              <a:srgbClr val="00F0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530CB10-8C78-CA12-0AA5-EE51E89A2A96}"/>
                </a:ext>
              </a:extLst>
            </p:cNvPr>
            <p:cNvSpPr/>
            <p:nvPr/>
          </p:nvSpPr>
          <p:spPr>
            <a:xfrm>
              <a:off x="3439885" y="1146629"/>
              <a:ext cx="1074057" cy="943428"/>
            </a:xfrm>
            <a:prstGeom prst="roundRect">
              <a:avLst/>
            </a:prstGeom>
            <a:solidFill>
              <a:srgbClr val="00F0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B98275-A379-A567-D133-F1F7D7A68C95}"/>
              </a:ext>
            </a:extLst>
          </p:cNvPr>
          <p:cNvGrpSpPr/>
          <p:nvPr/>
        </p:nvGrpSpPr>
        <p:grpSpPr>
          <a:xfrm>
            <a:off x="-2119087" y="-1"/>
            <a:ext cx="5704114" cy="6850742"/>
            <a:chOff x="-2119087" y="-1"/>
            <a:chExt cx="5704114" cy="685074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6391B4B-1FC6-91AF-6066-078FF2D54AE8}"/>
                </a:ext>
              </a:extLst>
            </p:cNvPr>
            <p:cNvSpPr/>
            <p:nvPr/>
          </p:nvSpPr>
          <p:spPr>
            <a:xfrm>
              <a:off x="-2119087" y="-1"/>
              <a:ext cx="5167085" cy="685074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3C931FC-6B91-EF14-534B-B4797DA962DC}"/>
                </a:ext>
              </a:extLst>
            </p:cNvPr>
            <p:cNvSpPr/>
            <p:nvPr/>
          </p:nvSpPr>
          <p:spPr>
            <a:xfrm>
              <a:off x="2510970" y="2365828"/>
              <a:ext cx="1074057" cy="94342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0A0D8B-E3EC-9E02-8A79-0F41FE330969}"/>
              </a:ext>
            </a:extLst>
          </p:cNvPr>
          <p:cNvGrpSpPr/>
          <p:nvPr/>
        </p:nvGrpSpPr>
        <p:grpSpPr>
          <a:xfrm>
            <a:off x="-2989943" y="-2"/>
            <a:ext cx="5704113" cy="6850742"/>
            <a:chOff x="-2989943" y="-2"/>
            <a:chExt cx="5704113" cy="685074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9D70ACD-C4E0-0683-4212-80DCF8CB2D1F}"/>
                </a:ext>
              </a:extLst>
            </p:cNvPr>
            <p:cNvSpPr/>
            <p:nvPr/>
          </p:nvSpPr>
          <p:spPr>
            <a:xfrm>
              <a:off x="-2989943" y="-2"/>
              <a:ext cx="5167085" cy="6850742"/>
            </a:xfrm>
            <a:prstGeom prst="roundRect">
              <a:avLst/>
            </a:prstGeom>
            <a:solidFill>
              <a:srgbClr val="5B40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DB02EE8-8F32-D54A-5B0E-7FA080256C8B}"/>
                </a:ext>
              </a:extLst>
            </p:cNvPr>
            <p:cNvSpPr/>
            <p:nvPr/>
          </p:nvSpPr>
          <p:spPr>
            <a:xfrm>
              <a:off x="1640113" y="3947884"/>
              <a:ext cx="1074057" cy="943428"/>
            </a:xfrm>
            <a:prstGeom prst="roundRect">
              <a:avLst/>
            </a:prstGeom>
            <a:solidFill>
              <a:srgbClr val="5B40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9D27CB-549A-8DFA-F52C-53D9F8778554}"/>
              </a:ext>
            </a:extLst>
          </p:cNvPr>
          <p:cNvGrpSpPr/>
          <p:nvPr/>
        </p:nvGrpSpPr>
        <p:grpSpPr>
          <a:xfrm>
            <a:off x="-3773715" y="-3"/>
            <a:ext cx="5704112" cy="6850742"/>
            <a:chOff x="-3773715" y="-3"/>
            <a:chExt cx="5704112" cy="685074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1365B25-592D-A74E-5F86-B27A191E75A4}"/>
                </a:ext>
              </a:extLst>
            </p:cNvPr>
            <p:cNvSpPr/>
            <p:nvPr/>
          </p:nvSpPr>
          <p:spPr>
            <a:xfrm>
              <a:off x="-3773715" y="-3"/>
              <a:ext cx="5167085" cy="685074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CBDB6F4-A46D-2ACA-4DC6-364147B7ADBF}"/>
                </a:ext>
              </a:extLst>
            </p:cNvPr>
            <p:cNvSpPr/>
            <p:nvPr/>
          </p:nvSpPr>
          <p:spPr>
            <a:xfrm>
              <a:off x="856340" y="5254169"/>
              <a:ext cx="1074057" cy="943428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59C1EF2-E2C8-B8B7-FBE7-D2B41D843D56}"/>
              </a:ext>
            </a:extLst>
          </p:cNvPr>
          <p:cNvSpPr txBox="1"/>
          <p:nvPr/>
        </p:nvSpPr>
        <p:spPr>
          <a:xfrm>
            <a:off x="5206999" y="1471083"/>
            <a:ext cx="5889625" cy="39164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1" dirty="0">
                <a:latin typeface="Jumble"/>
              </a:rPr>
              <a:t>Name: Karan Puran Kankaria</a:t>
            </a:r>
            <a:endParaRPr lang="en-GB" sz="2800" b="1">
              <a:latin typeface="Jumble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GB" sz="2800" b="1" dirty="0">
                <a:latin typeface="Jumble"/>
                <a:ea typeface="+mn-lt"/>
                <a:cs typeface="+mn-lt"/>
              </a:rPr>
              <a:t>Registration No. WRO0708322</a:t>
            </a:r>
            <a:endParaRPr lang="en-GB" sz="2800" b="1">
              <a:latin typeface="Jumble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GB" sz="2800" b="1" dirty="0">
                <a:latin typeface="Jumble"/>
              </a:rPr>
              <a:t>Batch No. 7</a:t>
            </a:r>
          </a:p>
          <a:p>
            <a:pPr>
              <a:lnSpc>
                <a:spcPct val="150000"/>
              </a:lnSpc>
            </a:pPr>
            <a:r>
              <a:rPr lang="en-GB" sz="2800" b="1" dirty="0">
                <a:latin typeface="Jumble"/>
              </a:rPr>
              <a:t>PC. No. 18</a:t>
            </a:r>
          </a:p>
          <a:p>
            <a:pPr>
              <a:lnSpc>
                <a:spcPct val="150000"/>
              </a:lnSpc>
            </a:pPr>
            <a:r>
              <a:rPr lang="en-GB" sz="2800" b="1" dirty="0">
                <a:latin typeface="Jumble"/>
              </a:rPr>
              <a:t>Subject: ITT</a:t>
            </a:r>
          </a:p>
          <a:p>
            <a:pPr>
              <a:lnSpc>
                <a:spcPct val="150000"/>
              </a:lnSpc>
            </a:pPr>
            <a:r>
              <a:rPr lang="en-GB" sz="2800" b="1" dirty="0">
                <a:latin typeface="Jumble"/>
              </a:rPr>
              <a:t>Topic: Cryptocurrency</a:t>
            </a:r>
          </a:p>
        </p:txBody>
      </p:sp>
    </p:spTree>
    <p:extLst>
      <p:ext uri="{BB962C8B-B14F-4D97-AF65-F5344CB8AC3E}">
        <p14:creationId xmlns:p14="http://schemas.microsoft.com/office/powerpoint/2010/main" val="1367678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A1DC436C-6F9E-5FFA-11D1-6CDC6787685E}"/>
              </a:ext>
            </a:extLst>
          </p:cNvPr>
          <p:cNvGrpSpPr/>
          <p:nvPr/>
        </p:nvGrpSpPr>
        <p:grpSpPr>
          <a:xfrm>
            <a:off x="-1190173" y="0"/>
            <a:ext cx="16001963" cy="6850742"/>
            <a:chOff x="-1190173" y="0"/>
            <a:chExt cx="5332361" cy="685074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43E8ECD-1DA1-012E-3A52-45DDD5922476}"/>
                </a:ext>
              </a:extLst>
            </p:cNvPr>
            <p:cNvSpPr/>
            <p:nvPr/>
          </p:nvSpPr>
          <p:spPr>
            <a:xfrm>
              <a:off x="-1190173" y="0"/>
              <a:ext cx="4814411" cy="6850742"/>
            </a:xfrm>
            <a:prstGeom prst="roundRect">
              <a:avLst/>
            </a:prstGeom>
            <a:solidFill>
              <a:srgbClr val="00F0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530CB10-8C78-CA12-0AA5-EE51E89A2A96}"/>
                </a:ext>
              </a:extLst>
            </p:cNvPr>
            <p:cNvSpPr/>
            <p:nvPr/>
          </p:nvSpPr>
          <p:spPr>
            <a:xfrm>
              <a:off x="3135568" y="1052594"/>
              <a:ext cx="1006620" cy="944427"/>
            </a:xfrm>
            <a:prstGeom prst="roundRect">
              <a:avLst/>
            </a:prstGeom>
            <a:solidFill>
              <a:srgbClr val="00F0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B98275-A379-A567-D133-F1F7D7A68C95}"/>
              </a:ext>
            </a:extLst>
          </p:cNvPr>
          <p:cNvGrpSpPr/>
          <p:nvPr/>
        </p:nvGrpSpPr>
        <p:grpSpPr>
          <a:xfrm>
            <a:off x="-2119087" y="-1"/>
            <a:ext cx="5757030" cy="6856033"/>
            <a:chOff x="-2119087" y="-1"/>
            <a:chExt cx="5704114" cy="685074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6391B4B-1FC6-91AF-6066-078FF2D54AE8}"/>
                </a:ext>
              </a:extLst>
            </p:cNvPr>
            <p:cNvSpPr/>
            <p:nvPr/>
          </p:nvSpPr>
          <p:spPr>
            <a:xfrm>
              <a:off x="-2119087" y="-1"/>
              <a:ext cx="5167085" cy="685074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3C931FC-6B91-EF14-534B-B4797DA962DC}"/>
                </a:ext>
              </a:extLst>
            </p:cNvPr>
            <p:cNvSpPr/>
            <p:nvPr/>
          </p:nvSpPr>
          <p:spPr>
            <a:xfrm>
              <a:off x="2510970" y="2365828"/>
              <a:ext cx="1074057" cy="94342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0A0D8B-E3EC-9E02-8A79-0F41FE330969}"/>
              </a:ext>
            </a:extLst>
          </p:cNvPr>
          <p:cNvGrpSpPr/>
          <p:nvPr/>
        </p:nvGrpSpPr>
        <p:grpSpPr>
          <a:xfrm>
            <a:off x="-2989943" y="-2"/>
            <a:ext cx="5757030" cy="6856033"/>
            <a:chOff x="-2989943" y="-2"/>
            <a:chExt cx="5704113" cy="685074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9D70ACD-C4E0-0683-4212-80DCF8CB2D1F}"/>
                </a:ext>
              </a:extLst>
            </p:cNvPr>
            <p:cNvSpPr/>
            <p:nvPr/>
          </p:nvSpPr>
          <p:spPr>
            <a:xfrm>
              <a:off x="-2989943" y="-2"/>
              <a:ext cx="5167085" cy="6850742"/>
            </a:xfrm>
            <a:prstGeom prst="roundRect">
              <a:avLst/>
            </a:prstGeom>
            <a:solidFill>
              <a:srgbClr val="5B40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DB02EE8-8F32-D54A-5B0E-7FA080256C8B}"/>
                </a:ext>
              </a:extLst>
            </p:cNvPr>
            <p:cNvSpPr/>
            <p:nvPr/>
          </p:nvSpPr>
          <p:spPr>
            <a:xfrm>
              <a:off x="1640113" y="3947884"/>
              <a:ext cx="1074057" cy="943428"/>
            </a:xfrm>
            <a:prstGeom prst="roundRect">
              <a:avLst/>
            </a:prstGeom>
            <a:solidFill>
              <a:srgbClr val="5B40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9D27CB-549A-8DFA-F52C-53D9F8778554}"/>
              </a:ext>
            </a:extLst>
          </p:cNvPr>
          <p:cNvGrpSpPr/>
          <p:nvPr/>
        </p:nvGrpSpPr>
        <p:grpSpPr>
          <a:xfrm>
            <a:off x="-3773715" y="-3"/>
            <a:ext cx="5788778" cy="6856033"/>
            <a:chOff x="-3773715" y="-3"/>
            <a:chExt cx="5704112" cy="685074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1365B25-592D-A74E-5F86-B27A191E75A4}"/>
                </a:ext>
              </a:extLst>
            </p:cNvPr>
            <p:cNvSpPr/>
            <p:nvPr/>
          </p:nvSpPr>
          <p:spPr>
            <a:xfrm>
              <a:off x="-3773715" y="-3"/>
              <a:ext cx="5167085" cy="685074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CBDB6F4-A46D-2ACA-4DC6-364147B7ADBF}"/>
                </a:ext>
              </a:extLst>
            </p:cNvPr>
            <p:cNvSpPr/>
            <p:nvPr/>
          </p:nvSpPr>
          <p:spPr>
            <a:xfrm>
              <a:off x="856340" y="5254169"/>
              <a:ext cx="1074057" cy="943428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9AEBE08-0CE4-1196-6470-E6B4549EDB30}"/>
              </a:ext>
            </a:extLst>
          </p:cNvPr>
          <p:cNvSpPr txBox="1"/>
          <p:nvPr/>
        </p:nvSpPr>
        <p:spPr>
          <a:xfrm>
            <a:off x="4826000" y="1246186"/>
            <a:ext cx="6207125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Jumble"/>
                <a:cs typeface="Calibri" panose="020F0502020204030204"/>
              </a:rPr>
              <a:t>POPULAR CRYPTOCURRENCIES</a:t>
            </a:r>
          </a:p>
        </p:txBody>
      </p:sp>
      <p:pic>
        <p:nvPicPr>
          <p:cNvPr id="19" name="Picture 19" descr="Icon&#10;&#10;Description automatically generated">
            <a:extLst>
              <a:ext uri="{FF2B5EF4-FFF2-40B4-BE49-F238E27FC236}">
                <a16:creationId xmlns:a16="http://schemas.microsoft.com/office/drawing/2014/main" id="{512D653B-20E6-08FE-BEB2-3E3EC1D15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588" y="239712"/>
            <a:ext cx="1727200" cy="17272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58CF789-C1BF-3DB4-CE79-66D6CE7A7BF8}"/>
              </a:ext>
            </a:extLst>
          </p:cNvPr>
          <p:cNvGrpSpPr/>
          <p:nvPr/>
        </p:nvGrpSpPr>
        <p:grpSpPr>
          <a:xfrm>
            <a:off x="3811587" y="3424347"/>
            <a:ext cx="7402513" cy="2114985"/>
            <a:chOff x="3811587" y="3424347"/>
            <a:chExt cx="7402513" cy="2114985"/>
          </a:xfrm>
        </p:grpSpPr>
        <p:pic>
          <p:nvPicPr>
            <p:cNvPr id="15" name="Picture 15" descr="Logo, icon&#10;&#10;Description automatically generated">
              <a:extLst>
                <a:ext uri="{FF2B5EF4-FFF2-40B4-BE49-F238E27FC236}">
                  <a16:creationId xmlns:a16="http://schemas.microsoft.com/office/drawing/2014/main" id="{626D8FAB-2422-6DF4-A70B-49FFFDF9E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1587" y="3454400"/>
              <a:ext cx="2092325" cy="2076450"/>
            </a:xfrm>
            <a:prstGeom prst="rect">
              <a:avLst/>
            </a:prstGeom>
          </p:spPr>
        </p:pic>
        <p:pic>
          <p:nvPicPr>
            <p:cNvPr id="17" name="Picture 17" descr="Logo, icon&#10;&#10;Description automatically generated">
              <a:extLst>
                <a:ext uri="{FF2B5EF4-FFF2-40B4-BE49-F238E27FC236}">
                  <a16:creationId xmlns:a16="http://schemas.microsoft.com/office/drawing/2014/main" id="{05DB613E-8E24-E64B-C070-28930C4CC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21775" y="3430587"/>
              <a:ext cx="2092325" cy="2108201"/>
            </a:xfrm>
            <a:prstGeom prst="rect">
              <a:avLst/>
            </a:prstGeom>
          </p:spPr>
        </p:pic>
        <p:pic>
          <p:nvPicPr>
            <p:cNvPr id="10" name="Picture 19" descr="Icon&#10;&#10;Description automatically generated">
              <a:extLst>
                <a:ext uri="{FF2B5EF4-FFF2-40B4-BE49-F238E27FC236}">
                  <a16:creationId xmlns:a16="http://schemas.microsoft.com/office/drawing/2014/main" id="{6C941AAA-6C1D-4BD7-48A8-6A3835EDD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45056" y="3424347"/>
              <a:ext cx="1934666" cy="2114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964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A1DC436C-6F9E-5FFA-11D1-6CDC6787685E}"/>
              </a:ext>
            </a:extLst>
          </p:cNvPr>
          <p:cNvGrpSpPr/>
          <p:nvPr/>
        </p:nvGrpSpPr>
        <p:grpSpPr>
          <a:xfrm>
            <a:off x="-1190173" y="0"/>
            <a:ext cx="16001963" cy="6850742"/>
            <a:chOff x="-1190173" y="0"/>
            <a:chExt cx="5332361" cy="685074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43E8ECD-1DA1-012E-3A52-45DDD5922476}"/>
                </a:ext>
              </a:extLst>
            </p:cNvPr>
            <p:cNvSpPr/>
            <p:nvPr/>
          </p:nvSpPr>
          <p:spPr>
            <a:xfrm>
              <a:off x="-1190173" y="0"/>
              <a:ext cx="4814411" cy="6850742"/>
            </a:xfrm>
            <a:prstGeom prst="roundRect">
              <a:avLst/>
            </a:prstGeom>
            <a:solidFill>
              <a:srgbClr val="00F0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530CB10-8C78-CA12-0AA5-EE51E89A2A96}"/>
                </a:ext>
              </a:extLst>
            </p:cNvPr>
            <p:cNvSpPr/>
            <p:nvPr/>
          </p:nvSpPr>
          <p:spPr>
            <a:xfrm>
              <a:off x="3135568" y="1052594"/>
              <a:ext cx="1006620" cy="944427"/>
            </a:xfrm>
            <a:prstGeom prst="roundRect">
              <a:avLst/>
            </a:prstGeom>
            <a:solidFill>
              <a:srgbClr val="00F0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B98275-A379-A567-D133-F1F7D7A68C95}"/>
              </a:ext>
            </a:extLst>
          </p:cNvPr>
          <p:cNvGrpSpPr/>
          <p:nvPr/>
        </p:nvGrpSpPr>
        <p:grpSpPr>
          <a:xfrm>
            <a:off x="-2119087" y="-1"/>
            <a:ext cx="16933030" cy="6856033"/>
            <a:chOff x="-2119087" y="-1"/>
            <a:chExt cx="5704114" cy="685074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6391B4B-1FC6-91AF-6066-078FF2D54AE8}"/>
                </a:ext>
              </a:extLst>
            </p:cNvPr>
            <p:cNvSpPr/>
            <p:nvPr/>
          </p:nvSpPr>
          <p:spPr>
            <a:xfrm>
              <a:off x="-2119087" y="-1"/>
              <a:ext cx="5167085" cy="685074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dirty="0">
                <a:cs typeface="Calibri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3C931FC-6B91-EF14-534B-B4797DA962DC}"/>
                </a:ext>
              </a:extLst>
            </p:cNvPr>
            <p:cNvSpPr/>
            <p:nvPr/>
          </p:nvSpPr>
          <p:spPr>
            <a:xfrm>
              <a:off x="2510970" y="2365828"/>
              <a:ext cx="1074057" cy="94342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0A0D8B-E3EC-9E02-8A79-0F41FE330969}"/>
              </a:ext>
            </a:extLst>
          </p:cNvPr>
          <p:cNvGrpSpPr/>
          <p:nvPr/>
        </p:nvGrpSpPr>
        <p:grpSpPr>
          <a:xfrm>
            <a:off x="-2989943" y="-2"/>
            <a:ext cx="5757030" cy="6856033"/>
            <a:chOff x="-2989943" y="-2"/>
            <a:chExt cx="5704113" cy="685074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9D70ACD-C4E0-0683-4212-80DCF8CB2D1F}"/>
                </a:ext>
              </a:extLst>
            </p:cNvPr>
            <p:cNvSpPr/>
            <p:nvPr/>
          </p:nvSpPr>
          <p:spPr>
            <a:xfrm>
              <a:off x="-2989943" y="-2"/>
              <a:ext cx="5167085" cy="6850742"/>
            </a:xfrm>
            <a:prstGeom prst="roundRect">
              <a:avLst/>
            </a:prstGeom>
            <a:solidFill>
              <a:srgbClr val="5B40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DB02EE8-8F32-D54A-5B0E-7FA080256C8B}"/>
                </a:ext>
              </a:extLst>
            </p:cNvPr>
            <p:cNvSpPr/>
            <p:nvPr/>
          </p:nvSpPr>
          <p:spPr>
            <a:xfrm>
              <a:off x="1640113" y="3947884"/>
              <a:ext cx="1074057" cy="943428"/>
            </a:xfrm>
            <a:prstGeom prst="roundRect">
              <a:avLst/>
            </a:prstGeom>
            <a:solidFill>
              <a:srgbClr val="5B40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9D27CB-549A-8DFA-F52C-53D9F8778554}"/>
              </a:ext>
            </a:extLst>
          </p:cNvPr>
          <p:cNvGrpSpPr/>
          <p:nvPr/>
        </p:nvGrpSpPr>
        <p:grpSpPr>
          <a:xfrm>
            <a:off x="-3773715" y="-3"/>
            <a:ext cx="5788778" cy="6856033"/>
            <a:chOff x="-3773715" y="-3"/>
            <a:chExt cx="5704112" cy="685074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1365B25-592D-A74E-5F86-B27A191E75A4}"/>
                </a:ext>
              </a:extLst>
            </p:cNvPr>
            <p:cNvSpPr/>
            <p:nvPr/>
          </p:nvSpPr>
          <p:spPr>
            <a:xfrm>
              <a:off x="-3773715" y="-3"/>
              <a:ext cx="5167085" cy="685074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CBDB6F4-A46D-2ACA-4DC6-364147B7ADBF}"/>
                </a:ext>
              </a:extLst>
            </p:cNvPr>
            <p:cNvSpPr/>
            <p:nvPr/>
          </p:nvSpPr>
          <p:spPr>
            <a:xfrm>
              <a:off x="856340" y="5254169"/>
              <a:ext cx="1074057" cy="943428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30852FD-C5B9-8502-D9C2-8E498A655F52}"/>
              </a:ext>
            </a:extLst>
          </p:cNvPr>
          <p:cNvSpPr txBox="1"/>
          <p:nvPr/>
        </p:nvSpPr>
        <p:spPr>
          <a:xfrm>
            <a:off x="1963209" y="1341436"/>
            <a:ext cx="711200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Jumble"/>
                <a:cs typeface="Calibri"/>
              </a:rPr>
              <a:t>CRYPTOCURRENCY AND GLOBAL ECONOMY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AE08F8-CB1D-D79E-2A8F-DE706BE64B30}"/>
              </a:ext>
            </a:extLst>
          </p:cNvPr>
          <p:cNvSpPr txBox="1"/>
          <p:nvPr/>
        </p:nvSpPr>
        <p:spPr>
          <a:xfrm>
            <a:off x="2767542" y="3249083"/>
            <a:ext cx="7413625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 dirty="0">
                <a:solidFill>
                  <a:srgbClr val="F2F2F2"/>
                </a:solidFill>
                <a:latin typeface="Jumble"/>
                <a:ea typeface="+mn-lt"/>
                <a:cs typeface="+mn-lt"/>
              </a:rPr>
              <a:t>Financial inclusivity and empowerment.</a:t>
            </a:r>
            <a:endParaRPr lang="en-US" sz="2800">
              <a:solidFill>
                <a:srgbClr val="F2F2F2"/>
              </a:solidFill>
              <a:latin typeface="Jumble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GB" sz="2800" dirty="0">
                <a:solidFill>
                  <a:srgbClr val="F2F2F2"/>
                </a:solidFill>
                <a:latin typeface="Jumble"/>
                <a:ea typeface="+mn-lt"/>
                <a:cs typeface="+mn-lt"/>
              </a:rPr>
              <a:t>Disrupting traditional banking.</a:t>
            </a:r>
            <a:endParaRPr lang="en-GB">
              <a:solidFill>
                <a:srgbClr val="F2F2F2"/>
              </a:solidFill>
              <a:latin typeface="Jumble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GB" sz="2800" dirty="0">
                <a:solidFill>
                  <a:srgbClr val="F2F2F2"/>
                </a:solidFill>
                <a:latin typeface="Jumble"/>
                <a:ea typeface="+mn-lt"/>
                <a:cs typeface="+mn-lt"/>
              </a:rPr>
              <a:t>Cross-border transactions made efficient.</a:t>
            </a:r>
            <a:endParaRPr lang="en-GB">
              <a:solidFill>
                <a:srgbClr val="F2F2F2"/>
              </a:solidFill>
              <a:latin typeface="Jumble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GB" sz="2800" dirty="0">
                <a:solidFill>
                  <a:srgbClr val="F2F2F2"/>
                </a:solidFill>
                <a:latin typeface="Jumble"/>
                <a:ea typeface="+mn-lt"/>
                <a:cs typeface="+mn-lt"/>
              </a:rPr>
              <a:t>Decentralization of monetary systems.</a:t>
            </a:r>
            <a:endParaRPr lang="en-GB">
              <a:solidFill>
                <a:srgbClr val="F2F2F2"/>
              </a:solidFill>
              <a:latin typeface="Jumble"/>
            </a:endParaRPr>
          </a:p>
        </p:txBody>
      </p:sp>
      <p:pic>
        <p:nvPicPr>
          <p:cNvPr id="25" name="Picture 25" descr="Icon&#10;&#10;Description automatically generated">
            <a:extLst>
              <a:ext uri="{FF2B5EF4-FFF2-40B4-BE49-F238E27FC236}">
                <a16:creationId xmlns:a16="http://schemas.microsoft.com/office/drawing/2014/main" id="{C598DA92-16F2-5B2A-7CE2-F3E74F96F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150" y="1597025"/>
            <a:ext cx="2409825" cy="239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66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A1DC436C-6F9E-5FFA-11D1-6CDC6787685E}"/>
              </a:ext>
            </a:extLst>
          </p:cNvPr>
          <p:cNvGrpSpPr/>
          <p:nvPr/>
        </p:nvGrpSpPr>
        <p:grpSpPr>
          <a:xfrm>
            <a:off x="-1190173" y="0"/>
            <a:ext cx="16001963" cy="6850742"/>
            <a:chOff x="-1190173" y="0"/>
            <a:chExt cx="5332361" cy="685074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43E8ECD-1DA1-012E-3A52-45DDD5922476}"/>
                </a:ext>
              </a:extLst>
            </p:cNvPr>
            <p:cNvSpPr/>
            <p:nvPr/>
          </p:nvSpPr>
          <p:spPr>
            <a:xfrm>
              <a:off x="-1190173" y="0"/>
              <a:ext cx="4814411" cy="6850742"/>
            </a:xfrm>
            <a:prstGeom prst="roundRect">
              <a:avLst/>
            </a:prstGeom>
            <a:solidFill>
              <a:srgbClr val="00F0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530CB10-8C78-CA12-0AA5-EE51E89A2A96}"/>
                </a:ext>
              </a:extLst>
            </p:cNvPr>
            <p:cNvSpPr/>
            <p:nvPr/>
          </p:nvSpPr>
          <p:spPr>
            <a:xfrm>
              <a:off x="3135568" y="1052594"/>
              <a:ext cx="1006620" cy="944427"/>
            </a:xfrm>
            <a:prstGeom prst="roundRect">
              <a:avLst/>
            </a:prstGeom>
            <a:solidFill>
              <a:srgbClr val="00F0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B98275-A379-A567-D133-F1F7D7A68C95}"/>
              </a:ext>
            </a:extLst>
          </p:cNvPr>
          <p:cNvGrpSpPr/>
          <p:nvPr/>
        </p:nvGrpSpPr>
        <p:grpSpPr>
          <a:xfrm>
            <a:off x="-2119087" y="-1"/>
            <a:ext cx="5764968" cy="6856033"/>
            <a:chOff x="-2119087" y="-1"/>
            <a:chExt cx="5704114" cy="685074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6391B4B-1FC6-91AF-6066-078FF2D54AE8}"/>
                </a:ext>
              </a:extLst>
            </p:cNvPr>
            <p:cNvSpPr/>
            <p:nvPr/>
          </p:nvSpPr>
          <p:spPr>
            <a:xfrm>
              <a:off x="-2119087" y="-1"/>
              <a:ext cx="5167085" cy="685074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dirty="0">
                <a:cs typeface="Calibri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3C931FC-6B91-EF14-534B-B4797DA962DC}"/>
                </a:ext>
              </a:extLst>
            </p:cNvPr>
            <p:cNvSpPr/>
            <p:nvPr/>
          </p:nvSpPr>
          <p:spPr>
            <a:xfrm>
              <a:off x="2510970" y="2365828"/>
              <a:ext cx="1074057" cy="94342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0A0D8B-E3EC-9E02-8A79-0F41FE330969}"/>
              </a:ext>
            </a:extLst>
          </p:cNvPr>
          <p:cNvGrpSpPr/>
          <p:nvPr/>
        </p:nvGrpSpPr>
        <p:grpSpPr>
          <a:xfrm>
            <a:off x="-2989943" y="-2"/>
            <a:ext cx="5757030" cy="6856033"/>
            <a:chOff x="-2989943" y="-2"/>
            <a:chExt cx="5704113" cy="685074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9D70ACD-C4E0-0683-4212-80DCF8CB2D1F}"/>
                </a:ext>
              </a:extLst>
            </p:cNvPr>
            <p:cNvSpPr/>
            <p:nvPr/>
          </p:nvSpPr>
          <p:spPr>
            <a:xfrm>
              <a:off x="-2989943" y="-2"/>
              <a:ext cx="5167085" cy="6850742"/>
            </a:xfrm>
            <a:prstGeom prst="roundRect">
              <a:avLst/>
            </a:prstGeom>
            <a:solidFill>
              <a:srgbClr val="5B40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DB02EE8-8F32-D54A-5B0E-7FA080256C8B}"/>
                </a:ext>
              </a:extLst>
            </p:cNvPr>
            <p:cNvSpPr/>
            <p:nvPr/>
          </p:nvSpPr>
          <p:spPr>
            <a:xfrm>
              <a:off x="1640113" y="3947884"/>
              <a:ext cx="1074057" cy="943428"/>
            </a:xfrm>
            <a:prstGeom prst="roundRect">
              <a:avLst/>
            </a:prstGeom>
            <a:solidFill>
              <a:srgbClr val="5B40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9D27CB-549A-8DFA-F52C-53D9F8778554}"/>
              </a:ext>
            </a:extLst>
          </p:cNvPr>
          <p:cNvGrpSpPr/>
          <p:nvPr/>
        </p:nvGrpSpPr>
        <p:grpSpPr>
          <a:xfrm>
            <a:off x="-3773715" y="-3"/>
            <a:ext cx="5788778" cy="6856033"/>
            <a:chOff x="-3773715" y="-3"/>
            <a:chExt cx="5704112" cy="685074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1365B25-592D-A74E-5F86-B27A191E75A4}"/>
                </a:ext>
              </a:extLst>
            </p:cNvPr>
            <p:cNvSpPr/>
            <p:nvPr/>
          </p:nvSpPr>
          <p:spPr>
            <a:xfrm>
              <a:off x="-3773715" y="-3"/>
              <a:ext cx="5167085" cy="685074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CBDB6F4-A46D-2ACA-4DC6-364147B7ADBF}"/>
                </a:ext>
              </a:extLst>
            </p:cNvPr>
            <p:cNvSpPr/>
            <p:nvPr/>
          </p:nvSpPr>
          <p:spPr>
            <a:xfrm>
              <a:off x="856340" y="5254169"/>
              <a:ext cx="1074057" cy="943428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6D3390B-6DF7-B3F4-990A-D84339E7ECEF}"/>
              </a:ext>
            </a:extLst>
          </p:cNvPr>
          <p:cNvSpPr txBox="1"/>
          <p:nvPr/>
        </p:nvSpPr>
        <p:spPr>
          <a:xfrm>
            <a:off x="3413125" y="881061"/>
            <a:ext cx="71120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6000" dirty="0">
                <a:solidFill>
                  <a:srgbClr val="000000"/>
                </a:solidFill>
                <a:latin typeface="Jumble"/>
                <a:cs typeface="Calibri"/>
              </a:rPr>
              <a:t>CONCLUSION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86A8FB-7D00-FCD9-C169-69B15CC82147}"/>
              </a:ext>
            </a:extLst>
          </p:cNvPr>
          <p:cNvSpPr txBox="1"/>
          <p:nvPr/>
        </p:nvSpPr>
        <p:spPr>
          <a:xfrm>
            <a:off x="3817938" y="2159000"/>
            <a:ext cx="7413625" cy="39164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Jumble"/>
                <a:ea typeface="+mn-lt"/>
                <a:cs typeface="+mn-lt"/>
              </a:rPr>
              <a:t>Cryptocurrency transforms finance.</a:t>
            </a:r>
            <a:endParaRPr lang="en-US" sz="2800">
              <a:solidFill>
                <a:srgbClr val="000000"/>
              </a:solidFill>
              <a:latin typeface="Jumble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Jumble"/>
                <a:ea typeface="+mn-lt"/>
                <a:cs typeface="+mn-lt"/>
              </a:rPr>
              <a:t>Adapt to evolving landscape.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Jumble"/>
                <a:ea typeface="+mn-lt"/>
                <a:cs typeface="+mn-lt"/>
              </a:rPr>
              <a:t>Financial freedom through decentralization.</a:t>
            </a:r>
            <a:endParaRPr lang="en-GB">
              <a:solidFill>
                <a:srgbClr val="000000"/>
              </a:solidFill>
              <a:ea typeface="Calibri" panose="020F0502020204030204"/>
              <a:cs typeface="Calibri" panose="020F0502020204030204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Jumble"/>
                <a:ea typeface="+mn-lt"/>
                <a:cs typeface="+mn-lt"/>
              </a:rPr>
              <a:t>Embrace innovation, disrupt conventions.</a:t>
            </a:r>
            <a:endParaRPr lang="en-GB" sz="2800">
              <a:solidFill>
                <a:srgbClr val="000000"/>
              </a:solidFill>
              <a:latin typeface="Jumble"/>
            </a:endParaRPr>
          </a:p>
        </p:txBody>
      </p:sp>
      <p:pic>
        <p:nvPicPr>
          <p:cNvPr id="17" name="Picture 17" descr="Icon&#10;&#10;Description automatically generated">
            <a:extLst>
              <a:ext uri="{FF2B5EF4-FFF2-40B4-BE49-F238E27FC236}">
                <a16:creationId xmlns:a16="http://schemas.microsoft.com/office/drawing/2014/main" id="{4C2BFE25-D744-40F1-07F9-A540305DB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650" y="3276713"/>
            <a:ext cx="24733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36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A1DC436C-6F9E-5FFA-11D1-6CDC6787685E}"/>
              </a:ext>
            </a:extLst>
          </p:cNvPr>
          <p:cNvGrpSpPr/>
          <p:nvPr/>
        </p:nvGrpSpPr>
        <p:grpSpPr>
          <a:xfrm>
            <a:off x="-1190173" y="0"/>
            <a:ext cx="5762588" cy="6850742"/>
            <a:chOff x="-1190173" y="0"/>
            <a:chExt cx="5332361" cy="685074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43E8ECD-1DA1-012E-3A52-45DDD5922476}"/>
                </a:ext>
              </a:extLst>
            </p:cNvPr>
            <p:cNvSpPr/>
            <p:nvPr/>
          </p:nvSpPr>
          <p:spPr>
            <a:xfrm>
              <a:off x="-1190173" y="0"/>
              <a:ext cx="4814411" cy="6850742"/>
            </a:xfrm>
            <a:prstGeom prst="roundRect">
              <a:avLst/>
            </a:prstGeom>
            <a:solidFill>
              <a:srgbClr val="00F0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530CB10-8C78-CA12-0AA5-EE51E89A2A96}"/>
                </a:ext>
              </a:extLst>
            </p:cNvPr>
            <p:cNvSpPr/>
            <p:nvPr/>
          </p:nvSpPr>
          <p:spPr>
            <a:xfrm>
              <a:off x="3135568" y="1052594"/>
              <a:ext cx="1006620" cy="944427"/>
            </a:xfrm>
            <a:prstGeom prst="roundRect">
              <a:avLst/>
            </a:prstGeom>
            <a:solidFill>
              <a:srgbClr val="00F0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B98275-A379-A567-D133-F1F7D7A68C95}"/>
              </a:ext>
            </a:extLst>
          </p:cNvPr>
          <p:cNvGrpSpPr/>
          <p:nvPr/>
        </p:nvGrpSpPr>
        <p:grpSpPr>
          <a:xfrm>
            <a:off x="-2119087" y="-1"/>
            <a:ext cx="5764968" cy="6856033"/>
            <a:chOff x="-2119087" y="-1"/>
            <a:chExt cx="5704114" cy="685074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6391B4B-1FC6-91AF-6066-078FF2D54AE8}"/>
                </a:ext>
              </a:extLst>
            </p:cNvPr>
            <p:cNvSpPr/>
            <p:nvPr/>
          </p:nvSpPr>
          <p:spPr>
            <a:xfrm>
              <a:off x="-2119087" y="-1"/>
              <a:ext cx="5167085" cy="685074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dirty="0">
                <a:cs typeface="Calibri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3C931FC-6B91-EF14-534B-B4797DA962DC}"/>
                </a:ext>
              </a:extLst>
            </p:cNvPr>
            <p:cNvSpPr/>
            <p:nvPr/>
          </p:nvSpPr>
          <p:spPr>
            <a:xfrm>
              <a:off x="2510970" y="2365828"/>
              <a:ext cx="1074057" cy="94342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0A0D8B-E3EC-9E02-8A79-0F41FE330969}"/>
              </a:ext>
            </a:extLst>
          </p:cNvPr>
          <p:cNvGrpSpPr/>
          <p:nvPr/>
        </p:nvGrpSpPr>
        <p:grpSpPr>
          <a:xfrm>
            <a:off x="-2989943" y="-2"/>
            <a:ext cx="5757030" cy="6856033"/>
            <a:chOff x="-2989943" y="-2"/>
            <a:chExt cx="5704113" cy="685074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9D70ACD-C4E0-0683-4212-80DCF8CB2D1F}"/>
                </a:ext>
              </a:extLst>
            </p:cNvPr>
            <p:cNvSpPr/>
            <p:nvPr/>
          </p:nvSpPr>
          <p:spPr>
            <a:xfrm>
              <a:off x="-2989943" y="-2"/>
              <a:ext cx="5167085" cy="6850742"/>
            </a:xfrm>
            <a:prstGeom prst="roundRect">
              <a:avLst/>
            </a:prstGeom>
            <a:solidFill>
              <a:srgbClr val="5B40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DB02EE8-8F32-D54A-5B0E-7FA080256C8B}"/>
                </a:ext>
              </a:extLst>
            </p:cNvPr>
            <p:cNvSpPr/>
            <p:nvPr/>
          </p:nvSpPr>
          <p:spPr>
            <a:xfrm>
              <a:off x="1640113" y="3947884"/>
              <a:ext cx="1074057" cy="943428"/>
            </a:xfrm>
            <a:prstGeom prst="roundRect">
              <a:avLst/>
            </a:prstGeom>
            <a:solidFill>
              <a:srgbClr val="5B40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9D27CB-549A-8DFA-F52C-53D9F8778554}"/>
              </a:ext>
            </a:extLst>
          </p:cNvPr>
          <p:cNvGrpSpPr/>
          <p:nvPr/>
        </p:nvGrpSpPr>
        <p:grpSpPr>
          <a:xfrm>
            <a:off x="-3773715" y="-3"/>
            <a:ext cx="5788778" cy="6856033"/>
            <a:chOff x="-3773715" y="-3"/>
            <a:chExt cx="5704112" cy="685074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1365B25-592D-A74E-5F86-B27A191E75A4}"/>
                </a:ext>
              </a:extLst>
            </p:cNvPr>
            <p:cNvSpPr/>
            <p:nvPr/>
          </p:nvSpPr>
          <p:spPr>
            <a:xfrm>
              <a:off x="-3773715" y="-3"/>
              <a:ext cx="5167085" cy="685074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CBDB6F4-A46D-2ACA-4DC6-364147B7ADBF}"/>
                </a:ext>
              </a:extLst>
            </p:cNvPr>
            <p:cNvSpPr/>
            <p:nvPr/>
          </p:nvSpPr>
          <p:spPr>
            <a:xfrm>
              <a:off x="856340" y="5254169"/>
              <a:ext cx="1074057" cy="943428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EFB064-EAE8-6D52-5CA0-E1623A6DB47E}"/>
              </a:ext>
            </a:extLst>
          </p:cNvPr>
          <p:cNvSpPr txBox="1"/>
          <p:nvPr/>
        </p:nvSpPr>
        <p:spPr>
          <a:xfrm>
            <a:off x="3778249" y="2151061"/>
            <a:ext cx="5413375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8000" dirty="0">
                <a:latin typeface="Jumble"/>
              </a:rPr>
              <a:t>Thank</a:t>
            </a:r>
            <a:r>
              <a:rPr lang="en-GB" sz="8000" dirty="0">
                <a:solidFill>
                  <a:srgbClr val="F4B183"/>
                </a:solidFill>
                <a:latin typeface="Jumble"/>
              </a:rPr>
              <a:t> </a:t>
            </a:r>
            <a:r>
              <a:rPr lang="en-GB" sz="8000" dirty="0">
                <a:latin typeface="Jumble"/>
              </a:rPr>
              <a:t>You!</a:t>
            </a:r>
            <a:endParaRPr lang="en-US">
              <a:latin typeface="Jumble"/>
            </a:endParaRPr>
          </a:p>
        </p:txBody>
      </p:sp>
      <p:pic>
        <p:nvPicPr>
          <p:cNvPr id="14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065D95D0-FEC4-DBB7-957A-C866750FB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834" y="3424346"/>
            <a:ext cx="881827" cy="88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25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F1A92C8-EC1A-3FB5-515B-D826E046B5C8}"/>
              </a:ext>
            </a:extLst>
          </p:cNvPr>
          <p:cNvGrpSpPr/>
          <p:nvPr/>
        </p:nvGrpSpPr>
        <p:grpSpPr>
          <a:xfrm>
            <a:off x="-1190173" y="0"/>
            <a:ext cx="16038740" cy="6850742"/>
            <a:chOff x="-1190173" y="0"/>
            <a:chExt cx="5704115" cy="685074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43E8ECD-1DA1-012E-3A52-45DDD5922476}"/>
                </a:ext>
              </a:extLst>
            </p:cNvPr>
            <p:cNvSpPr/>
            <p:nvPr/>
          </p:nvSpPr>
          <p:spPr>
            <a:xfrm>
              <a:off x="-1190173" y="0"/>
              <a:ext cx="5167085" cy="6850742"/>
            </a:xfrm>
            <a:prstGeom prst="roundRect">
              <a:avLst/>
            </a:prstGeom>
            <a:solidFill>
              <a:srgbClr val="00F0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530CB10-8C78-CA12-0AA5-EE51E89A2A96}"/>
                </a:ext>
              </a:extLst>
            </p:cNvPr>
            <p:cNvSpPr/>
            <p:nvPr/>
          </p:nvSpPr>
          <p:spPr>
            <a:xfrm>
              <a:off x="3439885" y="1146629"/>
              <a:ext cx="1074057" cy="943428"/>
            </a:xfrm>
            <a:prstGeom prst="roundRect">
              <a:avLst/>
            </a:prstGeom>
            <a:solidFill>
              <a:srgbClr val="00F0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B98275-A379-A567-D133-F1F7D7A68C95}"/>
              </a:ext>
            </a:extLst>
          </p:cNvPr>
          <p:cNvGrpSpPr/>
          <p:nvPr/>
        </p:nvGrpSpPr>
        <p:grpSpPr>
          <a:xfrm>
            <a:off x="-2119087" y="-1"/>
            <a:ext cx="5704114" cy="6850742"/>
            <a:chOff x="-2119087" y="-1"/>
            <a:chExt cx="5704114" cy="685074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6391B4B-1FC6-91AF-6066-078FF2D54AE8}"/>
                </a:ext>
              </a:extLst>
            </p:cNvPr>
            <p:cNvSpPr/>
            <p:nvPr/>
          </p:nvSpPr>
          <p:spPr>
            <a:xfrm>
              <a:off x="-2119087" y="-1"/>
              <a:ext cx="5167085" cy="685074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3C931FC-6B91-EF14-534B-B4797DA962DC}"/>
                </a:ext>
              </a:extLst>
            </p:cNvPr>
            <p:cNvSpPr/>
            <p:nvPr/>
          </p:nvSpPr>
          <p:spPr>
            <a:xfrm>
              <a:off x="2510970" y="2365828"/>
              <a:ext cx="1074057" cy="94342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0A0D8B-E3EC-9E02-8A79-0F41FE330969}"/>
              </a:ext>
            </a:extLst>
          </p:cNvPr>
          <p:cNvGrpSpPr/>
          <p:nvPr/>
        </p:nvGrpSpPr>
        <p:grpSpPr>
          <a:xfrm>
            <a:off x="-2989943" y="-2"/>
            <a:ext cx="5704113" cy="6850742"/>
            <a:chOff x="-2989943" y="-2"/>
            <a:chExt cx="5704113" cy="685074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9D70ACD-C4E0-0683-4212-80DCF8CB2D1F}"/>
                </a:ext>
              </a:extLst>
            </p:cNvPr>
            <p:cNvSpPr/>
            <p:nvPr/>
          </p:nvSpPr>
          <p:spPr>
            <a:xfrm>
              <a:off x="-2989943" y="-2"/>
              <a:ext cx="5167085" cy="6850742"/>
            </a:xfrm>
            <a:prstGeom prst="roundRect">
              <a:avLst/>
            </a:prstGeom>
            <a:solidFill>
              <a:srgbClr val="5B40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DB02EE8-8F32-D54A-5B0E-7FA080256C8B}"/>
                </a:ext>
              </a:extLst>
            </p:cNvPr>
            <p:cNvSpPr/>
            <p:nvPr/>
          </p:nvSpPr>
          <p:spPr>
            <a:xfrm>
              <a:off x="1640113" y="3947884"/>
              <a:ext cx="1074057" cy="943428"/>
            </a:xfrm>
            <a:prstGeom prst="roundRect">
              <a:avLst/>
            </a:prstGeom>
            <a:solidFill>
              <a:srgbClr val="5B40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9D27CB-549A-8DFA-F52C-53D9F8778554}"/>
              </a:ext>
            </a:extLst>
          </p:cNvPr>
          <p:cNvGrpSpPr/>
          <p:nvPr/>
        </p:nvGrpSpPr>
        <p:grpSpPr>
          <a:xfrm>
            <a:off x="-3773715" y="-3"/>
            <a:ext cx="5704112" cy="6850742"/>
            <a:chOff x="-3773715" y="-3"/>
            <a:chExt cx="5704112" cy="685074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1365B25-592D-A74E-5F86-B27A191E75A4}"/>
                </a:ext>
              </a:extLst>
            </p:cNvPr>
            <p:cNvSpPr/>
            <p:nvPr/>
          </p:nvSpPr>
          <p:spPr>
            <a:xfrm>
              <a:off x="-3773715" y="-3"/>
              <a:ext cx="5167085" cy="685074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CBDB6F4-A46D-2ACA-4DC6-364147B7ADBF}"/>
                </a:ext>
              </a:extLst>
            </p:cNvPr>
            <p:cNvSpPr/>
            <p:nvPr/>
          </p:nvSpPr>
          <p:spPr>
            <a:xfrm>
              <a:off x="856340" y="5254169"/>
              <a:ext cx="1074057" cy="943428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2FF02B4-4EF5-47F8-F9A0-C1A4E51C471D}"/>
              </a:ext>
            </a:extLst>
          </p:cNvPr>
          <p:cNvSpPr txBox="1"/>
          <p:nvPr/>
        </p:nvSpPr>
        <p:spPr>
          <a:xfrm>
            <a:off x="3750883" y="1569810"/>
            <a:ext cx="59517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800" b="1" dirty="0">
                <a:solidFill>
                  <a:srgbClr val="000000"/>
                </a:solidFill>
                <a:latin typeface="Jumble"/>
                <a:cs typeface="Calibri"/>
              </a:rPr>
              <a:t>CRYPTOCURRENCY</a:t>
            </a:r>
            <a:endParaRPr lang="en-GB" sz="600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8D4C55-AB82-EAFC-60E6-F37D27B54FBC}"/>
              </a:ext>
            </a:extLst>
          </p:cNvPr>
          <p:cNvSpPr txBox="1"/>
          <p:nvPr/>
        </p:nvSpPr>
        <p:spPr>
          <a:xfrm>
            <a:off x="3749935" y="3185339"/>
            <a:ext cx="6458857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 dirty="0">
                <a:latin typeface="Jumble"/>
                <a:ea typeface="+mn-lt"/>
                <a:cs typeface="+mn-lt"/>
              </a:rPr>
              <a:t>Digital currency based on cryptography.</a:t>
            </a:r>
            <a:endParaRPr lang="en-US" sz="2800" dirty="0">
              <a:latin typeface="Jumble"/>
            </a:endParaRPr>
          </a:p>
          <a:p>
            <a:pPr marL="457200" indent="-457200">
              <a:buFont typeface="Arial"/>
              <a:buChar char="•"/>
            </a:pPr>
            <a:r>
              <a:rPr lang="en-GB" sz="2800" dirty="0">
                <a:latin typeface="Jumble"/>
                <a:ea typeface="+mn-lt"/>
                <a:cs typeface="+mn-lt"/>
              </a:rPr>
              <a:t>Decentralized and not controlled by a central authority.</a:t>
            </a:r>
            <a:endParaRPr lang="en-GB" sz="2800">
              <a:latin typeface="Jumble"/>
            </a:endParaRPr>
          </a:p>
          <a:p>
            <a:pPr marL="457200" indent="-457200">
              <a:buFont typeface="Arial"/>
              <a:buChar char="•"/>
            </a:pPr>
            <a:r>
              <a:rPr lang="en-GB" sz="2800" dirty="0">
                <a:latin typeface="Jumble"/>
                <a:ea typeface="+mn-lt"/>
                <a:cs typeface="+mn-lt"/>
              </a:rPr>
              <a:t>Enables secure and transparent transactions.</a:t>
            </a:r>
            <a:endParaRPr lang="en-GB" sz="2800">
              <a:latin typeface="Jumble"/>
            </a:endParaRPr>
          </a:p>
        </p:txBody>
      </p:sp>
      <p:pic>
        <p:nvPicPr>
          <p:cNvPr id="64" name="Picture 19" descr="A picture containing person, dressed, arm, male&#10;&#10;Description automatically generated">
            <a:extLst>
              <a:ext uri="{FF2B5EF4-FFF2-40B4-BE49-F238E27FC236}">
                <a16:creationId xmlns:a16="http://schemas.microsoft.com/office/drawing/2014/main" id="{27B04B4F-290D-8777-8FCA-6E1913941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549" y="1716725"/>
            <a:ext cx="2192867" cy="2192867"/>
          </a:xfrm>
          <a:prstGeom prst="ellipse">
            <a:avLst/>
          </a:prstGeom>
          <a:ln w="63500" cap="rnd">
            <a:solidFill>
              <a:schemeClr val="bg1">
                <a:lumMod val="9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16631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F1A92C8-EC1A-3FB5-515B-D826E046B5C8}"/>
              </a:ext>
            </a:extLst>
          </p:cNvPr>
          <p:cNvGrpSpPr/>
          <p:nvPr/>
        </p:nvGrpSpPr>
        <p:grpSpPr>
          <a:xfrm>
            <a:off x="-1190173" y="0"/>
            <a:ext cx="16081073" cy="6850742"/>
            <a:chOff x="-1190173" y="0"/>
            <a:chExt cx="5704115" cy="685074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43E8ECD-1DA1-012E-3A52-45DDD5922476}"/>
                </a:ext>
              </a:extLst>
            </p:cNvPr>
            <p:cNvSpPr/>
            <p:nvPr/>
          </p:nvSpPr>
          <p:spPr>
            <a:xfrm>
              <a:off x="-1190173" y="0"/>
              <a:ext cx="5167085" cy="6850742"/>
            </a:xfrm>
            <a:prstGeom prst="roundRect">
              <a:avLst/>
            </a:prstGeom>
            <a:solidFill>
              <a:srgbClr val="00F0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530CB10-8C78-CA12-0AA5-EE51E89A2A96}"/>
                </a:ext>
              </a:extLst>
            </p:cNvPr>
            <p:cNvSpPr/>
            <p:nvPr/>
          </p:nvSpPr>
          <p:spPr>
            <a:xfrm>
              <a:off x="3439885" y="1146629"/>
              <a:ext cx="1074057" cy="943428"/>
            </a:xfrm>
            <a:prstGeom prst="roundRect">
              <a:avLst/>
            </a:prstGeom>
            <a:solidFill>
              <a:srgbClr val="00F0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B98275-A379-A567-D133-F1F7D7A68C95}"/>
              </a:ext>
            </a:extLst>
          </p:cNvPr>
          <p:cNvGrpSpPr/>
          <p:nvPr/>
        </p:nvGrpSpPr>
        <p:grpSpPr>
          <a:xfrm>
            <a:off x="-2119087" y="-1"/>
            <a:ext cx="17049446" cy="6856033"/>
            <a:chOff x="-2119087" y="-1"/>
            <a:chExt cx="5704114" cy="685074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6391B4B-1FC6-91AF-6066-078FF2D54AE8}"/>
                </a:ext>
              </a:extLst>
            </p:cNvPr>
            <p:cNvSpPr/>
            <p:nvPr/>
          </p:nvSpPr>
          <p:spPr>
            <a:xfrm>
              <a:off x="-2119087" y="-1"/>
              <a:ext cx="5167085" cy="685074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3C931FC-6B91-EF14-534B-B4797DA962DC}"/>
                </a:ext>
              </a:extLst>
            </p:cNvPr>
            <p:cNvSpPr/>
            <p:nvPr/>
          </p:nvSpPr>
          <p:spPr>
            <a:xfrm>
              <a:off x="2510970" y="2365828"/>
              <a:ext cx="1074057" cy="94342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0A0D8B-E3EC-9E02-8A79-0F41FE330969}"/>
              </a:ext>
            </a:extLst>
          </p:cNvPr>
          <p:cNvGrpSpPr/>
          <p:nvPr/>
        </p:nvGrpSpPr>
        <p:grpSpPr>
          <a:xfrm>
            <a:off x="-2989943" y="-2"/>
            <a:ext cx="5704113" cy="6850742"/>
            <a:chOff x="-2989943" y="-2"/>
            <a:chExt cx="5704113" cy="685074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9D70ACD-C4E0-0683-4212-80DCF8CB2D1F}"/>
                </a:ext>
              </a:extLst>
            </p:cNvPr>
            <p:cNvSpPr/>
            <p:nvPr/>
          </p:nvSpPr>
          <p:spPr>
            <a:xfrm>
              <a:off x="-2989943" y="-2"/>
              <a:ext cx="5167085" cy="6850742"/>
            </a:xfrm>
            <a:prstGeom prst="roundRect">
              <a:avLst/>
            </a:prstGeom>
            <a:solidFill>
              <a:srgbClr val="5B40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DB02EE8-8F32-D54A-5B0E-7FA080256C8B}"/>
                </a:ext>
              </a:extLst>
            </p:cNvPr>
            <p:cNvSpPr/>
            <p:nvPr/>
          </p:nvSpPr>
          <p:spPr>
            <a:xfrm>
              <a:off x="1640113" y="3947884"/>
              <a:ext cx="1074057" cy="943428"/>
            </a:xfrm>
            <a:prstGeom prst="roundRect">
              <a:avLst/>
            </a:prstGeom>
            <a:solidFill>
              <a:srgbClr val="5B40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9D27CB-549A-8DFA-F52C-53D9F8778554}"/>
              </a:ext>
            </a:extLst>
          </p:cNvPr>
          <p:cNvGrpSpPr/>
          <p:nvPr/>
        </p:nvGrpSpPr>
        <p:grpSpPr>
          <a:xfrm>
            <a:off x="-3773715" y="-3"/>
            <a:ext cx="5704112" cy="6850742"/>
            <a:chOff x="-3773715" y="-3"/>
            <a:chExt cx="5704112" cy="685074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1365B25-592D-A74E-5F86-B27A191E75A4}"/>
                </a:ext>
              </a:extLst>
            </p:cNvPr>
            <p:cNvSpPr/>
            <p:nvPr/>
          </p:nvSpPr>
          <p:spPr>
            <a:xfrm>
              <a:off x="-3773715" y="-3"/>
              <a:ext cx="5167085" cy="685074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CBDB6F4-A46D-2ACA-4DC6-364147B7ADBF}"/>
                </a:ext>
              </a:extLst>
            </p:cNvPr>
            <p:cNvSpPr/>
            <p:nvPr/>
          </p:nvSpPr>
          <p:spPr>
            <a:xfrm>
              <a:off x="856340" y="5254169"/>
              <a:ext cx="1074057" cy="943428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479F3AB-C05B-3787-64B6-319A87F1A122}"/>
              </a:ext>
            </a:extLst>
          </p:cNvPr>
          <p:cNvSpPr txBox="1"/>
          <p:nvPr/>
        </p:nvSpPr>
        <p:spPr>
          <a:xfrm>
            <a:off x="3044821" y="1086756"/>
            <a:ext cx="415259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800" b="1" dirty="0">
                <a:latin typeface="Jumble"/>
                <a:cs typeface="Calibri"/>
              </a:rPr>
              <a:t>BLOCKCHAIN TECHNOLOGY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F6CED1-41FF-8430-7F6D-63DF495882F0}"/>
              </a:ext>
            </a:extLst>
          </p:cNvPr>
          <p:cNvSpPr txBox="1"/>
          <p:nvPr/>
        </p:nvSpPr>
        <p:spPr>
          <a:xfrm>
            <a:off x="3044672" y="3150202"/>
            <a:ext cx="5781524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 dirty="0">
                <a:latin typeface="Jumble"/>
                <a:ea typeface="+mn-lt"/>
                <a:cs typeface="+mn-lt"/>
              </a:rPr>
              <a:t>Distributed ledger technology.</a:t>
            </a:r>
            <a:endParaRPr lang="en-US" sz="2800">
              <a:latin typeface="Jumble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GB" sz="2800" dirty="0">
                <a:latin typeface="Jumble"/>
                <a:ea typeface="+mn-lt"/>
                <a:cs typeface="+mn-lt"/>
              </a:rPr>
              <a:t>Transparent and immutable records.</a:t>
            </a:r>
          </a:p>
          <a:p>
            <a:pPr marL="457200" indent="-457200">
              <a:buFont typeface="Arial"/>
              <a:buChar char="•"/>
            </a:pPr>
            <a:r>
              <a:rPr lang="en-GB" sz="2800" dirty="0">
                <a:latin typeface="Jumble"/>
                <a:ea typeface="+mn-lt"/>
                <a:cs typeface="+mn-lt"/>
              </a:rPr>
              <a:t>Enables secure and decentralized transactions</a:t>
            </a:r>
          </a:p>
        </p:txBody>
      </p:sp>
      <p:pic>
        <p:nvPicPr>
          <p:cNvPr id="19" name="Picture 22" descr="A picture containing text, person, people, standing&#10;&#10;Description automatically generated">
            <a:extLst>
              <a:ext uri="{FF2B5EF4-FFF2-40B4-BE49-F238E27FC236}">
                <a16:creationId xmlns:a16="http://schemas.microsoft.com/office/drawing/2014/main" id="{40DEB9EE-13CA-F8A5-0E70-F986CCE34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332" y="1085032"/>
            <a:ext cx="2743200" cy="27432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729544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F1A92C8-EC1A-3FB5-515B-D826E046B5C8}"/>
              </a:ext>
            </a:extLst>
          </p:cNvPr>
          <p:cNvGrpSpPr/>
          <p:nvPr/>
        </p:nvGrpSpPr>
        <p:grpSpPr>
          <a:xfrm>
            <a:off x="-1190173" y="0"/>
            <a:ext cx="16038740" cy="6850742"/>
            <a:chOff x="-1190173" y="0"/>
            <a:chExt cx="5704115" cy="685074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43E8ECD-1DA1-012E-3A52-45DDD5922476}"/>
                </a:ext>
              </a:extLst>
            </p:cNvPr>
            <p:cNvSpPr/>
            <p:nvPr/>
          </p:nvSpPr>
          <p:spPr>
            <a:xfrm>
              <a:off x="-1190173" y="0"/>
              <a:ext cx="5167085" cy="6850742"/>
            </a:xfrm>
            <a:prstGeom prst="roundRect">
              <a:avLst/>
            </a:prstGeom>
            <a:solidFill>
              <a:srgbClr val="00F0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530CB10-8C78-CA12-0AA5-EE51E89A2A96}"/>
                </a:ext>
              </a:extLst>
            </p:cNvPr>
            <p:cNvSpPr/>
            <p:nvPr/>
          </p:nvSpPr>
          <p:spPr>
            <a:xfrm>
              <a:off x="3439885" y="1146629"/>
              <a:ext cx="1074057" cy="943428"/>
            </a:xfrm>
            <a:prstGeom prst="roundRect">
              <a:avLst/>
            </a:prstGeom>
            <a:solidFill>
              <a:srgbClr val="00F0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B98275-A379-A567-D133-F1F7D7A68C95}"/>
              </a:ext>
            </a:extLst>
          </p:cNvPr>
          <p:cNvGrpSpPr/>
          <p:nvPr/>
        </p:nvGrpSpPr>
        <p:grpSpPr>
          <a:xfrm>
            <a:off x="-2119087" y="-1"/>
            <a:ext cx="17049446" cy="6856033"/>
            <a:chOff x="-2119087" y="-1"/>
            <a:chExt cx="5704114" cy="685074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6391B4B-1FC6-91AF-6066-078FF2D54AE8}"/>
                </a:ext>
              </a:extLst>
            </p:cNvPr>
            <p:cNvSpPr/>
            <p:nvPr/>
          </p:nvSpPr>
          <p:spPr>
            <a:xfrm>
              <a:off x="-2119087" y="-1"/>
              <a:ext cx="5167085" cy="685074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3C931FC-6B91-EF14-534B-B4797DA962DC}"/>
                </a:ext>
              </a:extLst>
            </p:cNvPr>
            <p:cNvSpPr/>
            <p:nvPr/>
          </p:nvSpPr>
          <p:spPr>
            <a:xfrm>
              <a:off x="2510970" y="2365828"/>
              <a:ext cx="1074057" cy="94342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0A0D8B-E3EC-9E02-8A79-0F41FE330969}"/>
              </a:ext>
            </a:extLst>
          </p:cNvPr>
          <p:cNvGrpSpPr/>
          <p:nvPr/>
        </p:nvGrpSpPr>
        <p:grpSpPr>
          <a:xfrm>
            <a:off x="-2989943" y="-2"/>
            <a:ext cx="17911988" cy="6856033"/>
            <a:chOff x="-2989943" y="-2"/>
            <a:chExt cx="5704113" cy="685074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9D70ACD-C4E0-0683-4212-80DCF8CB2D1F}"/>
                </a:ext>
              </a:extLst>
            </p:cNvPr>
            <p:cNvSpPr/>
            <p:nvPr/>
          </p:nvSpPr>
          <p:spPr>
            <a:xfrm>
              <a:off x="-2989943" y="-2"/>
              <a:ext cx="5167085" cy="6850742"/>
            </a:xfrm>
            <a:prstGeom prst="roundRect">
              <a:avLst/>
            </a:prstGeom>
            <a:solidFill>
              <a:srgbClr val="5B40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DB02EE8-8F32-D54A-5B0E-7FA080256C8B}"/>
                </a:ext>
              </a:extLst>
            </p:cNvPr>
            <p:cNvSpPr/>
            <p:nvPr/>
          </p:nvSpPr>
          <p:spPr>
            <a:xfrm>
              <a:off x="1640113" y="3947884"/>
              <a:ext cx="1074057" cy="943428"/>
            </a:xfrm>
            <a:prstGeom prst="roundRect">
              <a:avLst/>
            </a:prstGeom>
            <a:solidFill>
              <a:srgbClr val="5B40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9D27CB-549A-8DFA-F52C-53D9F8778554}"/>
              </a:ext>
            </a:extLst>
          </p:cNvPr>
          <p:cNvGrpSpPr/>
          <p:nvPr/>
        </p:nvGrpSpPr>
        <p:grpSpPr>
          <a:xfrm>
            <a:off x="-3773715" y="-3"/>
            <a:ext cx="5704112" cy="6850742"/>
            <a:chOff x="-3773715" y="-3"/>
            <a:chExt cx="5704112" cy="685074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1365B25-592D-A74E-5F86-B27A191E75A4}"/>
                </a:ext>
              </a:extLst>
            </p:cNvPr>
            <p:cNvSpPr/>
            <p:nvPr/>
          </p:nvSpPr>
          <p:spPr>
            <a:xfrm>
              <a:off x="-3773715" y="-3"/>
              <a:ext cx="5167085" cy="685074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CBDB6F4-A46D-2ACA-4DC6-364147B7ADBF}"/>
                </a:ext>
              </a:extLst>
            </p:cNvPr>
            <p:cNvSpPr/>
            <p:nvPr/>
          </p:nvSpPr>
          <p:spPr>
            <a:xfrm>
              <a:off x="856340" y="5254169"/>
              <a:ext cx="1074057" cy="943428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0C23EDC-3474-BBAB-F489-CD3E0944FCF2}"/>
              </a:ext>
            </a:extLst>
          </p:cNvPr>
          <p:cNvSpPr txBox="1"/>
          <p:nvPr/>
        </p:nvSpPr>
        <p:spPr>
          <a:xfrm>
            <a:off x="1563802" y="963070"/>
            <a:ext cx="5602514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800" b="1" dirty="0">
                <a:solidFill>
                  <a:schemeClr val="bg1"/>
                </a:solidFill>
                <a:latin typeface="Jumble"/>
                <a:cs typeface="Calibri"/>
              </a:rPr>
              <a:t>TYPES</a:t>
            </a:r>
            <a:r>
              <a:rPr lang="en-GB" sz="4400" b="1" dirty="0">
                <a:solidFill>
                  <a:schemeClr val="bg1"/>
                </a:solidFill>
                <a:latin typeface="Jumble"/>
                <a:cs typeface="Calibri"/>
              </a:rPr>
              <a:t> OF CRYPTOCURRENCY</a:t>
            </a:r>
            <a:endParaRPr lang="en-US" sz="4400">
              <a:solidFill>
                <a:schemeClr val="bg1"/>
              </a:solidFill>
              <a:ea typeface="Calibri" panose="020F0502020204030204"/>
              <a:cs typeface="Calibri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CDBA991-43AB-44AE-9EC8-1769C25610B4}"/>
              </a:ext>
            </a:extLst>
          </p:cNvPr>
          <p:cNvGrpSpPr/>
          <p:nvPr/>
        </p:nvGrpSpPr>
        <p:grpSpPr>
          <a:xfrm>
            <a:off x="7097346" y="1283446"/>
            <a:ext cx="3976993" cy="4966400"/>
            <a:chOff x="7076179" y="558488"/>
            <a:chExt cx="4781326" cy="611305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9D934F4-41BA-C00C-AEA5-62983AEFB555}"/>
                </a:ext>
              </a:extLst>
            </p:cNvPr>
            <p:cNvGrpSpPr/>
            <p:nvPr/>
          </p:nvGrpSpPr>
          <p:grpSpPr>
            <a:xfrm>
              <a:off x="7077335" y="558488"/>
              <a:ext cx="4738389" cy="2578696"/>
              <a:chOff x="1785668" y="3034988"/>
              <a:chExt cx="4738389" cy="2578696"/>
            </a:xfrm>
          </p:grpSpPr>
          <p:pic>
            <p:nvPicPr>
              <p:cNvPr id="20" name="Picture 49" descr="Text&#10;&#10;Description automatically generated">
                <a:extLst>
                  <a:ext uri="{FF2B5EF4-FFF2-40B4-BE49-F238E27FC236}">
                    <a16:creationId xmlns:a16="http://schemas.microsoft.com/office/drawing/2014/main" id="{4AD904AD-0262-03E6-5811-F6DE56A069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85668" y="3034988"/>
                <a:ext cx="2125033" cy="208695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8A02D79-E587-9D02-3DE8-BC84643A7BE9}"/>
                  </a:ext>
                </a:extLst>
              </p:cNvPr>
              <p:cNvSpPr txBox="1"/>
              <p:nvPr/>
            </p:nvSpPr>
            <p:spPr>
              <a:xfrm>
                <a:off x="2095926" y="5240110"/>
                <a:ext cx="1479071" cy="37357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latin typeface="Jumble"/>
                  </a:rPr>
                  <a:t>Bitcoin</a:t>
                </a:r>
                <a:endParaRPr lang="en-US" sz="2000" b="1">
                  <a:cs typeface="Calibri" panose="020F0502020204030204"/>
                </a:endParaRPr>
              </a:p>
            </p:txBody>
          </p:sp>
          <p:pic>
            <p:nvPicPr>
              <p:cNvPr id="22" name="Picture 51" descr="A picture containing text, light, laser&#10;&#10;Description automatically generated">
                <a:extLst>
                  <a:ext uri="{FF2B5EF4-FFF2-40B4-BE49-F238E27FC236}">
                    <a16:creationId xmlns:a16="http://schemas.microsoft.com/office/drawing/2014/main" id="{26E7BFD7-F653-FEE0-80BA-A586644689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1649" y="3036496"/>
                <a:ext cx="2132408" cy="209420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59FD7D-D085-4786-298C-29AF0DB2651E}"/>
                  </a:ext>
                </a:extLst>
              </p:cNvPr>
              <p:cNvSpPr txBox="1"/>
              <p:nvPr/>
            </p:nvSpPr>
            <p:spPr>
              <a:xfrm>
                <a:off x="4718855" y="5201029"/>
                <a:ext cx="1479071" cy="37357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latin typeface="Jumble"/>
                  </a:rPr>
                  <a:t>Alt Coins</a:t>
                </a:r>
                <a:endParaRPr lang="en-US" sz="2000" b="1" dirty="0">
                  <a:cs typeface="Calibri" panose="020F0502020204030204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30B8581-923D-D27B-5D8B-4690DAF9212B}"/>
                </a:ext>
              </a:extLst>
            </p:cNvPr>
            <p:cNvGrpSpPr/>
            <p:nvPr/>
          </p:nvGrpSpPr>
          <p:grpSpPr>
            <a:xfrm>
              <a:off x="7076179" y="3539065"/>
              <a:ext cx="4781326" cy="3132473"/>
              <a:chOff x="7007387" y="3031065"/>
              <a:chExt cx="4781326" cy="3132473"/>
            </a:xfrm>
          </p:grpSpPr>
          <p:pic>
            <p:nvPicPr>
              <p:cNvPr id="24" name="Picture 53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BF8876EC-0A55-268D-4CF1-C235787F0D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07387" y="3031065"/>
                <a:ext cx="2209829" cy="209963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E69B3EC-06B2-70AC-CC66-BF9437A8A3E6}"/>
                  </a:ext>
                </a:extLst>
              </p:cNvPr>
              <p:cNvSpPr txBox="1"/>
              <p:nvPr/>
            </p:nvSpPr>
            <p:spPr>
              <a:xfrm>
                <a:off x="7233340" y="5318270"/>
                <a:ext cx="1873508" cy="492488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latin typeface="Jumble"/>
                  </a:rPr>
                  <a:t>Stablecoin</a:t>
                </a:r>
                <a:endParaRPr lang="en-US" dirty="0"/>
              </a:p>
            </p:txBody>
          </p:sp>
          <p:pic>
            <p:nvPicPr>
              <p:cNvPr id="26" name="Picture 55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631BED72-2E37-6712-E39F-9B0C248872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23125" y="3031066"/>
                <a:ext cx="2165588" cy="2094203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A7C7E94-1787-BC06-72AD-44CA580483B1}"/>
                  </a:ext>
                </a:extLst>
              </p:cNvPr>
              <p:cNvSpPr txBox="1"/>
              <p:nvPr/>
            </p:nvSpPr>
            <p:spPr>
              <a:xfrm>
                <a:off x="9928746" y="5292214"/>
                <a:ext cx="1631756" cy="87132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latin typeface="Jumble"/>
                  </a:rPr>
                  <a:t>Platform Coin</a:t>
                </a:r>
                <a:endParaRPr lang="en-US" dirty="0"/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E49025B-00F9-D9A8-B549-5552C634ED3A}"/>
              </a:ext>
            </a:extLst>
          </p:cNvPr>
          <p:cNvSpPr txBox="1"/>
          <p:nvPr/>
        </p:nvSpPr>
        <p:spPr>
          <a:xfrm>
            <a:off x="1566333" y="2846916"/>
            <a:ext cx="42545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GB" sz="3600" dirty="0">
                <a:solidFill>
                  <a:schemeClr val="bg1"/>
                </a:solidFill>
                <a:latin typeface="Jumble"/>
                <a:ea typeface="Calibri" panose="020F0502020204030204"/>
                <a:cs typeface="Calibri" panose="020F0502020204030204"/>
              </a:rPr>
              <a:t>Bitcoin</a:t>
            </a:r>
          </a:p>
          <a:p>
            <a:pPr marL="285750" indent="-285750">
              <a:buFont typeface="Arial"/>
              <a:buChar char="•"/>
            </a:pPr>
            <a:r>
              <a:rPr lang="en-GB" sz="3600">
                <a:solidFill>
                  <a:schemeClr val="bg1"/>
                </a:solidFill>
                <a:latin typeface="Jumble"/>
                <a:ea typeface="Calibri" panose="020F0502020204030204"/>
                <a:cs typeface="Calibri" panose="020F0502020204030204"/>
              </a:rPr>
              <a:t>Alt Coins</a:t>
            </a:r>
            <a:endParaRPr lang="en-GB" sz="3600" dirty="0">
              <a:solidFill>
                <a:schemeClr val="bg1"/>
              </a:solidFill>
              <a:latin typeface="Jumble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GB" sz="3600">
                <a:solidFill>
                  <a:schemeClr val="bg1"/>
                </a:solidFill>
                <a:latin typeface="Jumble"/>
                <a:ea typeface="Calibri" panose="020F0502020204030204"/>
                <a:cs typeface="Calibri" panose="020F0502020204030204"/>
              </a:rPr>
              <a:t>Stable Coins</a:t>
            </a:r>
            <a:endParaRPr lang="en-GB" sz="3600" dirty="0">
              <a:solidFill>
                <a:schemeClr val="bg1"/>
              </a:solidFill>
              <a:latin typeface="Jumble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GB" sz="3600" dirty="0">
                <a:solidFill>
                  <a:schemeClr val="bg1"/>
                </a:solidFill>
                <a:latin typeface="Jumble"/>
                <a:ea typeface="Calibri" panose="020F0502020204030204"/>
                <a:cs typeface="Calibri" panose="020F0502020204030204"/>
              </a:rPr>
              <a:t>Platform Coins</a:t>
            </a:r>
          </a:p>
        </p:txBody>
      </p:sp>
    </p:spTree>
    <p:extLst>
      <p:ext uri="{BB962C8B-B14F-4D97-AF65-F5344CB8AC3E}">
        <p14:creationId xmlns:p14="http://schemas.microsoft.com/office/powerpoint/2010/main" val="8451255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F1A92C8-EC1A-3FB5-515B-D826E046B5C8}"/>
              </a:ext>
            </a:extLst>
          </p:cNvPr>
          <p:cNvGrpSpPr/>
          <p:nvPr/>
        </p:nvGrpSpPr>
        <p:grpSpPr>
          <a:xfrm>
            <a:off x="-1190173" y="0"/>
            <a:ext cx="16038740" cy="6850742"/>
            <a:chOff x="-1190173" y="0"/>
            <a:chExt cx="5704115" cy="685074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43E8ECD-1DA1-012E-3A52-45DDD5922476}"/>
                </a:ext>
              </a:extLst>
            </p:cNvPr>
            <p:cNvSpPr/>
            <p:nvPr/>
          </p:nvSpPr>
          <p:spPr>
            <a:xfrm>
              <a:off x="-1190173" y="0"/>
              <a:ext cx="5167085" cy="6850742"/>
            </a:xfrm>
            <a:prstGeom prst="roundRect">
              <a:avLst/>
            </a:prstGeom>
            <a:solidFill>
              <a:srgbClr val="00F0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530CB10-8C78-CA12-0AA5-EE51E89A2A96}"/>
                </a:ext>
              </a:extLst>
            </p:cNvPr>
            <p:cNvSpPr/>
            <p:nvPr/>
          </p:nvSpPr>
          <p:spPr>
            <a:xfrm>
              <a:off x="3439885" y="1146629"/>
              <a:ext cx="1074057" cy="943428"/>
            </a:xfrm>
            <a:prstGeom prst="roundRect">
              <a:avLst/>
            </a:prstGeom>
            <a:solidFill>
              <a:srgbClr val="00F0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B98275-A379-A567-D133-F1F7D7A68C95}"/>
              </a:ext>
            </a:extLst>
          </p:cNvPr>
          <p:cNvGrpSpPr/>
          <p:nvPr/>
        </p:nvGrpSpPr>
        <p:grpSpPr>
          <a:xfrm>
            <a:off x="-2119087" y="-1"/>
            <a:ext cx="17049446" cy="6856033"/>
            <a:chOff x="-2119087" y="-1"/>
            <a:chExt cx="5704114" cy="685074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6391B4B-1FC6-91AF-6066-078FF2D54AE8}"/>
                </a:ext>
              </a:extLst>
            </p:cNvPr>
            <p:cNvSpPr/>
            <p:nvPr/>
          </p:nvSpPr>
          <p:spPr>
            <a:xfrm>
              <a:off x="-2119087" y="-1"/>
              <a:ext cx="5167085" cy="685074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3C931FC-6B91-EF14-534B-B4797DA962DC}"/>
                </a:ext>
              </a:extLst>
            </p:cNvPr>
            <p:cNvSpPr/>
            <p:nvPr/>
          </p:nvSpPr>
          <p:spPr>
            <a:xfrm>
              <a:off x="2510970" y="2365828"/>
              <a:ext cx="1074057" cy="94342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0A0D8B-E3EC-9E02-8A79-0F41FE330969}"/>
              </a:ext>
            </a:extLst>
          </p:cNvPr>
          <p:cNvGrpSpPr/>
          <p:nvPr/>
        </p:nvGrpSpPr>
        <p:grpSpPr>
          <a:xfrm>
            <a:off x="-2989943" y="-2"/>
            <a:ext cx="17911988" cy="6856033"/>
            <a:chOff x="-2989943" y="-2"/>
            <a:chExt cx="5704113" cy="685074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9D70ACD-C4E0-0683-4212-80DCF8CB2D1F}"/>
                </a:ext>
              </a:extLst>
            </p:cNvPr>
            <p:cNvSpPr/>
            <p:nvPr/>
          </p:nvSpPr>
          <p:spPr>
            <a:xfrm>
              <a:off x="-2989943" y="-2"/>
              <a:ext cx="5167085" cy="6850742"/>
            </a:xfrm>
            <a:prstGeom prst="roundRect">
              <a:avLst/>
            </a:prstGeom>
            <a:solidFill>
              <a:srgbClr val="5B40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DB02EE8-8F32-D54A-5B0E-7FA080256C8B}"/>
                </a:ext>
              </a:extLst>
            </p:cNvPr>
            <p:cNvSpPr/>
            <p:nvPr/>
          </p:nvSpPr>
          <p:spPr>
            <a:xfrm>
              <a:off x="1640113" y="3947884"/>
              <a:ext cx="1074057" cy="943428"/>
            </a:xfrm>
            <a:prstGeom prst="roundRect">
              <a:avLst/>
            </a:prstGeom>
            <a:solidFill>
              <a:srgbClr val="5B40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9D27CB-549A-8DFA-F52C-53D9F8778554}"/>
              </a:ext>
            </a:extLst>
          </p:cNvPr>
          <p:cNvGrpSpPr/>
          <p:nvPr/>
        </p:nvGrpSpPr>
        <p:grpSpPr>
          <a:xfrm>
            <a:off x="-3773715" y="-3"/>
            <a:ext cx="18700444" cy="6856033"/>
            <a:chOff x="-3773715" y="-3"/>
            <a:chExt cx="5704112" cy="685074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1365B25-592D-A74E-5F86-B27A191E75A4}"/>
                </a:ext>
              </a:extLst>
            </p:cNvPr>
            <p:cNvSpPr/>
            <p:nvPr/>
          </p:nvSpPr>
          <p:spPr>
            <a:xfrm>
              <a:off x="-3773715" y="-3"/>
              <a:ext cx="5167085" cy="685074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CBDB6F4-A46D-2ACA-4DC6-364147B7ADBF}"/>
                </a:ext>
              </a:extLst>
            </p:cNvPr>
            <p:cNvSpPr/>
            <p:nvPr/>
          </p:nvSpPr>
          <p:spPr>
            <a:xfrm>
              <a:off x="856340" y="5254169"/>
              <a:ext cx="1074057" cy="943428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0B85550-E329-1534-40ED-AFE2A9B79644}"/>
              </a:ext>
            </a:extLst>
          </p:cNvPr>
          <p:cNvSpPr txBox="1"/>
          <p:nvPr/>
        </p:nvSpPr>
        <p:spPr>
          <a:xfrm>
            <a:off x="3360209" y="402167"/>
            <a:ext cx="5619750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6600">
                <a:solidFill>
                  <a:schemeClr val="bg1"/>
                </a:solidFill>
                <a:latin typeface="Jumble"/>
                <a:cs typeface="Calibri"/>
              </a:rPr>
              <a:t>Benefits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FEF904-D169-099A-DFCA-07B8F837A969}"/>
              </a:ext>
            </a:extLst>
          </p:cNvPr>
          <p:cNvSpPr txBox="1"/>
          <p:nvPr/>
        </p:nvSpPr>
        <p:spPr>
          <a:xfrm>
            <a:off x="2190748" y="1454843"/>
            <a:ext cx="794808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Jumble"/>
                <a:cs typeface="Calibri"/>
              </a:rPr>
              <a:t>Cryptocurrency solves a lot of problems which are connected to centralized nature of assets/currencies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8650437-55FE-6FD4-E0A0-D9867C4F56FD}"/>
              </a:ext>
            </a:extLst>
          </p:cNvPr>
          <p:cNvGrpSpPr/>
          <p:nvPr/>
        </p:nvGrpSpPr>
        <p:grpSpPr>
          <a:xfrm>
            <a:off x="514359" y="3575582"/>
            <a:ext cx="11305519" cy="3219665"/>
            <a:chOff x="629378" y="3575582"/>
            <a:chExt cx="11305519" cy="3219665"/>
          </a:xfrm>
        </p:grpSpPr>
        <p:pic>
          <p:nvPicPr>
            <p:cNvPr id="29" name="Picture 18">
              <a:extLst>
                <a:ext uri="{FF2B5EF4-FFF2-40B4-BE49-F238E27FC236}">
                  <a16:creationId xmlns:a16="http://schemas.microsoft.com/office/drawing/2014/main" id="{984656CD-8B04-E6B8-CD07-E011735E9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378" y="3610483"/>
              <a:ext cx="2202239" cy="2202239"/>
            </a:xfrm>
            <a:prstGeom prst="roundRect">
              <a:avLst>
                <a:gd name="adj" fmla="val 11111"/>
              </a:avLst>
            </a:prstGeom>
            <a:ln w="190500" cap="rnd">
              <a:solidFill>
                <a:srgbClr val="C8C6BD"/>
              </a:solidFill>
              <a:prstDash val="solid"/>
            </a:ln>
            <a:effectLst>
              <a:outerShdw blurRad="101600" dist="50800" dir="7200000" algn="tl" rotWithShape="0">
                <a:srgbClr val="000000">
                  <a:alpha val="45000"/>
                </a:srgbClr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FFFFFF"/>
              </a:extrusionClr>
            </a:sp3d>
          </p:spPr>
        </p:pic>
        <p:pic>
          <p:nvPicPr>
            <p:cNvPr id="30" name="Picture 19">
              <a:extLst>
                <a:ext uri="{FF2B5EF4-FFF2-40B4-BE49-F238E27FC236}">
                  <a16:creationId xmlns:a16="http://schemas.microsoft.com/office/drawing/2014/main" id="{7F2B366B-C51B-4A87-20F5-CF1200528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0644" y="3610484"/>
              <a:ext cx="2225505" cy="2202239"/>
            </a:xfrm>
            <a:prstGeom prst="roundRect">
              <a:avLst>
                <a:gd name="adj" fmla="val 11111"/>
              </a:avLst>
            </a:prstGeom>
            <a:ln w="190500" cap="rnd">
              <a:solidFill>
                <a:srgbClr val="C8C6BD"/>
              </a:solidFill>
              <a:prstDash val="solid"/>
            </a:ln>
            <a:effectLst>
              <a:outerShdw blurRad="101600" dist="50800" dir="7200000" algn="tl" rotWithShape="0">
                <a:srgbClr val="000000">
                  <a:alpha val="45000"/>
                </a:srgbClr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FFFFFF"/>
              </a:extrusionClr>
            </a:sp3d>
          </p:spPr>
        </p:pic>
        <p:pic>
          <p:nvPicPr>
            <p:cNvPr id="31" name="Picture 20">
              <a:extLst>
                <a:ext uri="{FF2B5EF4-FFF2-40B4-BE49-F238E27FC236}">
                  <a16:creationId xmlns:a16="http://schemas.microsoft.com/office/drawing/2014/main" id="{ACFFAC78-85B5-5B0C-0759-5E73F098E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13743" y="3575583"/>
              <a:ext cx="2225506" cy="2196422"/>
            </a:xfrm>
            <a:prstGeom prst="roundRect">
              <a:avLst>
                <a:gd name="adj" fmla="val 11111"/>
              </a:avLst>
            </a:prstGeom>
            <a:ln w="190500" cap="rnd">
              <a:solidFill>
                <a:srgbClr val="C8C6BD"/>
              </a:solidFill>
              <a:prstDash val="solid"/>
            </a:ln>
            <a:effectLst>
              <a:outerShdw blurRad="101600" dist="50800" dir="7200000" algn="tl" rotWithShape="0">
                <a:srgbClr val="000000">
                  <a:alpha val="45000"/>
                </a:srgbClr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FFFFFF"/>
              </a:extrusionClr>
            </a:sp3d>
          </p:spPr>
        </p:pic>
        <p:pic>
          <p:nvPicPr>
            <p:cNvPr id="32" name="Picture 31" descr="Background pattern&#10;&#10;Description automatically generated">
              <a:extLst>
                <a:ext uri="{FF2B5EF4-FFF2-40B4-BE49-F238E27FC236}">
                  <a16:creationId xmlns:a16="http://schemas.microsoft.com/office/drawing/2014/main" id="{62D2D8E0-4A4D-6E82-B100-84BD9CEA2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653" b="653"/>
            <a:stretch>
              <a:fillRect/>
            </a:stretch>
          </p:blipFill>
          <p:spPr>
            <a:xfrm>
              <a:off x="9709391" y="3575582"/>
              <a:ext cx="2225506" cy="2196422"/>
            </a:xfrm>
            <a:prstGeom prst="roundRect">
              <a:avLst>
                <a:gd name="adj" fmla="val 11111"/>
              </a:avLst>
            </a:prstGeom>
            <a:ln w="190500" cap="rnd">
              <a:solidFill>
                <a:srgbClr val="C8C6BD"/>
              </a:solidFill>
              <a:prstDash val="solid"/>
            </a:ln>
            <a:effectLst>
              <a:outerShdw blurRad="101600" dist="50800" dir="7200000" algn="tl" rotWithShape="0">
                <a:srgbClr val="000000">
                  <a:alpha val="45000"/>
                </a:srgbClr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FFFFFF"/>
              </a:extrusionClr>
            </a:sp3d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DB928AC-D1B2-A89D-64E9-13A2EFE0745D}"/>
                </a:ext>
              </a:extLst>
            </p:cNvPr>
            <p:cNvSpPr txBox="1"/>
            <p:nvPr/>
          </p:nvSpPr>
          <p:spPr>
            <a:xfrm>
              <a:off x="3931708" y="6148916"/>
              <a:ext cx="17674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dirty="0">
                  <a:solidFill>
                    <a:srgbClr val="FFFFFF"/>
                  </a:solidFill>
                  <a:latin typeface="Jumble"/>
                  <a:cs typeface="Calibri"/>
                </a:rPr>
                <a:t>No Identity Theft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68B2FD-7299-84E0-7075-89D865A845ED}"/>
                </a:ext>
              </a:extLst>
            </p:cNvPr>
            <p:cNvSpPr txBox="1"/>
            <p:nvPr/>
          </p:nvSpPr>
          <p:spPr>
            <a:xfrm>
              <a:off x="846666" y="6148915"/>
              <a:ext cx="17674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dirty="0">
                  <a:solidFill>
                    <a:srgbClr val="FFFFFF"/>
                  </a:solidFill>
                  <a:latin typeface="Jumble"/>
                  <a:cs typeface="Calibri"/>
                </a:rPr>
                <a:t>Anonymity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CF03A5E-12C5-07DE-14B7-DD9749C3EE66}"/>
                </a:ext>
              </a:extLst>
            </p:cNvPr>
            <p:cNvSpPr txBox="1"/>
            <p:nvPr/>
          </p:nvSpPr>
          <p:spPr>
            <a:xfrm>
              <a:off x="6942665" y="6148915"/>
              <a:ext cx="17674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dirty="0">
                  <a:solidFill>
                    <a:srgbClr val="FFFFFF"/>
                  </a:solidFill>
                  <a:latin typeface="Jumble"/>
                  <a:cs typeface="Calibri"/>
                </a:rPr>
                <a:t>Immediate Settlement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4BD0A10-8F82-87EA-39E4-ADD9FA057AFC}"/>
                </a:ext>
              </a:extLst>
            </p:cNvPr>
            <p:cNvSpPr txBox="1"/>
            <p:nvPr/>
          </p:nvSpPr>
          <p:spPr>
            <a:xfrm>
              <a:off x="9937748" y="6148915"/>
              <a:ext cx="17674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dirty="0">
                  <a:solidFill>
                    <a:srgbClr val="FFFFFF"/>
                  </a:solidFill>
                  <a:latin typeface="Jumble"/>
                  <a:cs typeface="Calibri"/>
                </a:rPr>
                <a:t>Access to Everyone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3649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F1A92C8-EC1A-3FB5-515B-D826E046B5C8}"/>
              </a:ext>
            </a:extLst>
          </p:cNvPr>
          <p:cNvGrpSpPr/>
          <p:nvPr/>
        </p:nvGrpSpPr>
        <p:grpSpPr>
          <a:xfrm>
            <a:off x="-1190173" y="0"/>
            <a:ext cx="16038740" cy="6850742"/>
            <a:chOff x="-1190173" y="0"/>
            <a:chExt cx="5704115" cy="685074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43E8ECD-1DA1-012E-3A52-45DDD5922476}"/>
                </a:ext>
              </a:extLst>
            </p:cNvPr>
            <p:cNvSpPr/>
            <p:nvPr/>
          </p:nvSpPr>
          <p:spPr>
            <a:xfrm>
              <a:off x="-1190173" y="0"/>
              <a:ext cx="5167085" cy="6850742"/>
            </a:xfrm>
            <a:prstGeom prst="roundRect">
              <a:avLst/>
            </a:prstGeom>
            <a:solidFill>
              <a:srgbClr val="00F0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530CB10-8C78-CA12-0AA5-EE51E89A2A96}"/>
                </a:ext>
              </a:extLst>
            </p:cNvPr>
            <p:cNvSpPr/>
            <p:nvPr/>
          </p:nvSpPr>
          <p:spPr>
            <a:xfrm>
              <a:off x="3439885" y="1146629"/>
              <a:ext cx="1074057" cy="943428"/>
            </a:xfrm>
            <a:prstGeom prst="roundRect">
              <a:avLst/>
            </a:prstGeom>
            <a:solidFill>
              <a:srgbClr val="00F0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B98275-A379-A567-D133-F1F7D7A68C95}"/>
              </a:ext>
            </a:extLst>
          </p:cNvPr>
          <p:cNvGrpSpPr/>
          <p:nvPr/>
        </p:nvGrpSpPr>
        <p:grpSpPr>
          <a:xfrm>
            <a:off x="-2119087" y="-1"/>
            <a:ext cx="17049446" cy="6856033"/>
            <a:chOff x="-2119087" y="-1"/>
            <a:chExt cx="5704114" cy="685074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6391B4B-1FC6-91AF-6066-078FF2D54AE8}"/>
                </a:ext>
              </a:extLst>
            </p:cNvPr>
            <p:cNvSpPr/>
            <p:nvPr/>
          </p:nvSpPr>
          <p:spPr>
            <a:xfrm>
              <a:off x="-2119087" y="-1"/>
              <a:ext cx="5167085" cy="685074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3C931FC-6B91-EF14-534B-B4797DA962DC}"/>
                </a:ext>
              </a:extLst>
            </p:cNvPr>
            <p:cNvSpPr/>
            <p:nvPr/>
          </p:nvSpPr>
          <p:spPr>
            <a:xfrm>
              <a:off x="2510970" y="2365828"/>
              <a:ext cx="1074057" cy="94342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0A0D8B-E3EC-9E02-8A79-0F41FE330969}"/>
              </a:ext>
            </a:extLst>
          </p:cNvPr>
          <p:cNvGrpSpPr/>
          <p:nvPr/>
        </p:nvGrpSpPr>
        <p:grpSpPr>
          <a:xfrm>
            <a:off x="-2989943" y="-2"/>
            <a:ext cx="17911988" cy="6856033"/>
            <a:chOff x="-2989943" y="-2"/>
            <a:chExt cx="5704113" cy="685074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9D70ACD-C4E0-0683-4212-80DCF8CB2D1F}"/>
                </a:ext>
              </a:extLst>
            </p:cNvPr>
            <p:cNvSpPr/>
            <p:nvPr/>
          </p:nvSpPr>
          <p:spPr>
            <a:xfrm>
              <a:off x="-2989943" y="-2"/>
              <a:ext cx="5167085" cy="6850742"/>
            </a:xfrm>
            <a:prstGeom prst="roundRect">
              <a:avLst/>
            </a:prstGeom>
            <a:solidFill>
              <a:srgbClr val="5B40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DB02EE8-8F32-D54A-5B0E-7FA080256C8B}"/>
                </a:ext>
              </a:extLst>
            </p:cNvPr>
            <p:cNvSpPr/>
            <p:nvPr/>
          </p:nvSpPr>
          <p:spPr>
            <a:xfrm>
              <a:off x="1640113" y="3947884"/>
              <a:ext cx="1074057" cy="943428"/>
            </a:xfrm>
            <a:prstGeom prst="roundRect">
              <a:avLst/>
            </a:prstGeom>
            <a:solidFill>
              <a:srgbClr val="5B40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9D27CB-549A-8DFA-F52C-53D9F8778554}"/>
              </a:ext>
            </a:extLst>
          </p:cNvPr>
          <p:cNvGrpSpPr/>
          <p:nvPr/>
        </p:nvGrpSpPr>
        <p:grpSpPr>
          <a:xfrm>
            <a:off x="-3773715" y="-3"/>
            <a:ext cx="5809946" cy="6856033"/>
            <a:chOff x="-3773715" y="-3"/>
            <a:chExt cx="5704112" cy="685074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1365B25-592D-A74E-5F86-B27A191E75A4}"/>
                </a:ext>
              </a:extLst>
            </p:cNvPr>
            <p:cNvSpPr/>
            <p:nvPr/>
          </p:nvSpPr>
          <p:spPr>
            <a:xfrm>
              <a:off x="-3773715" y="-3"/>
              <a:ext cx="5167085" cy="685074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CBDB6F4-A46D-2ACA-4DC6-364147B7ADBF}"/>
                </a:ext>
              </a:extLst>
            </p:cNvPr>
            <p:cNvSpPr/>
            <p:nvPr/>
          </p:nvSpPr>
          <p:spPr>
            <a:xfrm>
              <a:off x="856340" y="5254169"/>
              <a:ext cx="1074057" cy="943428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9BAC008-2CB0-01ED-0554-549540091827}"/>
              </a:ext>
            </a:extLst>
          </p:cNvPr>
          <p:cNvSpPr txBox="1"/>
          <p:nvPr/>
        </p:nvSpPr>
        <p:spPr>
          <a:xfrm>
            <a:off x="3771181" y="470351"/>
            <a:ext cx="469996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Jumble"/>
                <a:cs typeface="Calibri"/>
              </a:rPr>
              <a:t>CHALLENGES</a:t>
            </a:r>
            <a:endParaRPr lang="en-GB" sz="5400">
              <a:solidFill>
                <a:schemeClr val="bg1"/>
              </a:solidFill>
              <a:latin typeface="Jumble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0E9A62-50CD-998C-FB37-DBFE47B7F8B8}"/>
              </a:ext>
            </a:extLst>
          </p:cNvPr>
          <p:cNvGrpSpPr/>
          <p:nvPr/>
        </p:nvGrpSpPr>
        <p:grpSpPr>
          <a:xfrm>
            <a:off x="1726437" y="1920875"/>
            <a:ext cx="9457447" cy="3451386"/>
            <a:chOff x="1408938" y="2167936"/>
            <a:chExt cx="10706280" cy="3923992"/>
          </a:xfrm>
        </p:grpSpPr>
        <p:pic>
          <p:nvPicPr>
            <p:cNvPr id="19" name="Picture 15" descr="Background pattern&#10;&#10;Description automatically generated">
              <a:extLst>
                <a:ext uri="{FF2B5EF4-FFF2-40B4-BE49-F238E27FC236}">
                  <a16:creationId xmlns:a16="http://schemas.microsoft.com/office/drawing/2014/main" id="{FBCDF87D-7457-5174-C0D8-F70A1BE4E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8938" y="2650713"/>
              <a:ext cx="2293258" cy="2293258"/>
            </a:xfrm>
            <a:prstGeom prst="roundRect">
              <a:avLst>
                <a:gd name="adj" fmla="val 11111"/>
              </a:avLst>
            </a:prstGeom>
            <a:ln w="190500" cap="rnd">
              <a:solidFill>
                <a:srgbClr val="C8C6BD"/>
              </a:solidFill>
              <a:prstDash val="solid"/>
            </a:ln>
            <a:effectLst>
              <a:outerShdw blurRad="101600" dist="50800" dir="7200000" algn="tl" rotWithShape="0">
                <a:srgbClr val="000000">
                  <a:alpha val="45000"/>
                </a:srgbClr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FFFFFF"/>
              </a:extrusionClr>
            </a:sp3d>
          </p:spPr>
        </p:pic>
        <p:pic>
          <p:nvPicPr>
            <p:cNvPr id="20" name="Picture 16">
              <a:extLst>
                <a:ext uri="{FF2B5EF4-FFF2-40B4-BE49-F238E27FC236}">
                  <a16:creationId xmlns:a16="http://schemas.microsoft.com/office/drawing/2014/main" id="{3A8C2C89-A776-B28F-13D1-3316976FE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996" y="3798615"/>
              <a:ext cx="2295751" cy="2289934"/>
            </a:xfrm>
            <a:prstGeom prst="ellipse">
              <a:avLst/>
            </a:prstGeom>
            <a:ln w="190500" cap="rnd">
              <a:solidFill>
                <a:srgbClr val="C8C6BD"/>
              </a:solidFill>
              <a:prstDash val="solid"/>
            </a:ln>
            <a:effectLst>
              <a:outerShdw blurRad="127000" algn="bl" rotWithShape="0">
                <a:srgbClr val="000000"/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pic>
          <p:nvPicPr>
            <p:cNvPr id="21" name="Picture 17">
              <a:extLst>
                <a:ext uri="{FF2B5EF4-FFF2-40B4-BE49-F238E27FC236}">
                  <a16:creationId xmlns:a16="http://schemas.microsoft.com/office/drawing/2014/main" id="{271A649E-2EED-DA85-C164-580FD7D1A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4583" y="2650714"/>
              <a:ext cx="2301124" cy="2295308"/>
            </a:xfrm>
            <a:prstGeom prst="roundRect">
              <a:avLst>
                <a:gd name="adj" fmla="val 11111"/>
              </a:avLst>
            </a:prstGeom>
            <a:ln w="190500" cap="rnd">
              <a:solidFill>
                <a:srgbClr val="C8C6BD"/>
              </a:solidFill>
              <a:prstDash val="solid"/>
            </a:ln>
            <a:effectLst>
              <a:outerShdw blurRad="101600" dist="50800" dir="7200000" algn="tl" rotWithShape="0">
                <a:srgbClr val="000000">
                  <a:alpha val="45000"/>
                </a:srgbClr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FFFFFF"/>
              </a:extrusionClr>
            </a:sp3d>
          </p:spPr>
        </p:pic>
        <p:pic>
          <p:nvPicPr>
            <p:cNvPr id="22" name="Picture 18" descr="A picture containing text, light, dark&#10;&#10;Description automatically generated">
              <a:extLst>
                <a:ext uri="{FF2B5EF4-FFF2-40B4-BE49-F238E27FC236}">
                  <a16:creationId xmlns:a16="http://schemas.microsoft.com/office/drawing/2014/main" id="{EC6432A4-FEF4-C719-9CD2-36698F512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08277" y="3796620"/>
              <a:ext cx="2306941" cy="2295308"/>
            </a:xfrm>
            <a:prstGeom prst="ellipse">
              <a:avLst/>
            </a:prstGeom>
            <a:ln w="190500" cap="rnd">
              <a:solidFill>
                <a:srgbClr val="C8C6BD"/>
              </a:solidFill>
              <a:prstDash val="solid"/>
            </a:ln>
            <a:effectLst>
              <a:outerShdw blurRad="127000" algn="bl" rotWithShape="0">
                <a:srgbClr val="000000"/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5E9C7D-EE61-1C77-5698-FAAC2543BC13}"/>
                </a:ext>
              </a:extLst>
            </p:cNvPr>
            <p:cNvSpPr txBox="1"/>
            <p:nvPr/>
          </p:nvSpPr>
          <p:spPr>
            <a:xfrm>
              <a:off x="1661583" y="5249333"/>
              <a:ext cx="1788583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  <a:latin typeface="Jumble"/>
                </a:rPr>
                <a:t>Volatility</a:t>
              </a:r>
              <a:endParaRPr lang="en-GB" dirty="0">
                <a:cs typeface="Calibri" panose="020F0502020204030204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F15FC4-834E-D45E-BBA9-A282A9D69F5F}"/>
                </a:ext>
              </a:extLst>
            </p:cNvPr>
            <p:cNvSpPr txBox="1"/>
            <p:nvPr/>
          </p:nvSpPr>
          <p:spPr>
            <a:xfrm>
              <a:off x="4455583" y="2883958"/>
              <a:ext cx="1788583" cy="70788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  <a:latin typeface="Jumble"/>
                </a:rPr>
                <a:t>Security Risks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D6819E-A82A-E947-754A-8B2A255F8FE5}"/>
                </a:ext>
              </a:extLst>
            </p:cNvPr>
            <p:cNvSpPr txBox="1"/>
            <p:nvPr/>
          </p:nvSpPr>
          <p:spPr>
            <a:xfrm>
              <a:off x="7121386" y="5162699"/>
              <a:ext cx="2109273" cy="80481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  <a:latin typeface="Jumble"/>
                </a:rPr>
                <a:t>Energy Consumption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E67A9E-91D7-0D56-140C-105863525C4A}"/>
                </a:ext>
              </a:extLst>
            </p:cNvPr>
            <p:cNvSpPr txBox="1"/>
            <p:nvPr/>
          </p:nvSpPr>
          <p:spPr>
            <a:xfrm>
              <a:off x="10064748" y="2167936"/>
              <a:ext cx="1788583" cy="10156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  <a:latin typeface="Jumble"/>
                  <a:ea typeface="Verdana"/>
                  <a:cs typeface="+mn-lt"/>
                </a:rPr>
                <a:t>User Education &amp; Awareness</a:t>
              </a:r>
              <a:endParaRPr lang="en-US" dirty="0" err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7569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F1A92C8-EC1A-3FB5-515B-D826E046B5C8}"/>
              </a:ext>
            </a:extLst>
          </p:cNvPr>
          <p:cNvGrpSpPr/>
          <p:nvPr/>
        </p:nvGrpSpPr>
        <p:grpSpPr>
          <a:xfrm>
            <a:off x="-1190173" y="0"/>
            <a:ext cx="16038740" cy="6850742"/>
            <a:chOff x="-1190173" y="0"/>
            <a:chExt cx="5704115" cy="685074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43E8ECD-1DA1-012E-3A52-45DDD5922476}"/>
                </a:ext>
              </a:extLst>
            </p:cNvPr>
            <p:cNvSpPr/>
            <p:nvPr/>
          </p:nvSpPr>
          <p:spPr>
            <a:xfrm>
              <a:off x="-1190173" y="0"/>
              <a:ext cx="5167085" cy="6850742"/>
            </a:xfrm>
            <a:prstGeom prst="roundRect">
              <a:avLst/>
            </a:prstGeom>
            <a:solidFill>
              <a:srgbClr val="00F0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530CB10-8C78-CA12-0AA5-EE51E89A2A96}"/>
                </a:ext>
              </a:extLst>
            </p:cNvPr>
            <p:cNvSpPr/>
            <p:nvPr/>
          </p:nvSpPr>
          <p:spPr>
            <a:xfrm>
              <a:off x="3439885" y="1146629"/>
              <a:ext cx="1074057" cy="943428"/>
            </a:xfrm>
            <a:prstGeom prst="roundRect">
              <a:avLst/>
            </a:prstGeom>
            <a:solidFill>
              <a:srgbClr val="00F0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B98275-A379-A567-D133-F1F7D7A68C95}"/>
              </a:ext>
            </a:extLst>
          </p:cNvPr>
          <p:cNvGrpSpPr/>
          <p:nvPr/>
        </p:nvGrpSpPr>
        <p:grpSpPr>
          <a:xfrm>
            <a:off x="-2119087" y="-1"/>
            <a:ext cx="17049446" cy="6856033"/>
            <a:chOff x="-2119087" y="-1"/>
            <a:chExt cx="5704114" cy="685074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6391B4B-1FC6-91AF-6066-078FF2D54AE8}"/>
                </a:ext>
              </a:extLst>
            </p:cNvPr>
            <p:cNvSpPr/>
            <p:nvPr/>
          </p:nvSpPr>
          <p:spPr>
            <a:xfrm>
              <a:off x="-2119087" y="-1"/>
              <a:ext cx="5167085" cy="685074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3C931FC-6B91-EF14-534B-B4797DA962DC}"/>
                </a:ext>
              </a:extLst>
            </p:cNvPr>
            <p:cNvSpPr/>
            <p:nvPr/>
          </p:nvSpPr>
          <p:spPr>
            <a:xfrm>
              <a:off x="2510970" y="2365828"/>
              <a:ext cx="1074057" cy="94342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0A0D8B-E3EC-9E02-8A79-0F41FE330969}"/>
              </a:ext>
            </a:extLst>
          </p:cNvPr>
          <p:cNvGrpSpPr/>
          <p:nvPr/>
        </p:nvGrpSpPr>
        <p:grpSpPr>
          <a:xfrm>
            <a:off x="-2989943" y="-2"/>
            <a:ext cx="5878738" cy="6856033"/>
            <a:chOff x="-2989943" y="-2"/>
            <a:chExt cx="5704113" cy="685074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9D70ACD-C4E0-0683-4212-80DCF8CB2D1F}"/>
                </a:ext>
              </a:extLst>
            </p:cNvPr>
            <p:cNvSpPr/>
            <p:nvPr/>
          </p:nvSpPr>
          <p:spPr>
            <a:xfrm>
              <a:off x="-2989943" y="-2"/>
              <a:ext cx="5167085" cy="6850742"/>
            </a:xfrm>
            <a:prstGeom prst="roundRect">
              <a:avLst/>
            </a:prstGeom>
            <a:solidFill>
              <a:srgbClr val="5B40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DB02EE8-8F32-D54A-5B0E-7FA080256C8B}"/>
                </a:ext>
              </a:extLst>
            </p:cNvPr>
            <p:cNvSpPr/>
            <p:nvPr/>
          </p:nvSpPr>
          <p:spPr>
            <a:xfrm>
              <a:off x="1640113" y="3947884"/>
              <a:ext cx="1074057" cy="943428"/>
            </a:xfrm>
            <a:prstGeom prst="roundRect">
              <a:avLst/>
            </a:prstGeom>
            <a:solidFill>
              <a:srgbClr val="5B40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9D27CB-549A-8DFA-F52C-53D9F8778554}"/>
              </a:ext>
            </a:extLst>
          </p:cNvPr>
          <p:cNvGrpSpPr/>
          <p:nvPr/>
        </p:nvGrpSpPr>
        <p:grpSpPr>
          <a:xfrm>
            <a:off x="-3773715" y="-3"/>
            <a:ext cx="5809946" cy="6856033"/>
            <a:chOff x="-3773715" y="-3"/>
            <a:chExt cx="5704112" cy="685074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1365B25-592D-A74E-5F86-B27A191E75A4}"/>
                </a:ext>
              </a:extLst>
            </p:cNvPr>
            <p:cNvSpPr/>
            <p:nvPr/>
          </p:nvSpPr>
          <p:spPr>
            <a:xfrm>
              <a:off x="-3773715" y="-3"/>
              <a:ext cx="5167085" cy="685074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CBDB6F4-A46D-2ACA-4DC6-364147B7ADBF}"/>
                </a:ext>
              </a:extLst>
            </p:cNvPr>
            <p:cNvSpPr/>
            <p:nvPr/>
          </p:nvSpPr>
          <p:spPr>
            <a:xfrm>
              <a:off x="856340" y="5254169"/>
              <a:ext cx="1074057" cy="943428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49FD00E-6E70-BECF-4AB2-B7BD33C95B70}"/>
              </a:ext>
            </a:extLst>
          </p:cNvPr>
          <p:cNvSpPr txBox="1"/>
          <p:nvPr/>
        </p:nvSpPr>
        <p:spPr>
          <a:xfrm>
            <a:off x="3469556" y="766684"/>
            <a:ext cx="649913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Jumble"/>
                <a:cs typeface="Calibri"/>
              </a:rPr>
              <a:t>CRYPTOCURRENCY WALLETS</a:t>
            </a:r>
          </a:p>
        </p:txBody>
      </p:sp>
      <p:graphicFrame>
        <p:nvGraphicFramePr>
          <p:cNvPr id="18" name="Diagram 26">
            <a:extLst>
              <a:ext uri="{FF2B5EF4-FFF2-40B4-BE49-F238E27FC236}">
                <a16:creationId xmlns:a16="http://schemas.microsoft.com/office/drawing/2014/main" id="{0DE1C56C-65DA-6FAE-0246-1742A5D473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8606947"/>
              </p:ext>
            </p:extLst>
          </p:nvPr>
        </p:nvGraphicFramePr>
        <p:xfrm>
          <a:off x="3979334" y="2732615"/>
          <a:ext cx="5476873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076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F1A92C8-EC1A-3FB5-515B-D826E046B5C8}"/>
              </a:ext>
            </a:extLst>
          </p:cNvPr>
          <p:cNvGrpSpPr/>
          <p:nvPr/>
        </p:nvGrpSpPr>
        <p:grpSpPr>
          <a:xfrm>
            <a:off x="-1190173" y="0"/>
            <a:ext cx="16038740" cy="6850742"/>
            <a:chOff x="-1190173" y="0"/>
            <a:chExt cx="5704115" cy="685074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43E8ECD-1DA1-012E-3A52-45DDD5922476}"/>
                </a:ext>
              </a:extLst>
            </p:cNvPr>
            <p:cNvSpPr/>
            <p:nvPr/>
          </p:nvSpPr>
          <p:spPr>
            <a:xfrm>
              <a:off x="-1190173" y="0"/>
              <a:ext cx="5167085" cy="6850742"/>
            </a:xfrm>
            <a:prstGeom prst="roundRect">
              <a:avLst/>
            </a:prstGeom>
            <a:solidFill>
              <a:srgbClr val="00F0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530CB10-8C78-CA12-0AA5-EE51E89A2A96}"/>
                </a:ext>
              </a:extLst>
            </p:cNvPr>
            <p:cNvSpPr/>
            <p:nvPr/>
          </p:nvSpPr>
          <p:spPr>
            <a:xfrm>
              <a:off x="3439885" y="1146629"/>
              <a:ext cx="1074057" cy="943428"/>
            </a:xfrm>
            <a:prstGeom prst="roundRect">
              <a:avLst/>
            </a:prstGeom>
            <a:solidFill>
              <a:srgbClr val="00F0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B98275-A379-A567-D133-F1F7D7A68C95}"/>
              </a:ext>
            </a:extLst>
          </p:cNvPr>
          <p:cNvGrpSpPr/>
          <p:nvPr/>
        </p:nvGrpSpPr>
        <p:grpSpPr>
          <a:xfrm>
            <a:off x="-2119087" y="-1"/>
            <a:ext cx="5884030" cy="6856033"/>
            <a:chOff x="-2119087" y="-1"/>
            <a:chExt cx="5704114" cy="685074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6391B4B-1FC6-91AF-6066-078FF2D54AE8}"/>
                </a:ext>
              </a:extLst>
            </p:cNvPr>
            <p:cNvSpPr/>
            <p:nvPr/>
          </p:nvSpPr>
          <p:spPr>
            <a:xfrm>
              <a:off x="-2119087" y="-1"/>
              <a:ext cx="5167085" cy="685074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3C931FC-6B91-EF14-534B-B4797DA962DC}"/>
                </a:ext>
              </a:extLst>
            </p:cNvPr>
            <p:cNvSpPr/>
            <p:nvPr/>
          </p:nvSpPr>
          <p:spPr>
            <a:xfrm>
              <a:off x="2510970" y="2365828"/>
              <a:ext cx="1074057" cy="94342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0A0D8B-E3EC-9E02-8A79-0F41FE330969}"/>
              </a:ext>
            </a:extLst>
          </p:cNvPr>
          <p:cNvGrpSpPr/>
          <p:nvPr/>
        </p:nvGrpSpPr>
        <p:grpSpPr>
          <a:xfrm>
            <a:off x="-2989943" y="-2"/>
            <a:ext cx="5878738" cy="6856033"/>
            <a:chOff x="-2989943" y="-2"/>
            <a:chExt cx="5704113" cy="685074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9D70ACD-C4E0-0683-4212-80DCF8CB2D1F}"/>
                </a:ext>
              </a:extLst>
            </p:cNvPr>
            <p:cNvSpPr/>
            <p:nvPr/>
          </p:nvSpPr>
          <p:spPr>
            <a:xfrm>
              <a:off x="-2989943" y="-2"/>
              <a:ext cx="5167085" cy="6850742"/>
            </a:xfrm>
            <a:prstGeom prst="roundRect">
              <a:avLst/>
            </a:prstGeom>
            <a:solidFill>
              <a:srgbClr val="5B40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DB02EE8-8F32-D54A-5B0E-7FA080256C8B}"/>
                </a:ext>
              </a:extLst>
            </p:cNvPr>
            <p:cNvSpPr/>
            <p:nvPr/>
          </p:nvSpPr>
          <p:spPr>
            <a:xfrm>
              <a:off x="1640113" y="3947884"/>
              <a:ext cx="1074057" cy="943428"/>
            </a:xfrm>
            <a:prstGeom prst="roundRect">
              <a:avLst/>
            </a:prstGeom>
            <a:solidFill>
              <a:srgbClr val="5B40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9D27CB-549A-8DFA-F52C-53D9F8778554}"/>
              </a:ext>
            </a:extLst>
          </p:cNvPr>
          <p:cNvGrpSpPr/>
          <p:nvPr/>
        </p:nvGrpSpPr>
        <p:grpSpPr>
          <a:xfrm>
            <a:off x="-3773715" y="-3"/>
            <a:ext cx="5809946" cy="6856033"/>
            <a:chOff x="-3773715" y="-3"/>
            <a:chExt cx="5704112" cy="685074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1365B25-592D-A74E-5F86-B27A191E75A4}"/>
                </a:ext>
              </a:extLst>
            </p:cNvPr>
            <p:cNvSpPr/>
            <p:nvPr/>
          </p:nvSpPr>
          <p:spPr>
            <a:xfrm>
              <a:off x="-3773715" y="-3"/>
              <a:ext cx="5167085" cy="685074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CBDB6F4-A46D-2ACA-4DC6-364147B7ADBF}"/>
                </a:ext>
              </a:extLst>
            </p:cNvPr>
            <p:cNvSpPr/>
            <p:nvPr/>
          </p:nvSpPr>
          <p:spPr>
            <a:xfrm>
              <a:off x="856340" y="5254169"/>
              <a:ext cx="1074057" cy="943428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9EA36C5-3B36-FF64-3D88-461372BC7732}"/>
              </a:ext>
            </a:extLst>
          </p:cNvPr>
          <p:cNvSpPr txBox="1"/>
          <p:nvPr/>
        </p:nvSpPr>
        <p:spPr>
          <a:xfrm>
            <a:off x="4751917" y="529166"/>
            <a:ext cx="486833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Jumble"/>
              </a:rPr>
              <a:t>TOP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  <a:latin typeface="Jumble"/>
              </a:rPr>
              <a:t>CRYPTOCURRENCY EXCHANGES 2023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34" name="Diagram 20">
            <a:extLst>
              <a:ext uri="{FF2B5EF4-FFF2-40B4-BE49-F238E27FC236}">
                <a16:creationId xmlns:a16="http://schemas.microsoft.com/office/drawing/2014/main" id="{4851AB68-5635-E5C1-7E01-C37B0315BF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894952"/>
              </p:ext>
            </p:extLst>
          </p:nvPr>
        </p:nvGraphicFramePr>
        <p:xfrm>
          <a:off x="4963583" y="2700866"/>
          <a:ext cx="5535083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1" name="Picture 261" descr="Logo, icon&#10;&#10;Description automatically generated">
            <a:extLst>
              <a:ext uri="{FF2B5EF4-FFF2-40B4-BE49-F238E27FC236}">
                <a16:creationId xmlns:a16="http://schemas.microsoft.com/office/drawing/2014/main" id="{BF8AAAD3-995C-6394-46F0-28B1552BCD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4995" y="2371506"/>
            <a:ext cx="899277" cy="905094"/>
          </a:xfrm>
          <a:prstGeom prst="rect">
            <a:avLst/>
          </a:prstGeom>
        </p:spPr>
      </p:pic>
      <p:pic>
        <p:nvPicPr>
          <p:cNvPr id="43" name="Picture 262" descr="Logo, icon&#10;&#10;Description automatically generated">
            <a:extLst>
              <a:ext uri="{FF2B5EF4-FFF2-40B4-BE49-F238E27FC236}">
                <a16:creationId xmlns:a16="http://schemas.microsoft.com/office/drawing/2014/main" id="{3580A37A-A04A-216D-8351-3BE11B451B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46766" y="2373217"/>
            <a:ext cx="899276" cy="895856"/>
          </a:xfrm>
          <a:prstGeom prst="rect">
            <a:avLst/>
          </a:prstGeom>
        </p:spPr>
      </p:pic>
      <p:pic>
        <p:nvPicPr>
          <p:cNvPr id="45" name="Picture 263" descr="Logo, company name&#10;&#10;Description automatically generated">
            <a:extLst>
              <a:ext uri="{FF2B5EF4-FFF2-40B4-BE49-F238E27FC236}">
                <a16:creationId xmlns:a16="http://schemas.microsoft.com/office/drawing/2014/main" id="{DC326D52-AB6C-3A88-3D0D-64E5853CF8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5788" y="4350162"/>
            <a:ext cx="1521675" cy="856669"/>
          </a:xfrm>
          <a:prstGeom prst="rect">
            <a:avLst/>
          </a:prstGeom>
        </p:spPr>
      </p:pic>
      <p:pic>
        <p:nvPicPr>
          <p:cNvPr id="47" name="Graphic 264">
            <a:extLst>
              <a:ext uri="{FF2B5EF4-FFF2-40B4-BE49-F238E27FC236}">
                <a16:creationId xmlns:a16="http://schemas.microsoft.com/office/drawing/2014/main" id="{F4473419-9566-33D2-DFE3-F3ED048AC6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32659" y="3938385"/>
            <a:ext cx="1539123" cy="157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52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A1DC436C-6F9E-5FFA-11D1-6CDC6787685E}"/>
              </a:ext>
            </a:extLst>
          </p:cNvPr>
          <p:cNvGrpSpPr/>
          <p:nvPr/>
        </p:nvGrpSpPr>
        <p:grpSpPr>
          <a:xfrm>
            <a:off x="-1190173" y="0"/>
            <a:ext cx="5762588" cy="6850742"/>
            <a:chOff x="-1190173" y="0"/>
            <a:chExt cx="5332361" cy="685074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43E8ECD-1DA1-012E-3A52-45DDD5922476}"/>
                </a:ext>
              </a:extLst>
            </p:cNvPr>
            <p:cNvSpPr/>
            <p:nvPr/>
          </p:nvSpPr>
          <p:spPr>
            <a:xfrm>
              <a:off x="-1190173" y="0"/>
              <a:ext cx="4814411" cy="6850742"/>
            </a:xfrm>
            <a:prstGeom prst="roundRect">
              <a:avLst/>
            </a:prstGeom>
            <a:solidFill>
              <a:srgbClr val="00F0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530CB10-8C78-CA12-0AA5-EE51E89A2A96}"/>
                </a:ext>
              </a:extLst>
            </p:cNvPr>
            <p:cNvSpPr/>
            <p:nvPr/>
          </p:nvSpPr>
          <p:spPr>
            <a:xfrm>
              <a:off x="3135568" y="1052594"/>
              <a:ext cx="1006620" cy="944427"/>
            </a:xfrm>
            <a:prstGeom prst="roundRect">
              <a:avLst/>
            </a:prstGeom>
            <a:solidFill>
              <a:srgbClr val="00F0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B98275-A379-A567-D133-F1F7D7A68C95}"/>
              </a:ext>
            </a:extLst>
          </p:cNvPr>
          <p:cNvGrpSpPr/>
          <p:nvPr/>
        </p:nvGrpSpPr>
        <p:grpSpPr>
          <a:xfrm>
            <a:off x="-2119087" y="-1"/>
            <a:ext cx="5757030" cy="6856033"/>
            <a:chOff x="-2119087" y="-1"/>
            <a:chExt cx="5704114" cy="685074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6391B4B-1FC6-91AF-6066-078FF2D54AE8}"/>
                </a:ext>
              </a:extLst>
            </p:cNvPr>
            <p:cNvSpPr/>
            <p:nvPr/>
          </p:nvSpPr>
          <p:spPr>
            <a:xfrm>
              <a:off x="-2119087" y="-1"/>
              <a:ext cx="5167085" cy="685074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3C931FC-6B91-EF14-534B-B4797DA962DC}"/>
                </a:ext>
              </a:extLst>
            </p:cNvPr>
            <p:cNvSpPr/>
            <p:nvPr/>
          </p:nvSpPr>
          <p:spPr>
            <a:xfrm>
              <a:off x="2510970" y="2365828"/>
              <a:ext cx="1074057" cy="94342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0A0D8B-E3EC-9E02-8A79-0F41FE330969}"/>
              </a:ext>
            </a:extLst>
          </p:cNvPr>
          <p:cNvGrpSpPr/>
          <p:nvPr/>
        </p:nvGrpSpPr>
        <p:grpSpPr>
          <a:xfrm>
            <a:off x="-2989943" y="-2"/>
            <a:ext cx="5757030" cy="6856033"/>
            <a:chOff x="-2989943" y="-2"/>
            <a:chExt cx="5704113" cy="685074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9D70ACD-C4E0-0683-4212-80DCF8CB2D1F}"/>
                </a:ext>
              </a:extLst>
            </p:cNvPr>
            <p:cNvSpPr/>
            <p:nvPr/>
          </p:nvSpPr>
          <p:spPr>
            <a:xfrm>
              <a:off x="-2989943" y="-2"/>
              <a:ext cx="5167085" cy="6850742"/>
            </a:xfrm>
            <a:prstGeom prst="roundRect">
              <a:avLst/>
            </a:prstGeom>
            <a:solidFill>
              <a:srgbClr val="5B40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DB02EE8-8F32-D54A-5B0E-7FA080256C8B}"/>
                </a:ext>
              </a:extLst>
            </p:cNvPr>
            <p:cNvSpPr/>
            <p:nvPr/>
          </p:nvSpPr>
          <p:spPr>
            <a:xfrm>
              <a:off x="1640113" y="3947884"/>
              <a:ext cx="1074057" cy="943428"/>
            </a:xfrm>
            <a:prstGeom prst="roundRect">
              <a:avLst/>
            </a:prstGeom>
            <a:solidFill>
              <a:srgbClr val="5B40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9D27CB-549A-8DFA-F52C-53D9F8778554}"/>
              </a:ext>
            </a:extLst>
          </p:cNvPr>
          <p:cNvGrpSpPr/>
          <p:nvPr/>
        </p:nvGrpSpPr>
        <p:grpSpPr>
          <a:xfrm>
            <a:off x="-3773715" y="-3"/>
            <a:ext cx="5788778" cy="6856033"/>
            <a:chOff x="-3773715" y="-3"/>
            <a:chExt cx="5704112" cy="685074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1365B25-592D-A74E-5F86-B27A191E75A4}"/>
                </a:ext>
              </a:extLst>
            </p:cNvPr>
            <p:cNvSpPr/>
            <p:nvPr/>
          </p:nvSpPr>
          <p:spPr>
            <a:xfrm>
              <a:off x="-3773715" y="-3"/>
              <a:ext cx="5167085" cy="685074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CBDB6F4-A46D-2ACA-4DC6-364147B7ADBF}"/>
                </a:ext>
              </a:extLst>
            </p:cNvPr>
            <p:cNvSpPr/>
            <p:nvPr/>
          </p:nvSpPr>
          <p:spPr>
            <a:xfrm>
              <a:off x="856340" y="5254169"/>
              <a:ext cx="1074057" cy="943428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B2EB23B-8934-E6B3-DF99-9EC7F8453A60}"/>
              </a:ext>
            </a:extLst>
          </p:cNvPr>
          <p:cNvSpPr txBox="1"/>
          <p:nvPr/>
        </p:nvSpPr>
        <p:spPr>
          <a:xfrm>
            <a:off x="5445125" y="1246186"/>
            <a:ext cx="492125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000" dirty="0">
                <a:latin typeface="Jumble"/>
                <a:cs typeface="Calibri" panose="020F0502020204030204"/>
              </a:rPr>
              <a:t>FUTURE TRENDS IN CRYPTO CURRENCY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ABB731-2965-26D5-D901-5B257579D5B0}"/>
              </a:ext>
            </a:extLst>
          </p:cNvPr>
          <p:cNvSpPr txBox="1"/>
          <p:nvPr/>
        </p:nvSpPr>
        <p:spPr>
          <a:xfrm>
            <a:off x="4730750" y="3079750"/>
            <a:ext cx="649287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800" dirty="0">
                <a:latin typeface="Jumble"/>
                <a:ea typeface="+mn-lt"/>
                <a:cs typeface="+mn-lt"/>
              </a:rPr>
              <a:t>Tokenization of assets.</a:t>
            </a:r>
            <a:endParaRPr lang="en-US" sz="2800">
              <a:latin typeface="Jumble"/>
            </a:endParaRPr>
          </a:p>
          <a:p>
            <a:pPr marL="285750" indent="-285750">
              <a:buFont typeface="Arial"/>
              <a:buChar char="•"/>
            </a:pPr>
            <a:r>
              <a:rPr lang="en-GB" sz="2800" dirty="0">
                <a:latin typeface="Jumble"/>
                <a:ea typeface="+mn-lt"/>
                <a:cs typeface="+mn-lt"/>
              </a:rPr>
              <a:t>Enhanced regulatory frameworks.</a:t>
            </a:r>
            <a:endParaRPr lang="en-GB" sz="2800">
              <a:latin typeface="Jumble"/>
            </a:endParaRPr>
          </a:p>
          <a:p>
            <a:pPr marL="285750" indent="-285750">
              <a:buFont typeface="Arial"/>
              <a:buChar char="•"/>
            </a:pPr>
            <a:r>
              <a:rPr lang="en-GB" sz="2800" dirty="0">
                <a:latin typeface="Jumble"/>
                <a:ea typeface="+mn-lt"/>
                <a:cs typeface="+mn-lt"/>
              </a:rPr>
              <a:t>Increased scalability solutions.</a:t>
            </a:r>
            <a:endParaRPr lang="en-GB" sz="2800" dirty="0">
              <a:latin typeface="Jumble"/>
            </a:endParaRPr>
          </a:p>
          <a:p>
            <a:pPr marL="285750" indent="-285750">
              <a:buFont typeface="Arial"/>
              <a:buChar char="•"/>
            </a:pPr>
            <a:r>
              <a:rPr lang="en-GB" sz="2800" dirty="0">
                <a:latin typeface="Jumble"/>
                <a:ea typeface="+mn-lt"/>
                <a:cs typeface="+mn-lt"/>
              </a:rPr>
              <a:t>Integration with Internet of Things (IoT).</a:t>
            </a:r>
            <a:endParaRPr lang="en-GB" sz="2800">
              <a:latin typeface="Jumble"/>
            </a:endParaRPr>
          </a:p>
        </p:txBody>
      </p:sp>
      <p:pic>
        <p:nvPicPr>
          <p:cNvPr id="24" name="Picture 24" descr="Icon&#10;&#10;Description automatically generated">
            <a:extLst>
              <a:ext uri="{FF2B5EF4-FFF2-40B4-BE49-F238E27FC236}">
                <a16:creationId xmlns:a16="http://schemas.microsoft.com/office/drawing/2014/main" id="{C4702EC8-4D8D-D6ED-5BFA-262E11BE5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525" y="4914900"/>
            <a:ext cx="1520825" cy="152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05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1075</cp:revision>
  <dcterms:created xsi:type="dcterms:W3CDTF">2023-05-31T15:47:51Z</dcterms:created>
  <dcterms:modified xsi:type="dcterms:W3CDTF">2023-06-02T06:49:20Z</dcterms:modified>
</cp:coreProperties>
</file>