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1" r:id="rId2"/>
    <p:sldId id="262" r:id="rId3"/>
    <p:sldId id="274" r:id="rId4"/>
    <p:sldId id="268" r:id="rId5"/>
    <p:sldId id="263" r:id="rId6"/>
    <p:sldId id="275" r:id="rId7"/>
    <p:sldId id="267" r:id="rId8"/>
    <p:sldId id="276" r:id="rId9"/>
    <p:sldId id="277" r:id="rId10"/>
    <p:sldId id="278" r:id="rId11"/>
    <p:sldId id="279" r:id="rId12"/>
    <p:sldId id="280" r:id="rId13"/>
    <p:sldId id="281" r:id="rId14"/>
    <p:sldId id="282" r:id="rId15"/>
    <p:sldId id="283" r:id="rId16"/>
    <p:sldId id="284"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82" d="100"/>
          <a:sy n="82" d="100"/>
        </p:scale>
        <p:origin x="147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766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24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512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119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3197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638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00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456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73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473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65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980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049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05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793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941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731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8/27/2021</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734017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05633" y="1981200"/>
            <a:ext cx="8153400" cy="670906"/>
          </a:xfrm>
        </p:spPr>
        <p:txBody>
          <a:bodyPr/>
          <a:lstStyle/>
          <a:p>
            <a:r>
              <a:rPr lang="en-US" sz="4000" dirty="0">
                <a:latin typeface="Britannic Bold" pitchFamily="34" charset="0"/>
              </a:rPr>
              <a:t>Website Ad-Click</a:t>
            </a:r>
            <a:endParaRPr lang="en-IN" sz="4000" b="1" dirty="0">
              <a:latin typeface="Cambria" pitchFamily="18" charset="0"/>
              <a:ea typeface="Cambria" pitchFamily="18" charset="0"/>
            </a:endParaRPr>
          </a:p>
        </p:txBody>
      </p:sp>
      <p:sp>
        <p:nvSpPr>
          <p:cNvPr id="5" name="Subtitle 4"/>
          <p:cNvSpPr>
            <a:spLocks noGrp="1"/>
          </p:cNvSpPr>
          <p:nvPr>
            <p:ph type="subTitle" idx="1"/>
          </p:nvPr>
        </p:nvSpPr>
        <p:spPr>
          <a:xfrm>
            <a:off x="1600201" y="3505200"/>
            <a:ext cx="5943600" cy="1905000"/>
          </a:xfrm>
        </p:spPr>
        <p:txBody>
          <a:bodyPr>
            <a:normAutofit fontScale="85000" lnSpcReduction="10000"/>
          </a:bodyPr>
          <a:lstStyle/>
          <a:p>
            <a:r>
              <a:rPr lang="en-IN" b="1" dirty="0"/>
              <a:t>Once the company launch their website , in order to increase their revenue they have to do advertisements, but it will results in more costs . So in order to decrease their costs they can check whether the customer check their website by clicking on it </a:t>
            </a:r>
            <a:r>
              <a:rPr lang="en-GB" b="1" dirty="0"/>
              <a:t>This helps promote your website by boosting its search engine ranking, increasing the chances that they’ll get paid by Google by drawing traffic to Google ad on the website.</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ea typeface="Cambria" pitchFamily="18" charset="0"/>
              </a:rPr>
              <a:t>BIIVARIATE ANALYSIS</a:t>
            </a:r>
            <a:endParaRPr lang="en-GB" dirty="0"/>
          </a:p>
        </p:txBody>
      </p:sp>
      <p:sp>
        <p:nvSpPr>
          <p:cNvPr id="3" name="Content Placeholder 2"/>
          <p:cNvSpPr>
            <a:spLocks noGrp="1"/>
          </p:cNvSpPr>
          <p:nvPr>
            <p:ph idx="1"/>
          </p:nvPr>
        </p:nvSpPr>
        <p:spPr/>
        <p:txBody>
          <a:bodyPr/>
          <a:lstStyle/>
          <a:p>
            <a:r>
              <a:rPr lang="en-GB" dirty="0"/>
              <a:t>Its a visual relationship between predictors and target variable </a:t>
            </a:r>
          </a:p>
          <a:p>
            <a:pPr marL="457200" indent="-457200">
              <a:buFont typeface="+mj-lt"/>
              <a:buAutoNum type="arabicPeriod"/>
            </a:pPr>
            <a:r>
              <a:rPr lang="en-GB" dirty="0"/>
              <a:t>Continuous Vs Continuous ------- Scatter Plot</a:t>
            </a:r>
          </a:p>
          <a:p>
            <a:pPr marL="457200" indent="-457200">
              <a:buFont typeface="+mj-lt"/>
              <a:buAutoNum type="arabicPeriod"/>
            </a:pPr>
            <a:endParaRPr lang="en-GB" dirty="0"/>
          </a:p>
          <a:p>
            <a:pPr marL="457200" indent="-457200">
              <a:buFont typeface="+mj-lt"/>
              <a:buAutoNum type="arabicPeriod"/>
            </a:pPr>
            <a:r>
              <a:rPr lang="en-GB" dirty="0"/>
              <a:t>Continuous Vs Categorical ---------Bar Plot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85800"/>
            <a:ext cx="6798734" cy="761063"/>
          </a:xfrm>
        </p:spPr>
        <p:txBody>
          <a:bodyPr/>
          <a:lstStyle/>
          <a:p>
            <a:r>
              <a:rPr lang="en-US" b="1" dirty="0">
                <a:latin typeface="Cambria" pitchFamily="18" charset="0"/>
                <a:ea typeface="Cambria" pitchFamily="18" charset="0"/>
              </a:rPr>
              <a:t>SCATTER PLOT</a:t>
            </a:r>
            <a:endParaRPr lang="en-GB" dirty="0"/>
          </a:p>
        </p:txBody>
      </p:sp>
      <p:pic>
        <p:nvPicPr>
          <p:cNvPr id="4" name="Content Placeholder 3" descr="Scatterplot.png"/>
          <p:cNvPicPr>
            <a:picLocks noGrp="1" noChangeAspect="1"/>
          </p:cNvPicPr>
          <p:nvPr>
            <p:ph idx="1"/>
          </p:nvPr>
        </p:nvPicPr>
        <p:blipFill>
          <a:blip r:embed="rId2" cstate="print"/>
          <a:stretch>
            <a:fillRect/>
          </a:stretch>
        </p:blipFill>
        <p:spPr>
          <a:xfrm>
            <a:off x="1219200" y="1447800"/>
            <a:ext cx="7162800" cy="47244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1"/>
            <a:ext cx="6798734" cy="914400"/>
          </a:xfrm>
        </p:spPr>
        <p:txBody>
          <a:bodyPr/>
          <a:lstStyle/>
          <a:p>
            <a:r>
              <a:rPr lang="en-US" b="1" dirty="0">
                <a:latin typeface="Cambria" pitchFamily="18" charset="0"/>
                <a:ea typeface="Cambria" pitchFamily="18" charset="0"/>
              </a:rPr>
              <a:t>BAR PLOT – AGE </a:t>
            </a:r>
            <a:endParaRPr lang="en-GB" dirty="0"/>
          </a:p>
        </p:txBody>
      </p:sp>
      <p:pic>
        <p:nvPicPr>
          <p:cNvPr id="4" name="Content Placeholder 3" descr="Boxplot age.png"/>
          <p:cNvPicPr>
            <a:picLocks noGrp="1" noChangeAspect="1"/>
          </p:cNvPicPr>
          <p:nvPr>
            <p:ph idx="1"/>
          </p:nvPr>
        </p:nvPicPr>
        <p:blipFill>
          <a:blip r:embed="rId2" cstate="print"/>
          <a:stretch>
            <a:fillRect/>
          </a:stretch>
        </p:blipFill>
        <p:spPr>
          <a:xfrm>
            <a:off x="838200" y="1676400"/>
            <a:ext cx="7467600" cy="44116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6798734" cy="1303867"/>
          </a:xfrm>
        </p:spPr>
        <p:txBody>
          <a:bodyPr/>
          <a:lstStyle/>
          <a:p>
            <a:r>
              <a:rPr lang="en-US" b="1" dirty="0">
                <a:latin typeface="Cambria" pitchFamily="18" charset="0"/>
                <a:ea typeface="Cambria" pitchFamily="18" charset="0"/>
              </a:rPr>
              <a:t> BAR PLOT- CLICKED </a:t>
            </a:r>
            <a:endParaRPr lang="en-GB" dirty="0"/>
          </a:p>
        </p:txBody>
      </p:sp>
      <p:pic>
        <p:nvPicPr>
          <p:cNvPr id="4" name="Content Placeholder 3" descr="Box plot of clicked.png"/>
          <p:cNvPicPr>
            <a:picLocks noGrp="1" noChangeAspect="1"/>
          </p:cNvPicPr>
          <p:nvPr>
            <p:ph idx="1"/>
          </p:nvPr>
        </p:nvPicPr>
        <p:blipFill>
          <a:blip r:embed="rId2" cstate="print"/>
          <a:stretch>
            <a:fillRect/>
          </a:stretch>
        </p:blipFill>
        <p:spPr>
          <a:xfrm>
            <a:off x="1066800" y="1676400"/>
            <a:ext cx="7315200" cy="4419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762001"/>
            <a:ext cx="6798734" cy="761999"/>
          </a:xfrm>
        </p:spPr>
        <p:txBody>
          <a:bodyPr/>
          <a:lstStyle/>
          <a:p>
            <a:r>
              <a:rPr lang="en-US" b="1" dirty="0">
                <a:latin typeface="Cambria" pitchFamily="18" charset="0"/>
                <a:ea typeface="Cambria" pitchFamily="18" charset="0"/>
              </a:rPr>
              <a:t>MODEL BUILDING</a:t>
            </a:r>
            <a:endParaRPr lang="en-GB" dirty="0"/>
          </a:p>
        </p:txBody>
      </p:sp>
      <p:sp>
        <p:nvSpPr>
          <p:cNvPr id="3" name="Content Placeholder 2"/>
          <p:cNvSpPr>
            <a:spLocks noGrp="1"/>
          </p:cNvSpPr>
          <p:nvPr>
            <p:ph idx="1"/>
          </p:nvPr>
        </p:nvSpPr>
        <p:spPr>
          <a:xfrm>
            <a:off x="1176865" y="2362201"/>
            <a:ext cx="6798736" cy="3572932"/>
          </a:xfrm>
        </p:spPr>
        <p:txBody>
          <a:bodyPr/>
          <a:lstStyle/>
          <a:p>
            <a:r>
              <a:rPr lang="en-GB" dirty="0"/>
              <a:t>In order to build the model we have firstly split the data into training and test into 70% and 30% respectively.</a:t>
            </a:r>
          </a:p>
          <a:p>
            <a:r>
              <a:rPr lang="en-GB" dirty="0"/>
              <a:t>As this is the case of logistic regression we have build the model using glm()</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761063"/>
          </a:xfrm>
        </p:spPr>
        <p:txBody>
          <a:bodyPr/>
          <a:lstStyle/>
          <a:p>
            <a:r>
              <a:rPr lang="en-US" b="1" dirty="0">
                <a:latin typeface="Cambria" pitchFamily="18" charset="0"/>
                <a:ea typeface="Cambria" pitchFamily="18" charset="0"/>
              </a:rPr>
              <a:t>Confusion Matrix</a:t>
            </a:r>
            <a:endParaRPr lang="en-GB" dirty="0"/>
          </a:p>
        </p:txBody>
      </p:sp>
      <p:sp>
        <p:nvSpPr>
          <p:cNvPr id="3" name="Content Placeholder 2"/>
          <p:cNvSpPr>
            <a:spLocks noGrp="1"/>
          </p:cNvSpPr>
          <p:nvPr>
            <p:ph idx="1"/>
          </p:nvPr>
        </p:nvSpPr>
        <p:spPr>
          <a:xfrm>
            <a:off x="1176865" y="2362201"/>
            <a:ext cx="6798736" cy="3572932"/>
          </a:xfrm>
        </p:spPr>
        <p:txBody>
          <a:bodyPr>
            <a:normAutofit lnSpcReduction="10000"/>
          </a:bodyPr>
          <a:lstStyle/>
          <a:p>
            <a:r>
              <a:rPr lang="en-GB" dirty="0"/>
              <a:t>After building the model we have now created the confusion matrix , with the threshold of 50%</a:t>
            </a:r>
          </a:p>
          <a:p>
            <a:r>
              <a:rPr lang="en-GB" dirty="0"/>
              <a:t>With this threshold , we are getting accuracy of 92%, which is very good .</a:t>
            </a:r>
          </a:p>
          <a:p>
            <a:r>
              <a:rPr lang="en-GB" dirty="0"/>
              <a:t>Sensitivity = 90%</a:t>
            </a:r>
          </a:p>
          <a:p>
            <a:r>
              <a:rPr lang="en-GB" dirty="0"/>
              <a:t>Specificity=94%</a:t>
            </a:r>
          </a:p>
          <a:p>
            <a:r>
              <a:rPr lang="en-GB" dirty="0"/>
              <a:t>Balanced =92%</a:t>
            </a:r>
          </a:p>
          <a:p>
            <a:pPr>
              <a:buNone/>
            </a:pPr>
            <a:r>
              <a:rPr lang="en-GB" dirty="0"/>
              <a:t>    accuracy</a:t>
            </a:r>
          </a:p>
        </p:txBody>
      </p:sp>
      <p:pic>
        <p:nvPicPr>
          <p:cNvPr id="5" name="Picture 4" descr="cm.jpg"/>
          <p:cNvPicPr>
            <a:picLocks noChangeAspect="1"/>
          </p:cNvPicPr>
          <p:nvPr/>
        </p:nvPicPr>
        <p:blipFill>
          <a:blip r:embed="rId2" cstate="print"/>
          <a:stretch>
            <a:fillRect/>
          </a:stretch>
        </p:blipFill>
        <p:spPr>
          <a:xfrm>
            <a:off x="4191000" y="3886200"/>
            <a:ext cx="4267200" cy="228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532463"/>
          </a:xfrm>
        </p:spPr>
        <p:txBody>
          <a:bodyPr>
            <a:normAutofit fontScale="90000"/>
          </a:bodyPr>
          <a:lstStyle/>
          <a:p>
            <a:r>
              <a:rPr lang="en-GB" dirty="0"/>
              <a:t>K fold Method </a:t>
            </a:r>
            <a:br>
              <a:rPr lang="en-GB" dirty="0"/>
            </a:br>
            <a:r>
              <a:rPr lang="en-GB" dirty="0"/>
              <a:t>ROC- AUC </a:t>
            </a:r>
          </a:p>
        </p:txBody>
      </p:sp>
      <p:pic>
        <p:nvPicPr>
          <p:cNvPr id="4" name="Content Placeholder 3" descr="K fold.png"/>
          <p:cNvPicPr>
            <a:picLocks noGrp="1" noChangeAspect="1"/>
          </p:cNvPicPr>
          <p:nvPr>
            <p:ph idx="1"/>
          </p:nvPr>
        </p:nvPicPr>
        <p:blipFill>
          <a:blip r:embed="rId2" cstate="print"/>
          <a:stretch>
            <a:fillRect/>
          </a:stretch>
        </p:blipFill>
        <p:spPr>
          <a:xfrm>
            <a:off x="838200" y="1752600"/>
            <a:ext cx="7391400" cy="44196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00200" y="1981200"/>
            <a:ext cx="5648623" cy="1204306"/>
          </a:xfrm>
        </p:spPr>
        <p:txBody>
          <a:bodyPr/>
          <a:lstStyle/>
          <a:p>
            <a:r>
              <a:rPr lang="en-US" b="1" dirty="0">
                <a:latin typeface="Cambria" pitchFamily="18" charset="0"/>
                <a:ea typeface="Cambria"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520940" cy="548640"/>
          </a:xfrm>
        </p:spPr>
        <p:txBody>
          <a:bodyPr>
            <a:normAutofit fontScale="90000"/>
          </a:bodyPr>
          <a:lstStyle/>
          <a:p>
            <a:r>
              <a:rPr lang="en-US" b="1" dirty="0">
                <a:latin typeface="Cambria" pitchFamily="18" charset="0"/>
                <a:ea typeface="Cambria" pitchFamily="18" charset="0"/>
              </a:rPr>
              <a:t>                        </a:t>
            </a:r>
            <a:r>
              <a:rPr lang="en-US" sz="3200" b="1" dirty="0">
                <a:latin typeface="Cambria" pitchFamily="18" charset="0"/>
                <a:ea typeface="Cambria" pitchFamily="18" charset="0"/>
              </a:rPr>
              <a:t>OBJECTIVE</a:t>
            </a:r>
            <a:endParaRPr lang="en-IN" sz="3200" b="1" dirty="0">
              <a:latin typeface="Cambria" pitchFamily="18" charset="0"/>
              <a:ea typeface="Cambria" pitchFamily="18" charset="0"/>
            </a:endParaRPr>
          </a:p>
        </p:txBody>
      </p:sp>
      <p:sp>
        <p:nvSpPr>
          <p:cNvPr id="3" name="Content Placeholder 2"/>
          <p:cNvSpPr>
            <a:spLocks noGrp="1"/>
          </p:cNvSpPr>
          <p:nvPr>
            <p:ph idx="1"/>
          </p:nvPr>
        </p:nvSpPr>
        <p:spPr>
          <a:xfrm>
            <a:off x="990600" y="2590800"/>
            <a:ext cx="7520940" cy="3505200"/>
          </a:xfrm>
        </p:spPr>
        <p:txBody>
          <a:bodyPr>
            <a:normAutofit/>
          </a:bodyPr>
          <a:lstStyle/>
          <a:p>
            <a:r>
              <a:rPr lang="en-GB" dirty="0"/>
              <a:t>To predict the number of Ad clicks the user did on a Company website . The data used to analyze the above features is loaded into the advertising.csv. Basically Logistic Regression model is used to solve such kind of problems, because logistic regression predicts discrete categories. The main goal is to interpret the results of the logistic regression through confusion matrix by predicting whether or not user clicks the Advertisements while they are using the sites.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DATASETS</a:t>
            </a:r>
          </a:p>
        </p:txBody>
      </p:sp>
      <p:sp>
        <p:nvSpPr>
          <p:cNvPr id="3" name="Content Placeholder 2"/>
          <p:cNvSpPr>
            <a:spLocks noGrp="1"/>
          </p:cNvSpPr>
          <p:nvPr>
            <p:ph idx="1"/>
          </p:nvPr>
        </p:nvSpPr>
        <p:spPr/>
        <p:txBody>
          <a:bodyPr>
            <a:normAutofit fontScale="85000" lnSpcReduction="20000"/>
          </a:bodyPr>
          <a:lstStyle/>
          <a:p>
            <a:r>
              <a:rPr lang="en-GB" dirty="0"/>
              <a:t> ' Time Spent on ': consumer time on site in minutes </a:t>
            </a:r>
          </a:p>
          <a:p>
            <a:r>
              <a:rPr lang="en-GB" dirty="0"/>
              <a:t> 'Age': customer age in years</a:t>
            </a:r>
          </a:p>
          <a:p>
            <a:r>
              <a:rPr lang="en-GB" dirty="0"/>
              <a:t>  'Avg Income': Avg. Income of geographical area of consumer </a:t>
            </a:r>
          </a:p>
          <a:p>
            <a:r>
              <a:rPr lang="en-GB" dirty="0"/>
              <a:t> ‘ Internet Usage': Avg. minutes a day consumer is on the internet</a:t>
            </a:r>
          </a:p>
          <a:p>
            <a:r>
              <a:rPr lang="en-GB" dirty="0"/>
              <a:t>  'Ad Topic ': Headline of the advertisement </a:t>
            </a:r>
          </a:p>
          <a:p>
            <a:r>
              <a:rPr lang="en-GB" dirty="0"/>
              <a:t> 'City': City of consumer </a:t>
            </a:r>
          </a:p>
          <a:p>
            <a:r>
              <a:rPr lang="en-GB" dirty="0"/>
              <a:t>‘Male': Customer is male or not </a:t>
            </a:r>
          </a:p>
          <a:p>
            <a:r>
              <a:rPr lang="en-GB" dirty="0"/>
              <a:t>‘Clicked': Whether the customer clicked or not</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21" y="685800"/>
            <a:ext cx="7520940" cy="548640"/>
          </a:xfrm>
        </p:spPr>
        <p:txBody>
          <a:bodyPr>
            <a:normAutofit fontScale="90000"/>
          </a:bodyPr>
          <a:lstStyle/>
          <a:p>
            <a:r>
              <a:rPr lang="en-US" sz="3200" b="1" dirty="0">
                <a:latin typeface="Cambria" pitchFamily="18" charset="0"/>
                <a:ea typeface="Cambria" pitchFamily="18" charset="0"/>
              </a:rPr>
              <a:t>            TARGET VARIABLE</a:t>
            </a:r>
          </a:p>
        </p:txBody>
      </p:sp>
      <p:sp>
        <p:nvSpPr>
          <p:cNvPr id="3" name="Content Placeholder 2"/>
          <p:cNvSpPr>
            <a:spLocks noGrp="1"/>
          </p:cNvSpPr>
          <p:nvPr>
            <p:ph idx="1"/>
          </p:nvPr>
        </p:nvSpPr>
        <p:spPr>
          <a:xfrm>
            <a:off x="841421" y="2362200"/>
            <a:ext cx="7635240" cy="3547572"/>
          </a:xfrm>
        </p:spPr>
        <p:txBody>
          <a:bodyPr/>
          <a:lstStyle/>
          <a:p>
            <a:endParaRPr lang="en-US" dirty="0">
              <a:latin typeface="Cambria" pitchFamily="18" charset="0"/>
              <a:ea typeface="Cambria" pitchFamily="18" charset="0"/>
            </a:endParaRPr>
          </a:p>
          <a:p>
            <a:r>
              <a:rPr lang="en-US" i="1" dirty="0">
                <a:latin typeface="Cambria" pitchFamily="18" charset="0"/>
                <a:ea typeface="Cambria" pitchFamily="18" charset="0"/>
              </a:rPr>
              <a:t>Out of these columns we have  a target variable  and that is  ”CLICKED”</a:t>
            </a:r>
          </a:p>
          <a:p>
            <a:endParaRPr lang="en-US" i="1" dirty="0">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7520940" cy="548640"/>
          </a:xfrm>
        </p:spPr>
        <p:txBody>
          <a:bodyPr>
            <a:normAutofit fontScale="90000"/>
          </a:bodyPr>
          <a:lstStyle/>
          <a:p>
            <a:r>
              <a:rPr lang="en-US" b="1" dirty="0">
                <a:latin typeface="Cambria" pitchFamily="18" charset="0"/>
                <a:ea typeface="Cambria" pitchFamily="18" charset="0"/>
              </a:rPr>
              <a:t>              SIGNIFICANT VARIABLES</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914400" y="2590800"/>
            <a:ext cx="7520940" cy="3579849"/>
          </a:xfrm>
        </p:spPr>
        <p:txBody>
          <a:bodyPr>
            <a:normAutofit fontScale="92500" lnSpcReduction="20000"/>
          </a:bodyPr>
          <a:lstStyle/>
          <a:p>
            <a:r>
              <a:rPr lang="en-IN" i="1" dirty="0">
                <a:latin typeface="Cambria" pitchFamily="18" charset="0"/>
                <a:ea typeface="Cambria" pitchFamily="18" charset="0"/>
              </a:rPr>
              <a:t>From the above variables  , there are some variables  which are not useful in predicting the business result so we have to remove those columns .</a:t>
            </a:r>
          </a:p>
          <a:p>
            <a:pPr>
              <a:buAutoNum type="arabicParenR"/>
            </a:pPr>
            <a:r>
              <a:rPr lang="en-IN" i="1" dirty="0">
                <a:latin typeface="Cambria" pitchFamily="18" charset="0"/>
                <a:ea typeface="Cambria" pitchFamily="18" charset="0"/>
              </a:rPr>
              <a:t>Time_Spent</a:t>
            </a:r>
          </a:p>
          <a:p>
            <a:pPr>
              <a:buAutoNum type="arabicParenR"/>
            </a:pPr>
            <a:r>
              <a:rPr lang="en-IN" i="1" dirty="0">
                <a:latin typeface="Cambria" pitchFamily="18" charset="0"/>
                <a:ea typeface="Cambria" pitchFamily="18" charset="0"/>
              </a:rPr>
              <a:t>Age</a:t>
            </a:r>
          </a:p>
          <a:p>
            <a:pPr>
              <a:buAutoNum type="arabicParenR"/>
            </a:pPr>
            <a:r>
              <a:rPr lang="en-IN" i="1" dirty="0">
                <a:latin typeface="Cambria" pitchFamily="18" charset="0"/>
                <a:ea typeface="Cambria" pitchFamily="18" charset="0"/>
              </a:rPr>
              <a:t>Avg _income</a:t>
            </a:r>
          </a:p>
          <a:p>
            <a:pPr>
              <a:buAutoNum type="arabicParenR"/>
            </a:pPr>
            <a:r>
              <a:rPr lang="en-IN" i="1" dirty="0">
                <a:latin typeface="Cambria" pitchFamily="18" charset="0"/>
                <a:ea typeface="Cambria" pitchFamily="18" charset="0"/>
              </a:rPr>
              <a:t>Internet_Usage</a:t>
            </a:r>
          </a:p>
          <a:p>
            <a:pPr>
              <a:buAutoNum type="arabicParenR"/>
            </a:pPr>
            <a:r>
              <a:rPr lang="en-IN" i="1" dirty="0">
                <a:latin typeface="Cambria" pitchFamily="18" charset="0"/>
                <a:ea typeface="Cambria" pitchFamily="18" charset="0"/>
              </a:rPr>
              <a:t>Male</a:t>
            </a:r>
          </a:p>
          <a:p>
            <a:pPr>
              <a:buAutoNum type="arabicParenR"/>
            </a:pPr>
            <a:r>
              <a:rPr lang="en-IN" i="1" dirty="0">
                <a:latin typeface="Cambria" pitchFamily="18" charset="0"/>
                <a:ea typeface="Cambria" pitchFamily="18" charset="0"/>
              </a:rPr>
              <a:t>Clicked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Cambria" pitchFamily="18" charset="0"/>
                <a:ea typeface="Cambria" pitchFamily="18" charset="0"/>
              </a:rPr>
              <a:t>Continuous VS Categorical Variable </a:t>
            </a:r>
          </a:p>
        </p:txBody>
      </p:sp>
      <p:sp>
        <p:nvSpPr>
          <p:cNvPr id="3" name="Content Placeholder 2"/>
          <p:cNvSpPr>
            <a:spLocks noGrp="1"/>
          </p:cNvSpPr>
          <p:nvPr>
            <p:ph idx="1"/>
          </p:nvPr>
        </p:nvSpPr>
        <p:spPr>
          <a:xfrm>
            <a:off x="1176865" y="2590800"/>
            <a:ext cx="6798736" cy="3344332"/>
          </a:xfrm>
        </p:spPr>
        <p:txBody>
          <a:bodyPr/>
          <a:lstStyle/>
          <a:p>
            <a:r>
              <a:rPr lang="en-US" dirty="0">
                <a:latin typeface="Cambria" pitchFamily="18" charset="0"/>
                <a:ea typeface="Cambria" pitchFamily="18" charset="0"/>
              </a:rPr>
              <a:t>Categorical  Variable = The value is limited and usually based on a particular finite group. For example gender , year.</a:t>
            </a:r>
          </a:p>
          <a:p>
            <a:endParaRPr lang="en-US" dirty="0">
              <a:latin typeface="Cambria" pitchFamily="18" charset="0"/>
              <a:ea typeface="Cambria" pitchFamily="18" charset="0"/>
            </a:endParaRPr>
          </a:p>
          <a:p>
            <a:r>
              <a:rPr lang="en-US" dirty="0">
                <a:latin typeface="Cambria" pitchFamily="18" charset="0"/>
                <a:ea typeface="Cambria" pitchFamily="18" charset="0"/>
              </a:rPr>
              <a:t>Continuous Variable = This variable can take any value from integer to decimal . For example revenue , price of share </a:t>
            </a:r>
          </a:p>
          <a:p>
            <a:endParaRPr lang="en-US" dirty="0">
              <a:latin typeface="Cambria" pitchFamily="18" charset="0"/>
              <a:ea typeface="Cambria" pitchFamily="18" charset="0"/>
            </a:endParaRPr>
          </a:p>
          <a:p>
            <a:endParaRPr lang="en-US" dirty="0">
              <a:latin typeface="Cambria" pitchFamily="18" charset="0"/>
              <a:ea typeface="Cambria" pitchFamily="18" charset="0"/>
            </a:endParaRPr>
          </a:p>
          <a:p>
            <a:endParaRPr lang="en-US" dirty="0">
              <a:latin typeface="Cambria" pitchFamily="18" charset="0"/>
              <a:ea typeface="Cambria" pitchFamily="18" charset="0"/>
            </a:endParaRPr>
          </a:p>
          <a:p>
            <a:endParaRPr lang="en-US" dirty="0">
              <a:latin typeface="Cambria" pitchFamily="18" charset="0"/>
              <a:ea typeface="Cambria" pitchFamily="18" charset="0"/>
            </a:endParaRPr>
          </a:p>
          <a:p>
            <a:endParaRPr lang="en-US" dirty="0">
              <a:latin typeface="Cambria" pitchFamily="18" charset="0"/>
              <a:ea typeface="Cambria" pitchFamily="18" charset="0"/>
            </a:endParaRPr>
          </a:p>
          <a:p>
            <a:endParaRPr lang="en-US" dirty="0">
              <a:latin typeface="Cambria" pitchFamily="18" charset="0"/>
              <a:ea typeface="Cambria" pitchFamily="18" charset="0"/>
            </a:endParaRPr>
          </a:p>
          <a:p>
            <a:endParaRPr lang="en-US" dirty="0">
              <a:latin typeface="Cambria" pitchFamily="18" charset="0"/>
              <a:ea typeface="Cambria" pitchFamily="18" charset="0"/>
            </a:endParaRP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520940" cy="548640"/>
          </a:xfrm>
        </p:spPr>
        <p:txBody>
          <a:bodyPr>
            <a:normAutofit fontScale="90000"/>
          </a:bodyPr>
          <a:lstStyle/>
          <a:p>
            <a:r>
              <a:rPr lang="en-US" b="1" dirty="0">
                <a:latin typeface="Cambria" pitchFamily="18" charset="0"/>
                <a:ea typeface="Cambria" pitchFamily="18" charset="0"/>
              </a:rPr>
              <a:t> UNIVARIATE ANALYSIS</a:t>
            </a:r>
          </a:p>
        </p:txBody>
      </p:sp>
      <p:sp>
        <p:nvSpPr>
          <p:cNvPr id="3" name="Content Placeholder 2"/>
          <p:cNvSpPr>
            <a:spLocks noGrp="1"/>
          </p:cNvSpPr>
          <p:nvPr>
            <p:ph idx="1"/>
          </p:nvPr>
        </p:nvSpPr>
        <p:spPr>
          <a:xfrm>
            <a:off x="838200" y="2362200"/>
            <a:ext cx="7520940" cy="3276600"/>
          </a:xfrm>
        </p:spPr>
        <p:txBody>
          <a:bodyPr>
            <a:normAutofit/>
          </a:bodyPr>
          <a:lstStyle/>
          <a:p>
            <a:pPr marL="457200" indent="-457200">
              <a:buFont typeface="Arial" pitchFamily="34" charset="0"/>
              <a:buChar char="•"/>
            </a:pPr>
            <a:r>
              <a:rPr lang="en-US" dirty="0">
                <a:latin typeface="Cambria" pitchFamily="18" charset="0"/>
                <a:ea typeface="Cambria" pitchFamily="18" charset="0"/>
              </a:rPr>
              <a:t>In univariate  analysis we have two parts  </a:t>
            </a:r>
          </a:p>
          <a:p>
            <a:pPr marL="457200" indent="-457200">
              <a:buNone/>
            </a:pPr>
            <a:endParaRPr lang="en-US" dirty="0">
              <a:latin typeface="Cambria" pitchFamily="18" charset="0"/>
              <a:ea typeface="Cambria" pitchFamily="18" charset="0"/>
            </a:endParaRPr>
          </a:p>
          <a:p>
            <a:pPr marL="457200" indent="-457200">
              <a:buFont typeface="+mj-lt"/>
              <a:buAutoNum type="arabicPeriod"/>
            </a:pPr>
            <a:r>
              <a:rPr lang="en-US" dirty="0">
                <a:latin typeface="Cambria" pitchFamily="18" charset="0"/>
                <a:ea typeface="Cambria" pitchFamily="18" charset="0"/>
              </a:rPr>
              <a:t>In case of Categorical  Variable  we have a bar plot .</a:t>
            </a:r>
          </a:p>
          <a:p>
            <a:pPr marL="457200" indent="-457200">
              <a:buFont typeface="+mj-lt"/>
              <a:buAutoNum type="arabicPeriod"/>
            </a:pPr>
            <a:endParaRPr lang="en-US" dirty="0">
              <a:latin typeface="Cambria" pitchFamily="18" charset="0"/>
              <a:ea typeface="Cambria" pitchFamily="18" charset="0"/>
            </a:endParaRPr>
          </a:p>
          <a:p>
            <a:pPr marL="457200" indent="-457200">
              <a:buFont typeface="+mj-lt"/>
              <a:buAutoNum type="arabicPeriod"/>
            </a:pPr>
            <a:r>
              <a:rPr lang="en-US" dirty="0">
                <a:latin typeface="Cambria" pitchFamily="18" charset="0"/>
                <a:ea typeface="Cambria" pitchFamily="18" charset="0"/>
              </a:rPr>
              <a:t>In case of continuous variable we have made histogram.</a:t>
            </a:r>
          </a:p>
          <a:p>
            <a:pPr>
              <a:buNone/>
            </a:pPr>
            <a:endParaRPr lang="en-US" i="1" dirty="0">
              <a:latin typeface="Cambria" pitchFamily="18" charset="0"/>
              <a:ea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85801"/>
            <a:ext cx="6798734" cy="838200"/>
          </a:xfrm>
        </p:spPr>
        <p:txBody>
          <a:bodyPr>
            <a:normAutofit fontScale="90000"/>
          </a:bodyPr>
          <a:lstStyle/>
          <a:p>
            <a:r>
              <a:rPr lang="en-US" b="1" dirty="0">
                <a:latin typeface="Cambria" pitchFamily="18" charset="0"/>
                <a:ea typeface="Cambria" pitchFamily="18" charset="0"/>
              </a:rPr>
              <a:t> Histogram for Continuous Variables</a:t>
            </a:r>
            <a:endParaRPr lang="en-GB" dirty="0"/>
          </a:p>
        </p:txBody>
      </p:sp>
      <p:pic>
        <p:nvPicPr>
          <p:cNvPr id="4" name="Content Placeholder 3" descr="Rplot01.png"/>
          <p:cNvPicPr>
            <a:picLocks noGrp="1" noChangeAspect="1"/>
          </p:cNvPicPr>
          <p:nvPr>
            <p:ph idx="1"/>
          </p:nvPr>
        </p:nvPicPr>
        <p:blipFill>
          <a:blip r:embed="rId2" cstate="print"/>
          <a:stretch>
            <a:fillRect/>
          </a:stretch>
        </p:blipFill>
        <p:spPr>
          <a:xfrm>
            <a:off x="762000" y="1752600"/>
            <a:ext cx="7696200" cy="4572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762001"/>
            <a:ext cx="6798734" cy="609599"/>
          </a:xfrm>
        </p:spPr>
        <p:txBody>
          <a:bodyPr>
            <a:normAutofit fontScale="90000"/>
          </a:bodyPr>
          <a:lstStyle/>
          <a:p>
            <a:r>
              <a:rPr lang="en-US" b="1" dirty="0">
                <a:latin typeface="Cambria" pitchFamily="18" charset="0"/>
                <a:ea typeface="Cambria" pitchFamily="18" charset="0"/>
              </a:rPr>
              <a:t>BAR PLOT for Categorical</a:t>
            </a:r>
            <a:br>
              <a:rPr lang="en-US" b="1" dirty="0">
                <a:latin typeface="Cambria" pitchFamily="18" charset="0"/>
                <a:ea typeface="Cambria" pitchFamily="18" charset="0"/>
              </a:rPr>
            </a:br>
            <a:r>
              <a:rPr lang="en-US" b="1" dirty="0">
                <a:latin typeface="Cambria" pitchFamily="18" charset="0"/>
                <a:ea typeface="Cambria" pitchFamily="18" charset="0"/>
              </a:rPr>
              <a:t>Variables </a:t>
            </a:r>
            <a:endParaRPr lang="en-GB" dirty="0"/>
          </a:p>
        </p:txBody>
      </p:sp>
      <p:pic>
        <p:nvPicPr>
          <p:cNvPr id="6" name="Content Placeholder 5" descr="Barplot.png"/>
          <p:cNvPicPr>
            <a:picLocks noGrp="1" noChangeAspect="1"/>
          </p:cNvPicPr>
          <p:nvPr>
            <p:ph idx="1"/>
          </p:nvPr>
        </p:nvPicPr>
        <p:blipFill>
          <a:blip r:embed="rId2" cstate="print"/>
          <a:stretch>
            <a:fillRect/>
          </a:stretch>
        </p:blipFill>
        <p:spPr>
          <a:xfrm>
            <a:off x="1066800" y="1752600"/>
            <a:ext cx="7010400" cy="4419600"/>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1301</TotalTime>
  <Words>525</Words>
  <Application>Microsoft Office PowerPoint</Application>
  <PresentationFormat>On-screen Show (4:3)</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Britannic Bold</vt:lpstr>
      <vt:lpstr>Cambria</vt:lpstr>
      <vt:lpstr>Garamond</vt:lpstr>
      <vt:lpstr>Organic</vt:lpstr>
      <vt:lpstr>Website Ad-Click</vt:lpstr>
      <vt:lpstr>                        OBJECTIVE</vt:lpstr>
      <vt:lpstr>DATASETS</vt:lpstr>
      <vt:lpstr>            TARGET VARIABLE</vt:lpstr>
      <vt:lpstr>              SIGNIFICANT VARIABLES</vt:lpstr>
      <vt:lpstr>Continuous VS Categorical Variable </vt:lpstr>
      <vt:lpstr> UNIVARIATE ANALYSIS</vt:lpstr>
      <vt:lpstr> Histogram for Continuous Variables</vt:lpstr>
      <vt:lpstr>BAR PLOT for Categorical Variables </vt:lpstr>
      <vt:lpstr>BIIVARIATE ANALYSIS</vt:lpstr>
      <vt:lpstr>SCATTER PLOT</vt:lpstr>
      <vt:lpstr>BAR PLOT – AGE </vt:lpstr>
      <vt:lpstr> BAR PLOT- CLICKED </vt:lpstr>
      <vt:lpstr>MODEL BUILDING</vt:lpstr>
      <vt:lpstr>Confusion Matrix</vt:lpstr>
      <vt:lpstr>K fold Method  ROC- AUC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MARKET CUSTOMER VALUE ANALYSIS</dc:title>
  <dc:creator>Mim Roy</dc:creator>
  <cp:lastModifiedBy>Karan Katyal</cp:lastModifiedBy>
  <cp:revision>65</cp:revision>
  <dcterms:created xsi:type="dcterms:W3CDTF">2006-08-16T00:00:00Z</dcterms:created>
  <dcterms:modified xsi:type="dcterms:W3CDTF">2021-08-27T17:28:54Z</dcterms:modified>
</cp:coreProperties>
</file>