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5" r:id="rId4"/>
    <p:sldId id="258" r:id="rId5"/>
    <p:sldId id="259" r:id="rId6"/>
    <p:sldId id="262" r:id="rId7"/>
    <p:sldId id="263" r:id="rId8"/>
    <p:sldId id="260" r:id="rId9"/>
    <p:sldId id="270" r:id="rId10"/>
    <p:sldId id="261" r:id="rId11"/>
    <p:sldId id="271" r:id="rId12"/>
    <p:sldId id="264" r:id="rId13"/>
    <p:sldId id="265" r:id="rId14"/>
    <p:sldId id="266" r:id="rId15"/>
    <p:sldId id="267" r:id="rId16"/>
    <p:sldId id="268"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830"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78C408-C8B7-4127-AB06-C616C4EB86DD}" type="datetimeFigureOut">
              <a:rPr lang="en-IN" smtClean="0"/>
              <a:t>2024-06-29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20FB5F98-5153-4BBE-BE76-1D3E8D3A602C}" type="slidenum">
              <a:rPr lang="en-IN" smtClean="0"/>
              <a:t>‹#›</a:t>
            </a:fld>
            <a:endParaRPr lang="en-IN"/>
          </a:p>
        </p:txBody>
      </p:sp>
    </p:spTree>
    <p:extLst>
      <p:ext uri="{BB962C8B-B14F-4D97-AF65-F5344CB8AC3E}">
        <p14:creationId xmlns:p14="http://schemas.microsoft.com/office/powerpoint/2010/main" val="12072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78C408-C8B7-4127-AB06-C616C4EB86DD}" type="datetimeFigureOut">
              <a:rPr lang="en-IN" smtClean="0"/>
              <a:t>2024-06-29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20FB5F98-5153-4BBE-BE76-1D3E8D3A602C}" type="slidenum">
              <a:rPr lang="en-IN" smtClean="0"/>
              <a:t>‹#›</a:t>
            </a:fld>
            <a:endParaRPr lang="en-IN"/>
          </a:p>
        </p:txBody>
      </p:sp>
    </p:spTree>
    <p:extLst>
      <p:ext uri="{BB962C8B-B14F-4D97-AF65-F5344CB8AC3E}">
        <p14:creationId xmlns:p14="http://schemas.microsoft.com/office/powerpoint/2010/main" val="3609588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78C408-C8B7-4127-AB06-C616C4EB86DD}" type="datetimeFigureOut">
              <a:rPr lang="en-IN" smtClean="0"/>
              <a:t>2024-06-29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20FB5F98-5153-4BBE-BE76-1D3E8D3A602C}" type="slidenum">
              <a:rPr lang="en-IN" smtClean="0"/>
              <a:t>‹#›</a:t>
            </a:fld>
            <a:endParaRPr lang="en-IN"/>
          </a:p>
        </p:txBody>
      </p:sp>
    </p:spTree>
    <p:extLst>
      <p:ext uri="{BB962C8B-B14F-4D97-AF65-F5344CB8AC3E}">
        <p14:creationId xmlns:p14="http://schemas.microsoft.com/office/powerpoint/2010/main" val="4028700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78C408-C8B7-4127-AB06-C616C4EB86DD}" type="datetimeFigureOut">
              <a:rPr lang="en-IN" smtClean="0"/>
              <a:t>2024-06-29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0FB5F98-5153-4BBE-BE76-1D3E8D3A602C}"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887245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78C408-C8B7-4127-AB06-C616C4EB86DD}" type="datetimeFigureOut">
              <a:rPr lang="en-IN" smtClean="0"/>
              <a:t>2024-06-29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0FB5F98-5153-4BBE-BE76-1D3E8D3A602C}" type="slidenum">
              <a:rPr lang="en-IN" smtClean="0"/>
              <a:t>‹#›</a:t>
            </a:fld>
            <a:endParaRPr lang="en-IN"/>
          </a:p>
        </p:txBody>
      </p:sp>
    </p:spTree>
    <p:extLst>
      <p:ext uri="{BB962C8B-B14F-4D97-AF65-F5344CB8AC3E}">
        <p14:creationId xmlns:p14="http://schemas.microsoft.com/office/powerpoint/2010/main" val="789763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478C408-C8B7-4127-AB06-C616C4EB86DD}" type="datetimeFigureOut">
              <a:rPr lang="en-IN" smtClean="0"/>
              <a:t>2024-06-29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FB5F98-5153-4BBE-BE76-1D3E8D3A602C}" type="slidenum">
              <a:rPr lang="en-IN" smtClean="0"/>
              <a:t>‹#›</a:t>
            </a:fld>
            <a:endParaRPr lang="en-IN"/>
          </a:p>
        </p:txBody>
      </p:sp>
    </p:spTree>
    <p:extLst>
      <p:ext uri="{BB962C8B-B14F-4D97-AF65-F5344CB8AC3E}">
        <p14:creationId xmlns:p14="http://schemas.microsoft.com/office/powerpoint/2010/main" val="2306071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478C408-C8B7-4127-AB06-C616C4EB86DD}" type="datetimeFigureOut">
              <a:rPr lang="en-IN" smtClean="0"/>
              <a:t>2024-06-29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FB5F98-5153-4BBE-BE76-1D3E8D3A602C}" type="slidenum">
              <a:rPr lang="en-IN" smtClean="0"/>
              <a:t>‹#›</a:t>
            </a:fld>
            <a:endParaRPr lang="en-IN"/>
          </a:p>
        </p:txBody>
      </p:sp>
    </p:spTree>
    <p:extLst>
      <p:ext uri="{BB962C8B-B14F-4D97-AF65-F5344CB8AC3E}">
        <p14:creationId xmlns:p14="http://schemas.microsoft.com/office/powerpoint/2010/main" val="3546022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78C408-C8B7-4127-AB06-C616C4EB86DD}" type="datetimeFigureOut">
              <a:rPr lang="en-IN" smtClean="0"/>
              <a:t>2024-06-29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F98-5153-4BBE-BE76-1D3E8D3A602C}" type="slidenum">
              <a:rPr lang="en-IN" smtClean="0"/>
              <a:t>‹#›</a:t>
            </a:fld>
            <a:endParaRPr lang="en-IN"/>
          </a:p>
        </p:txBody>
      </p:sp>
    </p:spTree>
    <p:extLst>
      <p:ext uri="{BB962C8B-B14F-4D97-AF65-F5344CB8AC3E}">
        <p14:creationId xmlns:p14="http://schemas.microsoft.com/office/powerpoint/2010/main" val="2624416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478C408-C8B7-4127-AB06-C616C4EB86DD}" type="datetimeFigureOut">
              <a:rPr lang="en-IN" smtClean="0"/>
              <a:t>2024-06-29</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0FB5F98-5153-4BBE-BE76-1D3E8D3A602C}" type="slidenum">
              <a:rPr lang="en-IN" smtClean="0"/>
              <a:t>‹#›</a:t>
            </a:fld>
            <a:endParaRPr lang="en-IN"/>
          </a:p>
        </p:txBody>
      </p:sp>
    </p:spTree>
    <p:extLst>
      <p:ext uri="{BB962C8B-B14F-4D97-AF65-F5344CB8AC3E}">
        <p14:creationId xmlns:p14="http://schemas.microsoft.com/office/powerpoint/2010/main" val="4280783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78C408-C8B7-4127-AB06-C616C4EB86DD}" type="datetimeFigureOut">
              <a:rPr lang="en-IN" smtClean="0"/>
              <a:t>2024-06-29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F98-5153-4BBE-BE76-1D3E8D3A602C}" type="slidenum">
              <a:rPr lang="en-IN" smtClean="0"/>
              <a:t>‹#›</a:t>
            </a:fld>
            <a:endParaRPr lang="en-IN"/>
          </a:p>
        </p:txBody>
      </p:sp>
    </p:spTree>
    <p:extLst>
      <p:ext uri="{BB962C8B-B14F-4D97-AF65-F5344CB8AC3E}">
        <p14:creationId xmlns:p14="http://schemas.microsoft.com/office/powerpoint/2010/main" val="169422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78C408-C8B7-4127-AB06-C616C4EB86DD}" type="datetimeFigureOut">
              <a:rPr lang="en-IN" smtClean="0"/>
              <a:t>2024-06-29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20FB5F98-5153-4BBE-BE76-1D3E8D3A602C}" type="slidenum">
              <a:rPr lang="en-IN" smtClean="0"/>
              <a:t>‹#›</a:t>
            </a:fld>
            <a:endParaRPr lang="en-IN"/>
          </a:p>
        </p:txBody>
      </p:sp>
    </p:spTree>
    <p:extLst>
      <p:ext uri="{BB962C8B-B14F-4D97-AF65-F5344CB8AC3E}">
        <p14:creationId xmlns:p14="http://schemas.microsoft.com/office/powerpoint/2010/main" val="204357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78C408-C8B7-4127-AB06-C616C4EB86DD}" type="datetimeFigureOut">
              <a:rPr lang="en-IN" smtClean="0"/>
              <a:t>2024-06-29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FB5F98-5153-4BBE-BE76-1D3E8D3A602C}" type="slidenum">
              <a:rPr lang="en-IN" smtClean="0"/>
              <a:t>‹#›</a:t>
            </a:fld>
            <a:endParaRPr lang="en-IN"/>
          </a:p>
        </p:txBody>
      </p:sp>
    </p:spTree>
    <p:extLst>
      <p:ext uri="{BB962C8B-B14F-4D97-AF65-F5344CB8AC3E}">
        <p14:creationId xmlns:p14="http://schemas.microsoft.com/office/powerpoint/2010/main" val="1974355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78C408-C8B7-4127-AB06-C616C4EB86DD}" type="datetimeFigureOut">
              <a:rPr lang="en-IN" smtClean="0"/>
              <a:t>2024-06-29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FB5F98-5153-4BBE-BE76-1D3E8D3A602C}" type="slidenum">
              <a:rPr lang="en-IN" smtClean="0"/>
              <a:t>‹#›</a:t>
            </a:fld>
            <a:endParaRPr lang="en-IN"/>
          </a:p>
        </p:txBody>
      </p:sp>
    </p:spTree>
    <p:extLst>
      <p:ext uri="{BB962C8B-B14F-4D97-AF65-F5344CB8AC3E}">
        <p14:creationId xmlns:p14="http://schemas.microsoft.com/office/powerpoint/2010/main" val="2241348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78C408-C8B7-4127-AB06-C616C4EB86DD}" type="datetimeFigureOut">
              <a:rPr lang="en-IN" smtClean="0"/>
              <a:t>2024-06-29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FB5F98-5153-4BBE-BE76-1D3E8D3A602C}" type="slidenum">
              <a:rPr lang="en-IN" smtClean="0"/>
              <a:t>‹#›</a:t>
            </a:fld>
            <a:endParaRPr lang="en-IN"/>
          </a:p>
        </p:txBody>
      </p:sp>
    </p:spTree>
    <p:extLst>
      <p:ext uri="{BB962C8B-B14F-4D97-AF65-F5344CB8AC3E}">
        <p14:creationId xmlns:p14="http://schemas.microsoft.com/office/powerpoint/2010/main" val="2578615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478C408-C8B7-4127-AB06-C616C4EB86DD}" type="datetimeFigureOut">
              <a:rPr lang="en-IN" smtClean="0"/>
              <a:t>2024-06-29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FB5F98-5153-4BBE-BE76-1D3E8D3A602C}" type="slidenum">
              <a:rPr lang="en-IN" smtClean="0"/>
              <a:t>‹#›</a:t>
            </a:fld>
            <a:endParaRPr lang="en-IN"/>
          </a:p>
        </p:txBody>
      </p:sp>
    </p:spTree>
    <p:extLst>
      <p:ext uri="{BB962C8B-B14F-4D97-AF65-F5344CB8AC3E}">
        <p14:creationId xmlns:p14="http://schemas.microsoft.com/office/powerpoint/2010/main" val="602506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78C408-C8B7-4127-AB06-C616C4EB86DD}" type="datetimeFigureOut">
              <a:rPr lang="en-IN" smtClean="0"/>
              <a:t>2024-06-29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FB5F98-5153-4BBE-BE76-1D3E8D3A602C}" type="slidenum">
              <a:rPr lang="en-IN" smtClean="0"/>
              <a:t>‹#›</a:t>
            </a:fld>
            <a:endParaRPr lang="en-IN"/>
          </a:p>
        </p:txBody>
      </p:sp>
    </p:spTree>
    <p:extLst>
      <p:ext uri="{BB962C8B-B14F-4D97-AF65-F5344CB8AC3E}">
        <p14:creationId xmlns:p14="http://schemas.microsoft.com/office/powerpoint/2010/main" val="275249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78C408-C8B7-4127-AB06-C616C4EB86DD}" type="datetimeFigureOut">
              <a:rPr lang="en-IN" smtClean="0"/>
              <a:t>2024-06-29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FB5F98-5153-4BBE-BE76-1D3E8D3A602C}" type="slidenum">
              <a:rPr lang="en-IN" smtClean="0"/>
              <a:t>‹#›</a:t>
            </a:fld>
            <a:endParaRPr lang="en-IN"/>
          </a:p>
        </p:txBody>
      </p:sp>
    </p:spTree>
    <p:extLst>
      <p:ext uri="{BB962C8B-B14F-4D97-AF65-F5344CB8AC3E}">
        <p14:creationId xmlns:p14="http://schemas.microsoft.com/office/powerpoint/2010/main" val="2723381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78C408-C8B7-4127-AB06-C616C4EB86DD}" type="datetimeFigureOut">
              <a:rPr lang="en-IN" smtClean="0"/>
              <a:t>2024-06-29</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0FB5F98-5153-4BBE-BE76-1D3E8D3A602C}" type="slidenum">
              <a:rPr lang="en-IN" smtClean="0"/>
              <a:t>‹#›</a:t>
            </a:fld>
            <a:endParaRPr lang="en-IN"/>
          </a:p>
        </p:txBody>
      </p:sp>
    </p:spTree>
    <p:extLst>
      <p:ext uri="{BB962C8B-B14F-4D97-AF65-F5344CB8AC3E}">
        <p14:creationId xmlns:p14="http://schemas.microsoft.com/office/powerpoint/2010/main" val="98755272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it.ly/3HGpq0J" TargetMode="Externa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E9B2-E3B6-F885-4947-4188034D5782}"/>
              </a:ext>
            </a:extLst>
          </p:cNvPr>
          <p:cNvSpPr>
            <a:spLocks noGrp="1"/>
          </p:cNvSpPr>
          <p:nvPr>
            <p:ph type="ctrTitle"/>
          </p:nvPr>
        </p:nvSpPr>
        <p:spPr/>
        <p:txBody>
          <a:bodyPr/>
          <a:lstStyle/>
          <a:p>
            <a:pPr algn="ctr"/>
            <a:r>
              <a:rPr lang="en-IN" sz="4800" dirty="0"/>
              <a:t>Promotional Campaign Analysis</a:t>
            </a:r>
          </a:p>
        </p:txBody>
      </p:sp>
      <p:sp>
        <p:nvSpPr>
          <p:cNvPr id="3" name="Subtitle 2">
            <a:extLst>
              <a:ext uri="{FF2B5EF4-FFF2-40B4-BE49-F238E27FC236}">
                <a16:creationId xmlns:a16="http://schemas.microsoft.com/office/drawing/2014/main" id="{4C702E78-ED7A-553D-BCBE-7BFA5B67ABED}"/>
              </a:ext>
            </a:extLst>
          </p:cNvPr>
          <p:cNvSpPr>
            <a:spLocks noGrp="1"/>
          </p:cNvSpPr>
          <p:nvPr>
            <p:ph type="subTitle" idx="1"/>
          </p:nvPr>
        </p:nvSpPr>
        <p:spPr/>
        <p:txBody>
          <a:bodyPr/>
          <a:lstStyle/>
          <a:p>
            <a:pPr algn="ctr"/>
            <a:r>
              <a:rPr lang="en-IN" dirty="0"/>
              <a:t>By </a:t>
            </a:r>
          </a:p>
          <a:p>
            <a:pPr algn="ctr"/>
            <a:r>
              <a:rPr lang="en-IN" dirty="0"/>
              <a:t>Karan Khaire </a:t>
            </a:r>
          </a:p>
        </p:txBody>
      </p:sp>
      <p:pic>
        <p:nvPicPr>
          <p:cNvPr id="5" name="Picture 4">
            <a:extLst>
              <a:ext uri="{FF2B5EF4-FFF2-40B4-BE49-F238E27FC236}">
                <a16:creationId xmlns:a16="http://schemas.microsoft.com/office/drawing/2014/main" id="{36E7E666-33EA-2480-CF74-411C68114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3122" y="2607200"/>
            <a:ext cx="1310763" cy="1282683"/>
          </a:xfrm>
          <a:prstGeom prst="rect">
            <a:avLst/>
          </a:prstGeom>
        </p:spPr>
      </p:pic>
      <p:sp>
        <p:nvSpPr>
          <p:cNvPr id="6" name="TextBox 5">
            <a:extLst>
              <a:ext uri="{FF2B5EF4-FFF2-40B4-BE49-F238E27FC236}">
                <a16:creationId xmlns:a16="http://schemas.microsoft.com/office/drawing/2014/main" id="{3320AB41-873A-E82A-50C1-59E0C8EDD1E4}"/>
              </a:ext>
            </a:extLst>
          </p:cNvPr>
          <p:cNvSpPr txBox="1"/>
          <p:nvPr/>
        </p:nvSpPr>
        <p:spPr>
          <a:xfrm>
            <a:off x="9431299" y="3805042"/>
            <a:ext cx="2394408" cy="461665"/>
          </a:xfrm>
          <a:prstGeom prst="rect">
            <a:avLst/>
          </a:prstGeom>
          <a:noFill/>
        </p:spPr>
        <p:txBody>
          <a:bodyPr wrap="square" rtlCol="0">
            <a:spAutoFit/>
          </a:bodyPr>
          <a:lstStyle/>
          <a:p>
            <a:pPr algn="ctr"/>
            <a:r>
              <a:rPr lang="en-IN" sz="2400" b="1" dirty="0">
                <a:solidFill>
                  <a:schemeClr val="bg1"/>
                </a:solidFill>
              </a:rPr>
              <a:t>AtliQ Mart</a:t>
            </a:r>
          </a:p>
        </p:txBody>
      </p:sp>
      <p:pic>
        <p:nvPicPr>
          <p:cNvPr id="8" name="Picture 7">
            <a:hlinkClick r:id="rId3" highlightClick="1"/>
            <a:hlinkHover r:id="" action="ppaction://noaction" highlightClick="1"/>
            <a:extLst>
              <a:ext uri="{FF2B5EF4-FFF2-40B4-BE49-F238E27FC236}">
                <a16:creationId xmlns:a16="http://schemas.microsoft.com/office/drawing/2014/main" id="{F06F397F-88BA-53FD-1EEB-0953A65FFE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5165" y="4667417"/>
            <a:ext cx="400835" cy="400835"/>
          </a:xfrm>
          <a:prstGeom prst="rect">
            <a:avLst/>
          </a:prstGeom>
        </p:spPr>
      </p:pic>
    </p:spTree>
    <p:extLst>
      <p:ext uri="{BB962C8B-B14F-4D97-AF65-F5344CB8AC3E}">
        <p14:creationId xmlns:p14="http://schemas.microsoft.com/office/powerpoint/2010/main" val="459674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98679-E6D6-279D-A0D1-63ECB4B1E4FE}"/>
              </a:ext>
            </a:extLst>
          </p:cNvPr>
          <p:cNvSpPr>
            <a:spLocks noGrp="1"/>
          </p:cNvSpPr>
          <p:nvPr>
            <p:ph type="title"/>
          </p:nvPr>
        </p:nvSpPr>
        <p:spPr/>
        <p:txBody>
          <a:bodyPr/>
          <a:lstStyle/>
          <a:p>
            <a:r>
              <a:rPr lang="en-IN" b="1" dirty="0"/>
              <a:t>Category And Product Analysis Dashboard</a:t>
            </a:r>
          </a:p>
        </p:txBody>
      </p:sp>
      <p:pic>
        <p:nvPicPr>
          <p:cNvPr id="4" name="Picture 3">
            <a:extLst>
              <a:ext uri="{FF2B5EF4-FFF2-40B4-BE49-F238E27FC236}">
                <a16:creationId xmlns:a16="http://schemas.microsoft.com/office/drawing/2014/main" id="{B6E3599C-316D-1120-B19C-C2F331E51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2029" y="652356"/>
            <a:ext cx="1310763" cy="978482"/>
          </a:xfrm>
          <a:prstGeom prst="rect">
            <a:avLst/>
          </a:prstGeom>
        </p:spPr>
      </p:pic>
      <p:sp>
        <p:nvSpPr>
          <p:cNvPr id="6" name="TextBox 5">
            <a:extLst>
              <a:ext uri="{FF2B5EF4-FFF2-40B4-BE49-F238E27FC236}">
                <a16:creationId xmlns:a16="http://schemas.microsoft.com/office/drawing/2014/main" id="{0E44AB79-826C-C7C3-DC1B-A1E950964137}"/>
              </a:ext>
            </a:extLst>
          </p:cNvPr>
          <p:cNvSpPr txBox="1"/>
          <p:nvPr/>
        </p:nvSpPr>
        <p:spPr>
          <a:xfrm>
            <a:off x="9566112" y="1574594"/>
            <a:ext cx="3702596" cy="369332"/>
          </a:xfrm>
          <a:prstGeom prst="rect">
            <a:avLst/>
          </a:prstGeom>
          <a:noFill/>
        </p:spPr>
        <p:txBody>
          <a:bodyPr wrap="square">
            <a:spAutoFit/>
          </a:bodyPr>
          <a:lstStyle/>
          <a:p>
            <a:pPr algn="ctr"/>
            <a:r>
              <a:rPr lang="en-IN" sz="1800" b="1" dirty="0">
                <a:solidFill>
                  <a:schemeClr val="bg1"/>
                </a:solidFill>
              </a:rPr>
              <a:t>AtliQ Mart</a:t>
            </a:r>
          </a:p>
        </p:txBody>
      </p:sp>
      <p:pic>
        <p:nvPicPr>
          <p:cNvPr id="9" name="Content Placeholder 8">
            <a:extLst>
              <a:ext uri="{FF2B5EF4-FFF2-40B4-BE49-F238E27FC236}">
                <a16:creationId xmlns:a16="http://schemas.microsoft.com/office/drawing/2014/main" id="{77B49676-3F3B-6734-CA98-5770CB59435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0320" y="2383934"/>
            <a:ext cx="9708017" cy="3720838"/>
          </a:xfrm>
        </p:spPr>
      </p:pic>
    </p:spTree>
    <p:extLst>
      <p:ext uri="{BB962C8B-B14F-4D97-AF65-F5344CB8AC3E}">
        <p14:creationId xmlns:p14="http://schemas.microsoft.com/office/powerpoint/2010/main" val="1438746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98679-E6D6-279D-A0D1-63ECB4B1E4FE}"/>
              </a:ext>
            </a:extLst>
          </p:cNvPr>
          <p:cNvSpPr>
            <a:spLocks noGrp="1"/>
          </p:cNvSpPr>
          <p:nvPr>
            <p:ph type="title"/>
          </p:nvPr>
        </p:nvSpPr>
        <p:spPr/>
        <p:txBody>
          <a:bodyPr/>
          <a:lstStyle/>
          <a:p>
            <a:r>
              <a:rPr lang="en-IN" b="1" dirty="0"/>
              <a:t>Category And Product Analysis</a:t>
            </a:r>
          </a:p>
        </p:txBody>
      </p:sp>
      <p:pic>
        <p:nvPicPr>
          <p:cNvPr id="4" name="Picture 3">
            <a:extLst>
              <a:ext uri="{FF2B5EF4-FFF2-40B4-BE49-F238E27FC236}">
                <a16:creationId xmlns:a16="http://schemas.microsoft.com/office/drawing/2014/main" id="{B6E3599C-316D-1120-B19C-C2F331E51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2029" y="652356"/>
            <a:ext cx="1310763" cy="978482"/>
          </a:xfrm>
          <a:prstGeom prst="rect">
            <a:avLst/>
          </a:prstGeom>
        </p:spPr>
      </p:pic>
      <p:sp>
        <p:nvSpPr>
          <p:cNvPr id="6" name="TextBox 5">
            <a:extLst>
              <a:ext uri="{FF2B5EF4-FFF2-40B4-BE49-F238E27FC236}">
                <a16:creationId xmlns:a16="http://schemas.microsoft.com/office/drawing/2014/main" id="{0E44AB79-826C-C7C3-DC1B-A1E950964137}"/>
              </a:ext>
            </a:extLst>
          </p:cNvPr>
          <p:cNvSpPr txBox="1"/>
          <p:nvPr/>
        </p:nvSpPr>
        <p:spPr>
          <a:xfrm>
            <a:off x="9566112" y="1574594"/>
            <a:ext cx="3702596" cy="369332"/>
          </a:xfrm>
          <a:prstGeom prst="rect">
            <a:avLst/>
          </a:prstGeom>
          <a:noFill/>
        </p:spPr>
        <p:txBody>
          <a:bodyPr wrap="square">
            <a:spAutoFit/>
          </a:bodyPr>
          <a:lstStyle/>
          <a:p>
            <a:pPr algn="ctr"/>
            <a:r>
              <a:rPr lang="en-IN" sz="1800" b="1" dirty="0">
                <a:solidFill>
                  <a:schemeClr val="bg1"/>
                </a:solidFill>
              </a:rPr>
              <a:t>AtliQ Mart</a:t>
            </a:r>
          </a:p>
        </p:txBody>
      </p:sp>
      <p:pic>
        <p:nvPicPr>
          <p:cNvPr id="8" name="Content Placeholder 7">
            <a:extLst>
              <a:ext uri="{FF2B5EF4-FFF2-40B4-BE49-F238E27FC236}">
                <a16:creationId xmlns:a16="http://schemas.microsoft.com/office/drawing/2014/main" id="{9EDECFC6-05EF-049C-2260-E587B4B14DD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8303" y="2474566"/>
            <a:ext cx="3762900" cy="1758038"/>
          </a:xfrm>
        </p:spPr>
      </p:pic>
      <p:pic>
        <p:nvPicPr>
          <p:cNvPr id="11" name="Picture 10">
            <a:extLst>
              <a:ext uri="{FF2B5EF4-FFF2-40B4-BE49-F238E27FC236}">
                <a16:creationId xmlns:a16="http://schemas.microsoft.com/office/drawing/2014/main" id="{AF7C6373-53C5-9D1A-D28D-E2607E266BE5}"/>
              </a:ext>
            </a:extLst>
          </p:cNvPr>
          <p:cNvPicPr>
            <a:picLocks noChangeAspect="1"/>
          </p:cNvPicPr>
          <p:nvPr/>
        </p:nvPicPr>
        <p:blipFill>
          <a:blip r:embed="rId4"/>
          <a:stretch>
            <a:fillRect/>
          </a:stretch>
        </p:blipFill>
        <p:spPr>
          <a:xfrm>
            <a:off x="8007202" y="2514778"/>
            <a:ext cx="3820058" cy="1758038"/>
          </a:xfrm>
          <a:prstGeom prst="rect">
            <a:avLst/>
          </a:prstGeom>
        </p:spPr>
      </p:pic>
      <p:sp>
        <p:nvSpPr>
          <p:cNvPr id="12" name="TextBox 11">
            <a:extLst>
              <a:ext uri="{FF2B5EF4-FFF2-40B4-BE49-F238E27FC236}">
                <a16:creationId xmlns:a16="http://schemas.microsoft.com/office/drawing/2014/main" id="{34921258-9151-39AC-18EC-8E28B27BBF74}"/>
              </a:ext>
            </a:extLst>
          </p:cNvPr>
          <p:cNvSpPr txBox="1"/>
          <p:nvPr/>
        </p:nvSpPr>
        <p:spPr>
          <a:xfrm>
            <a:off x="278875" y="2046982"/>
            <a:ext cx="3661527" cy="369332"/>
          </a:xfrm>
          <a:prstGeom prst="rect">
            <a:avLst/>
          </a:prstGeom>
          <a:noFill/>
        </p:spPr>
        <p:txBody>
          <a:bodyPr wrap="square" rtlCol="0">
            <a:spAutoFit/>
          </a:bodyPr>
          <a:lstStyle/>
          <a:p>
            <a:pPr algn="ctr"/>
            <a:r>
              <a:rPr lang="en-IN" b="1" dirty="0">
                <a:solidFill>
                  <a:schemeClr val="bg1"/>
                </a:solidFill>
              </a:rPr>
              <a:t>During Diwali Campaign</a:t>
            </a:r>
          </a:p>
        </p:txBody>
      </p:sp>
      <p:sp>
        <p:nvSpPr>
          <p:cNvPr id="13" name="TextBox 12">
            <a:extLst>
              <a:ext uri="{FF2B5EF4-FFF2-40B4-BE49-F238E27FC236}">
                <a16:creationId xmlns:a16="http://schemas.microsoft.com/office/drawing/2014/main" id="{4C275F8E-3A39-8554-F9EB-9F21F4961068}"/>
              </a:ext>
            </a:extLst>
          </p:cNvPr>
          <p:cNvSpPr txBox="1"/>
          <p:nvPr/>
        </p:nvSpPr>
        <p:spPr>
          <a:xfrm>
            <a:off x="7865803" y="2065022"/>
            <a:ext cx="3661527" cy="369332"/>
          </a:xfrm>
          <a:prstGeom prst="rect">
            <a:avLst/>
          </a:prstGeom>
          <a:noFill/>
        </p:spPr>
        <p:txBody>
          <a:bodyPr wrap="square" rtlCol="0">
            <a:spAutoFit/>
          </a:bodyPr>
          <a:lstStyle/>
          <a:p>
            <a:pPr algn="ctr"/>
            <a:r>
              <a:rPr lang="en-IN" b="1" dirty="0">
                <a:solidFill>
                  <a:schemeClr val="bg1"/>
                </a:solidFill>
              </a:rPr>
              <a:t>During Sankranti Campaign</a:t>
            </a:r>
          </a:p>
        </p:txBody>
      </p:sp>
      <p:pic>
        <p:nvPicPr>
          <p:cNvPr id="15" name="Picture 14">
            <a:extLst>
              <a:ext uri="{FF2B5EF4-FFF2-40B4-BE49-F238E27FC236}">
                <a16:creationId xmlns:a16="http://schemas.microsoft.com/office/drawing/2014/main" id="{76B7AAA9-0136-77DB-9681-1398C82148CE}"/>
              </a:ext>
            </a:extLst>
          </p:cNvPr>
          <p:cNvPicPr>
            <a:picLocks noChangeAspect="1"/>
          </p:cNvPicPr>
          <p:nvPr/>
        </p:nvPicPr>
        <p:blipFill>
          <a:blip r:embed="rId5"/>
          <a:stretch>
            <a:fillRect/>
          </a:stretch>
        </p:blipFill>
        <p:spPr>
          <a:xfrm>
            <a:off x="3695308" y="4844723"/>
            <a:ext cx="4619368" cy="1919674"/>
          </a:xfrm>
          <a:prstGeom prst="rect">
            <a:avLst/>
          </a:prstGeom>
        </p:spPr>
      </p:pic>
      <p:sp>
        <p:nvSpPr>
          <p:cNvPr id="16" name="TextBox 15">
            <a:extLst>
              <a:ext uri="{FF2B5EF4-FFF2-40B4-BE49-F238E27FC236}">
                <a16:creationId xmlns:a16="http://schemas.microsoft.com/office/drawing/2014/main" id="{B5D02055-0388-0A7B-5957-A2FF3D99CBC8}"/>
              </a:ext>
            </a:extLst>
          </p:cNvPr>
          <p:cNvSpPr txBox="1"/>
          <p:nvPr/>
        </p:nvSpPr>
        <p:spPr>
          <a:xfrm>
            <a:off x="3616750" y="4434124"/>
            <a:ext cx="5090475" cy="369332"/>
          </a:xfrm>
          <a:prstGeom prst="rect">
            <a:avLst/>
          </a:prstGeom>
          <a:noFill/>
        </p:spPr>
        <p:txBody>
          <a:bodyPr wrap="square" rtlCol="0">
            <a:spAutoFit/>
          </a:bodyPr>
          <a:lstStyle/>
          <a:p>
            <a:r>
              <a:rPr lang="en-IN" b="1" dirty="0">
                <a:solidFill>
                  <a:schemeClr val="bg1"/>
                </a:solidFill>
              </a:rPr>
              <a:t>Top 5 products across both the Campaigns</a:t>
            </a:r>
          </a:p>
        </p:txBody>
      </p:sp>
    </p:spTree>
    <p:extLst>
      <p:ext uri="{BB962C8B-B14F-4D97-AF65-F5344CB8AC3E}">
        <p14:creationId xmlns:p14="http://schemas.microsoft.com/office/powerpoint/2010/main" val="1689666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98679-E6D6-279D-A0D1-63ECB4B1E4FE}"/>
              </a:ext>
            </a:extLst>
          </p:cNvPr>
          <p:cNvSpPr>
            <a:spLocks noGrp="1"/>
          </p:cNvSpPr>
          <p:nvPr>
            <p:ph type="title"/>
          </p:nvPr>
        </p:nvSpPr>
        <p:spPr/>
        <p:txBody>
          <a:bodyPr/>
          <a:lstStyle/>
          <a:p>
            <a:r>
              <a:rPr lang="en-IN" b="1" dirty="0"/>
              <a:t>Ad-hoc Request 1</a:t>
            </a:r>
          </a:p>
        </p:txBody>
      </p:sp>
      <p:pic>
        <p:nvPicPr>
          <p:cNvPr id="4" name="Picture 3">
            <a:extLst>
              <a:ext uri="{FF2B5EF4-FFF2-40B4-BE49-F238E27FC236}">
                <a16:creationId xmlns:a16="http://schemas.microsoft.com/office/drawing/2014/main" id="{B6E3599C-316D-1120-B19C-C2F331E51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2029" y="652356"/>
            <a:ext cx="1310763" cy="978482"/>
          </a:xfrm>
          <a:prstGeom prst="rect">
            <a:avLst/>
          </a:prstGeom>
        </p:spPr>
      </p:pic>
      <p:sp>
        <p:nvSpPr>
          <p:cNvPr id="6" name="TextBox 5">
            <a:extLst>
              <a:ext uri="{FF2B5EF4-FFF2-40B4-BE49-F238E27FC236}">
                <a16:creationId xmlns:a16="http://schemas.microsoft.com/office/drawing/2014/main" id="{0E44AB79-826C-C7C3-DC1B-A1E950964137}"/>
              </a:ext>
            </a:extLst>
          </p:cNvPr>
          <p:cNvSpPr txBox="1"/>
          <p:nvPr/>
        </p:nvSpPr>
        <p:spPr>
          <a:xfrm>
            <a:off x="9566112" y="1574594"/>
            <a:ext cx="3702596" cy="369332"/>
          </a:xfrm>
          <a:prstGeom prst="rect">
            <a:avLst/>
          </a:prstGeom>
          <a:noFill/>
        </p:spPr>
        <p:txBody>
          <a:bodyPr wrap="square">
            <a:spAutoFit/>
          </a:bodyPr>
          <a:lstStyle/>
          <a:p>
            <a:pPr algn="ctr"/>
            <a:r>
              <a:rPr lang="en-IN" sz="1800" b="1" dirty="0">
                <a:solidFill>
                  <a:schemeClr val="bg1"/>
                </a:solidFill>
              </a:rPr>
              <a:t>AtliQ Mart</a:t>
            </a:r>
          </a:p>
        </p:txBody>
      </p:sp>
      <p:sp>
        <p:nvSpPr>
          <p:cNvPr id="5" name="Content Placeholder 4">
            <a:extLst>
              <a:ext uri="{FF2B5EF4-FFF2-40B4-BE49-F238E27FC236}">
                <a16:creationId xmlns:a16="http://schemas.microsoft.com/office/drawing/2014/main" id="{4AC90AE4-3EA1-CE4D-DA3F-B86CB790047B}"/>
              </a:ext>
            </a:extLst>
          </p:cNvPr>
          <p:cNvSpPr>
            <a:spLocks noGrp="1"/>
          </p:cNvSpPr>
          <p:nvPr>
            <p:ph idx="1"/>
          </p:nvPr>
        </p:nvSpPr>
        <p:spPr>
          <a:xfrm>
            <a:off x="680321" y="2336872"/>
            <a:ext cx="9613861" cy="4384439"/>
          </a:xfrm>
        </p:spPr>
        <p:txBody>
          <a:bodyPr>
            <a:normAutofit/>
          </a:bodyPr>
          <a:lstStyle/>
          <a:p>
            <a:pPr marL="0" indent="0" algn="just">
              <a:buNone/>
            </a:pPr>
            <a:r>
              <a:rPr lang="en-US" sz="1800" dirty="0"/>
              <a:t>Provide a list of products with a base price greater than 500 and that are featured in promo type of 'BOGOF' (Buy One Get One Free). This information will help us identify high-value products that are currently being heavily discounted, which can be useful for evaluating our pricing and promotion strategies.</a:t>
            </a:r>
            <a:endParaRPr lang="en-IN" sz="1800" dirty="0"/>
          </a:p>
        </p:txBody>
      </p:sp>
      <p:pic>
        <p:nvPicPr>
          <p:cNvPr id="8" name="Picture 7">
            <a:extLst>
              <a:ext uri="{FF2B5EF4-FFF2-40B4-BE49-F238E27FC236}">
                <a16:creationId xmlns:a16="http://schemas.microsoft.com/office/drawing/2014/main" id="{9C95CC8C-8815-EBCD-AE2E-CB9F8E8BD586}"/>
              </a:ext>
            </a:extLst>
          </p:cNvPr>
          <p:cNvPicPr>
            <a:picLocks noChangeAspect="1"/>
          </p:cNvPicPr>
          <p:nvPr/>
        </p:nvPicPr>
        <p:blipFill>
          <a:blip r:embed="rId3"/>
          <a:stretch>
            <a:fillRect/>
          </a:stretch>
        </p:blipFill>
        <p:spPr>
          <a:xfrm>
            <a:off x="1204627" y="3684604"/>
            <a:ext cx="3391373" cy="991091"/>
          </a:xfrm>
          <a:prstGeom prst="rect">
            <a:avLst/>
          </a:prstGeom>
        </p:spPr>
      </p:pic>
    </p:spTree>
    <p:extLst>
      <p:ext uri="{BB962C8B-B14F-4D97-AF65-F5344CB8AC3E}">
        <p14:creationId xmlns:p14="http://schemas.microsoft.com/office/powerpoint/2010/main" val="4020743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98679-E6D6-279D-A0D1-63ECB4B1E4FE}"/>
              </a:ext>
            </a:extLst>
          </p:cNvPr>
          <p:cNvSpPr>
            <a:spLocks noGrp="1"/>
          </p:cNvSpPr>
          <p:nvPr>
            <p:ph type="title"/>
          </p:nvPr>
        </p:nvSpPr>
        <p:spPr/>
        <p:txBody>
          <a:bodyPr/>
          <a:lstStyle/>
          <a:p>
            <a:r>
              <a:rPr lang="en-IN" b="1" dirty="0"/>
              <a:t>Ad-hoc Request 2</a:t>
            </a:r>
          </a:p>
        </p:txBody>
      </p:sp>
      <p:pic>
        <p:nvPicPr>
          <p:cNvPr id="4" name="Picture 3">
            <a:extLst>
              <a:ext uri="{FF2B5EF4-FFF2-40B4-BE49-F238E27FC236}">
                <a16:creationId xmlns:a16="http://schemas.microsoft.com/office/drawing/2014/main" id="{B6E3599C-316D-1120-B19C-C2F331E51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2029" y="652356"/>
            <a:ext cx="1310763" cy="978482"/>
          </a:xfrm>
          <a:prstGeom prst="rect">
            <a:avLst/>
          </a:prstGeom>
        </p:spPr>
      </p:pic>
      <p:sp>
        <p:nvSpPr>
          <p:cNvPr id="6" name="TextBox 5">
            <a:extLst>
              <a:ext uri="{FF2B5EF4-FFF2-40B4-BE49-F238E27FC236}">
                <a16:creationId xmlns:a16="http://schemas.microsoft.com/office/drawing/2014/main" id="{0E44AB79-826C-C7C3-DC1B-A1E950964137}"/>
              </a:ext>
            </a:extLst>
          </p:cNvPr>
          <p:cNvSpPr txBox="1"/>
          <p:nvPr/>
        </p:nvSpPr>
        <p:spPr>
          <a:xfrm>
            <a:off x="9566112" y="1574594"/>
            <a:ext cx="3702596" cy="369332"/>
          </a:xfrm>
          <a:prstGeom prst="rect">
            <a:avLst/>
          </a:prstGeom>
          <a:noFill/>
        </p:spPr>
        <p:txBody>
          <a:bodyPr wrap="square">
            <a:spAutoFit/>
          </a:bodyPr>
          <a:lstStyle/>
          <a:p>
            <a:pPr algn="ctr"/>
            <a:r>
              <a:rPr lang="en-IN" sz="1800" b="1" dirty="0">
                <a:solidFill>
                  <a:schemeClr val="bg1"/>
                </a:solidFill>
              </a:rPr>
              <a:t>AtliQ Mart</a:t>
            </a:r>
          </a:p>
        </p:txBody>
      </p:sp>
      <p:sp>
        <p:nvSpPr>
          <p:cNvPr id="5" name="Content Placeholder 4">
            <a:extLst>
              <a:ext uri="{FF2B5EF4-FFF2-40B4-BE49-F238E27FC236}">
                <a16:creationId xmlns:a16="http://schemas.microsoft.com/office/drawing/2014/main" id="{4AC90AE4-3EA1-CE4D-DA3F-B86CB790047B}"/>
              </a:ext>
            </a:extLst>
          </p:cNvPr>
          <p:cNvSpPr>
            <a:spLocks noGrp="1"/>
          </p:cNvSpPr>
          <p:nvPr>
            <p:ph idx="1"/>
          </p:nvPr>
        </p:nvSpPr>
        <p:spPr>
          <a:xfrm>
            <a:off x="680321" y="2336872"/>
            <a:ext cx="9613861" cy="3950805"/>
          </a:xfrm>
        </p:spPr>
        <p:txBody>
          <a:bodyPr>
            <a:normAutofit/>
          </a:bodyPr>
          <a:lstStyle/>
          <a:p>
            <a:pPr marL="0" indent="0" algn="just">
              <a:buNone/>
            </a:pPr>
            <a:r>
              <a:rPr lang="en-US" sz="1800" dirty="0"/>
              <a:t>Generate a report that provides an overview of the number of stores in each city. The results will be sorted in descending order of store counts, allowing us to identify the cities with the highest store presence. The report includes two essential fields: city and store count, which will assist in optimizing our retail operations.</a:t>
            </a:r>
            <a:endParaRPr lang="en-IN" sz="1800" dirty="0"/>
          </a:p>
        </p:txBody>
      </p:sp>
      <p:pic>
        <p:nvPicPr>
          <p:cNvPr id="7" name="Picture 6">
            <a:extLst>
              <a:ext uri="{FF2B5EF4-FFF2-40B4-BE49-F238E27FC236}">
                <a16:creationId xmlns:a16="http://schemas.microsoft.com/office/drawing/2014/main" id="{9FDBC36C-F5AE-A6C3-0273-971429883082}"/>
              </a:ext>
            </a:extLst>
          </p:cNvPr>
          <p:cNvPicPr>
            <a:picLocks noChangeAspect="1"/>
          </p:cNvPicPr>
          <p:nvPr/>
        </p:nvPicPr>
        <p:blipFill>
          <a:blip r:embed="rId3"/>
          <a:stretch>
            <a:fillRect/>
          </a:stretch>
        </p:blipFill>
        <p:spPr>
          <a:xfrm>
            <a:off x="1158203" y="3577014"/>
            <a:ext cx="2527677" cy="2343477"/>
          </a:xfrm>
          <a:prstGeom prst="rect">
            <a:avLst/>
          </a:prstGeom>
        </p:spPr>
      </p:pic>
      <p:pic>
        <p:nvPicPr>
          <p:cNvPr id="3" name="Picture 2">
            <a:extLst>
              <a:ext uri="{FF2B5EF4-FFF2-40B4-BE49-F238E27FC236}">
                <a16:creationId xmlns:a16="http://schemas.microsoft.com/office/drawing/2014/main" id="{385CCA90-5038-26C5-01BB-F303EDF51524}"/>
              </a:ext>
            </a:extLst>
          </p:cNvPr>
          <p:cNvPicPr>
            <a:picLocks noChangeAspect="1"/>
          </p:cNvPicPr>
          <p:nvPr/>
        </p:nvPicPr>
        <p:blipFill>
          <a:blip r:embed="rId4"/>
          <a:stretch>
            <a:fillRect/>
          </a:stretch>
        </p:blipFill>
        <p:spPr>
          <a:xfrm>
            <a:off x="5218689" y="3577014"/>
            <a:ext cx="3903934" cy="2343476"/>
          </a:xfrm>
          <a:prstGeom prst="rect">
            <a:avLst/>
          </a:prstGeom>
        </p:spPr>
      </p:pic>
    </p:spTree>
    <p:extLst>
      <p:ext uri="{BB962C8B-B14F-4D97-AF65-F5344CB8AC3E}">
        <p14:creationId xmlns:p14="http://schemas.microsoft.com/office/powerpoint/2010/main" val="3496735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98679-E6D6-279D-A0D1-63ECB4B1E4FE}"/>
              </a:ext>
            </a:extLst>
          </p:cNvPr>
          <p:cNvSpPr>
            <a:spLocks noGrp="1"/>
          </p:cNvSpPr>
          <p:nvPr>
            <p:ph type="title"/>
          </p:nvPr>
        </p:nvSpPr>
        <p:spPr/>
        <p:txBody>
          <a:bodyPr/>
          <a:lstStyle/>
          <a:p>
            <a:r>
              <a:rPr lang="en-IN" b="1" dirty="0"/>
              <a:t>Ad-hoc Request 3</a:t>
            </a:r>
          </a:p>
        </p:txBody>
      </p:sp>
      <p:pic>
        <p:nvPicPr>
          <p:cNvPr id="4" name="Picture 3">
            <a:extLst>
              <a:ext uri="{FF2B5EF4-FFF2-40B4-BE49-F238E27FC236}">
                <a16:creationId xmlns:a16="http://schemas.microsoft.com/office/drawing/2014/main" id="{B6E3599C-316D-1120-B19C-C2F331E51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2029" y="652356"/>
            <a:ext cx="1310763" cy="978482"/>
          </a:xfrm>
          <a:prstGeom prst="rect">
            <a:avLst/>
          </a:prstGeom>
        </p:spPr>
      </p:pic>
      <p:sp>
        <p:nvSpPr>
          <p:cNvPr id="6" name="TextBox 5">
            <a:extLst>
              <a:ext uri="{FF2B5EF4-FFF2-40B4-BE49-F238E27FC236}">
                <a16:creationId xmlns:a16="http://schemas.microsoft.com/office/drawing/2014/main" id="{0E44AB79-826C-C7C3-DC1B-A1E950964137}"/>
              </a:ext>
            </a:extLst>
          </p:cNvPr>
          <p:cNvSpPr txBox="1"/>
          <p:nvPr/>
        </p:nvSpPr>
        <p:spPr>
          <a:xfrm>
            <a:off x="9566112" y="1574594"/>
            <a:ext cx="3702596" cy="369332"/>
          </a:xfrm>
          <a:prstGeom prst="rect">
            <a:avLst/>
          </a:prstGeom>
          <a:noFill/>
        </p:spPr>
        <p:txBody>
          <a:bodyPr wrap="square">
            <a:spAutoFit/>
          </a:bodyPr>
          <a:lstStyle/>
          <a:p>
            <a:pPr algn="ctr"/>
            <a:r>
              <a:rPr lang="en-IN" sz="1800" b="1" dirty="0">
                <a:solidFill>
                  <a:schemeClr val="bg1"/>
                </a:solidFill>
              </a:rPr>
              <a:t>AtliQ Mart</a:t>
            </a:r>
          </a:p>
        </p:txBody>
      </p:sp>
      <p:sp>
        <p:nvSpPr>
          <p:cNvPr id="5" name="Content Placeholder 4">
            <a:extLst>
              <a:ext uri="{FF2B5EF4-FFF2-40B4-BE49-F238E27FC236}">
                <a16:creationId xmlns:a16="http://schemas.microsoft.com/office/drawing/2014/main" id="{4AC90AE4-3EA1-CE4D-DA3F-B86CB790047B}"/>
              </a:ext>
            </a:extLst>
          </p:cNvPr>
          <p:cNvSpPr>
            <a:spLocks noGrp="1"/>
          </p:cNvSpPr>
          <p:nvPr>
            <p:ph idx="1"/>
          </p:nvPr>
        </p:nvSpPr>
        <p:spPr>
          <a:xfrm>
            <a:off x="680321" y="2336872"/>
            <a:ext cx="9613861" cy="3950805"/>
          </a:xfrm>
        </p:spPr>
        <p:txBody>
          <a:bodyPr>
            <a:normAutofit/>
          </a:bodyPr>
          <a:lstStyle/>
          <a:p>
            <a:pPr marL="0" indent="0" algn="just">
              <a:buNone/>
            </a:pPr>
            <a:r>
              <a:rPr lang="en-US" sz="1800" dirty="0"/>
              <a:t>Generate a report that displays each campaign along with the total revenue generated before and after the campaign? The report includes three key fields: campaign_name, total_revenue(before_promotion), total_revenue(after_promotion). This report should help in evaluating the financial impact of our promotional campaigns. (Display the values in millions)</a:t>
            </a:r>
            <a:endParaRPr lang="en-IN" sz="1800" dirty="0"/>
          </a:p>
        </p:txBody>
      </p:sp>
      <p:pic>
        <p:nvPicPr>
          <p:cNvPr id="10" name="Picture 9">
            <a:extLst>
              <a:ext uri="{FF2B5EF4-FFF2-40B4-BE49-F238E27FC236}">
                <a16:creationId xmlns:a16="http://schemas.microsoft.com/office/drawing/2014/main" id="{0DB73551-3DE9-EDF3-E6BD-C14EF1258B45}"/>
              </a:ext>
            </a:extLst>
          </p:cNvPr>
          <p:cNvPicPr>
            <a:picLocks noChangeAspect="1"/>
          </p:cNvPicPr>
          <p:nvPr/>
        </p:nvPicPr>
        <p:blipFill>
          <a:blip r:embed="rId3"/>
          <a:stretch>
            <a:fillRect/>
          </a:stretch>
        </p:blipFill>
        <p:spPr>
          <a:xfrm>
            <a:off x="739017" y="3935984"/>
            <a:ext cx="4912916" cy="752580"/>
          </a:xfrm>
          <a:prstGeom prst="rect">
            <a:avLst/>
          </a:prstGeom>
        </p:spPr>
      </p:pic>
      <p:pic>
        <p:nvPicPr>
          <p:cNvPr id="12" name="Picture 11">
            <a:extLst>
              <a:ext uri="{FF2B5EF4-FFF2-40B4-BE49-F238E27FC236}">
                <a16:creationId xmlns:a16="http://schemas.microsoft.com/office/drawing/2014/main" id="{BEAADE36-8C94-C18C-00F2-4FD685488B4D}"/>
              </a:ext>
            </a:extLst>
          </p:cNvPr>
          <p:cNvPicPr>
            <a:picLocks noChangeAspect="1"/>
          </p:cNvPicPr>
          <p:nvPr/>
        </p:nvPicPr>
        <p:blipFill>
          <a:blip r:embed="rId4"/>
          <a:stretch>
            <a:fillRect/>
          </a:stretch>
        </p:blipFill>
        <p:spPr>
          <a:xfrm>
            <a:off x="6778880" y="3733965"/>
            <a:ext cx="4249938" cy="2553712"/>
          </a:xfrm>
          <a:prstGeom prst="rect">
            <a:avLst/>
          </a:prstGeom>
        </p:spPr>
      </p:pic>
    </p:spTree>
    <p:extLst>
      <p:ext uri="{BB962C8B-B14F-4D97-AF65-F5344CB8AC3E}">
        <p14:creationId xmlns:p14="http://schemas.microsoft.com/office/powerpoint/2010/main" val="1826389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98679-E6D6-279D-A0D1-63ECB4B1E4FE}"/>
              </a:ext>
            </a:extLst>
          </p:cNvPr>
          <p:cNvSpPr>
            <a:spLocks noGrp="1"/>
          </p:cNvSpPr>
          <p:nvPr>
            <p:ph type="title"/>
          </p:nvPr>
        </p:nvSpPr>
        <p:spPr/>
        <p:txBody>
          <a:bodyPr/>
          <a:lstStyle/>
          <a:p>
            <a:r>
              <a:rPr lang="en-IN" b="1" dirty="0"/>
              <a:t>Ad-hoc Request 4</a:t>
            </a:r>
          </a:p>
        </p:txBody>
      </p:sp>
      <p:pic>
        <p:nvPicPr>
          <p:cNvPr id="4" name="Picture 3">
            <a:extLst>
              <a:ext uri="{FF2B5EF4-FFF2-40B4-BE49-F238E27FC236}">
                <a16:creationId xmlns:a16="http://schemas.microsoft.com/office/drawing/2014/main" id="{B6E3599C-316D-1120-B19C-C2F331E51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2029" y="652356"/>
            <a:ext cx="1310763" cy="978482"/>
          </a:xfrm>
          <a:prstGeom prst="rect">
            <a:avLst/>
          </a:prstGeom>
        </p:spPr>
      </p:pic>
      <p:sp>
        <p:nvSpPr>
          <p:cNvPr id="6" name="TextBox 5">
            <a:extLst>
              <a:ext uri="{FF2B5EF4-FFF2-40B4-BE49-F238E27FC236}">
                <a16:creationId xmlns:a16="http://schemas.microsoft.com/office/drawing/2014/main" id="{0E44AB79-826C-C7C3-DC1B-A1E950964137}"/>
              </a:ext>
            </a:extLst>
          </p:cNvPr>
          <p:cNvSpPr txBox="1"/>
          <p:nvPr/>
        </p:nvSpPr>
        <p:spPr>
          <a:xfrm>
            <a:off x="9566112" y="1574594"/>
            <a:ext cx="3702596" cy="369332"/>
          </a:xfrm>
          <a:prstGeom prst="rect">
            <a:avLst/>
          </a:prstGeom>
          <a:noFill/>
        </p:spPr>
        <p:txBody>
          <a:bodyPr wrap="square">
            <a:spAutoFit/>
          </a:bodyPr>
          <a:lstStyle/>
          <a:p>
            <a:pPr algn="ctr"/>
            <a:r>
              <a:rPr lang="en-IN" sz="1800" b="1" dirty="0">
                <a:solidFill>
                  <a:schemeClr val="bg1"/>
                </a:solidFill>
              </a:rPr>
              <a:t>AtliQ Mart</a:t>
            </a:r>
          </a:p>
        </p:txBody>
      </p:sp>
      <p:sp>
        <p:nvSpPr>
          <p:cNvPr id="5" name="Content Placeholder 4">
            <a:extLst>
              <a:ext uri="{FF2B5EF4-FFF2-40B4-BE49-F238E27FC236}">
                <a16:creationId xmlns:a16="http://schemas.microsoft.com/office/drawing/2014/main" id="{4AC90AE4-3EA1-CE4D-DA3F-B86CB790047B}"/>
              </a:ext>
            </a:extLst>
          </p:cNvPr>
          <p:cNvSpPr>
            <a:spLocks noGrp="1"/>
          </p:cNvSpPr>
          <p:nvPr>
            <p:ph idx="1"/>
          </p:nvPr>
        </p:nvSpPr>
        <p:spPr>
          <a:xfrm>
            <a:off x="680321" y="2336872"/>
            <a:ext cx="9613861" cy="3950805"/>
          </a:xfrm>
        </p:spPr>
        <p:txBody>
          <a:bodyPr>
            <a:normAutofit/>
          </a:bodyPr>
          <a:lstStyle/>
          <a:p>
            <a:pPr marL="0" indent="0" algn="just">
              <a:buNone/>
            </a:pPr>
            <a:r>
              <a:rPr lang="en-US" sz="1800" dirty="0"/>
              <a:t>Produce a report that calculates the Incremental Sold Quantity (ISU%) for each category during the Diwali campaign. Additionally, provide rankings for the categories based on their ISU%. The report will include three key fields: category, ISU%, and rank order. This information will assist in assessing the category-wise success and impact of the Diwali campaign on incremental sales.</a:t>
            </a:r>
            <a:endParaRPr lang="en-IN" sz="1800" dirty="0"/>
          </a:p>
        </p:txBody>
      </p:sp>
      <p:pic>
        <p:nvPicPr>
          <p:cNvPr id="7" name="Picture 6">
            <a:extLst>
              <a:ext uri="{FF2B5EF4-FFF2-40B4-BE49-F238E27FC236}">
                <a16:creationId xmlns:a16="http://schemas.microsoft.com/office/drawing/2014/main" id="{FB781575-C60F-B4EB-27DD-61ECBD085511}"/>
              </a:ext>
            </a:extLst>
          </p:cNvPr>
          <p:cNvPicPr>
            <a:picLocks noChangeAspect="1"/>
          </p:cNvPicPr>
          <p:nvPr/>
        </p:nvPicPr>
        <p:blipFill>
          <a:blip r:embed="rId3"/>
          <a:stretch>
            <a:fillRect/>
          </a:stretch>
        </p:blipFill>
        <p:spPr>
          <a:xfrm>
            <a:off x="784872" y="3756635"/>
            <a:ext cx="4344006" cy="1343212"/>
          </a:xfrm>
          <a:prstGeom prst="rect">
            <a:avLst/>
          </a:prstGeom>
        </p:spPr>
      </p:pic>
      <p:pic>
        <p:nvPicPr>
          <p:cNvPr id="8" name="Picture 7">
            <a:extLst>
              <a:ext uri="{FF2B5EF4-FFF2-40B4-BE49-F238E27FC236}">
                <a16:creationId xmlns:a16="http://schemas.microsoft.com/office/drawing/2014/main" id="{9B0A2742-FD3B-EE36-4C26-7578279CE821}"/>
              </a:ext>
            </a:extLst>
          </p:cNvPr>
          <p:cNvPicPr>
            <a:picLocks noChangeAspect="1"/>
          </p:cNvPicPr>
          <p:nvPr/>
        </p:nvPicPr>
        <p:blipFill>
          <a:blip r:embed="rId4"/>
          <a:stretch>
            <a:fillRect/>
          </a:stretch>
        </p:blipFill>
        <p:spPr>
          <a:xfrm>
            <a:off x="6397500" y="3582199"/>
            <a:ext cx="3792987" cy="2328407"/>
          </a:xfrm>
          <a:prstGeom prst="rect">
            <a:avLst/>
          </a:prstGeom>
        </p:spPr>
      </p:pic>
    </p:spTree>
    <p:extLst>
      <p:ext uri="{BB962C8B-B14F-4D97-AF65-F5344CB8AC3E}">
        <p14:creationId xmlns:p14="http://schemas.microsoft.com/office/powerpoint/2010/main" val="270517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98679-E6D6-279D-A0D1-63ECB4B1E4FE}"/>
              </a:ext>
            </a:extLst>
          </p:cNvPr>
          <p:cNvSpPr>
            <a:spLocks noGrp="1"/>
          </p:cNvSpPr>
          <p:nvPr>
            <p:ph type="title"/>
          </p:nvPr>
        </p:nvSpPr>
        <p:spPr/>
        <p:txBody>
          <a:bodyPr/>
          <a:lstStyle/>
          <a:p>
            <a:r>
              <a:rPr lang="en-IN" b="1" dirty="0"/>
              <a:t>Ad-hoc Request 5</a:t>
            </a:r>
          </a:p>
        </p:txBody>
      </p:sp>
      <p:pic>
        <p:nvPicPr>
          <p:cNvPr id="4" name="Picture 3">
            <a:extLst>
              <a:ext uri="{FF2B5EF4-FFF2-40B4-BE49-F238E27FC236}">
                <a16:creationId xmlns:a16="http://schemas.microsoft.com/office/drawing/2014/main" id="{B6E3599C-316D-1120-B19C-C2F331E51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2029" y="652356"/>
            <a:ext cx="1310763" cy="978482"/>
          </a:xfrm>
          <a:prstGeom prst="rect">
            <a:avLst/>
          </a:prstGeom>
        </p:spPr>
      </p:pic>
      <p:sp>
        <p:nvSpPr>
          <p:cNvPr id="6" name="TextBox 5">
            <a:extLst>
              <a:ext uri="{FF2B5EF4-FFF2-40B4-BE49-F238E27FC236}">
                <a16:creationId xmlns:a16="http://schemas.microsoft.com/office/drawing/2014/main" id="{0E44AB79-826C-C7C3-DC1B-A1E950964137}"/>
              </a:ext>
            </a:extLst>
          </p:cNvPr>
          <p:cNvSpPr txBox="1"/>
          <p:nvPr/>
        </p:nvSpPr>
        <p:spPr>
          <a:xfrm>
            <a:off x="9566112" y="1574594"/>
            <a:ext cx="3702596" cy="369332"/>
          </a:xfrm>
          <a:prstGeom prst="rect">
            <a:avLst/>
          </a:prstGeom>
          <a:noFill/>
        </p:spPr>
        <p:txBody>
          <a:bodyPr wrap="square">
            <a:spAutoFit/>
          </a:bodyPr>
          <a:lstStyle/>
          <a:p>
            <a:pPr algn="ctr"/>
            <a:r>
              <a:rPr lang="en-IN" sz="1800" b="1" dirty="0">
                <a:solidFill>
                  <a:schemeClr val="bg1"/>
                </a:solidFill>
              </a:rPr>
              <a:t>AtliQ Mart</a:t>
            </a:r>
          </a:p>
        </p:txBody>
      </p:sp>
      <p:sp>
        <p:nvSpPr>
          <p:cNvPr id="5" name="Content Placeholder 4">
            <a:extLst>
              <a:ext uri="{FF2B5EF4-FFF2-40B4-BE49-F238E27FC236}">
                <a16:creationId xmlns:a16="http://schemas.microsoft.com/office/drawing/2014/main" id="{4AC90AE4-3EA1-CE4D-DA3F-B86CB790047B}"/>
              </a:ext>
            </a:extLst>
          </p:cNvPr>
          <p:cNvSpPr>
            <a:spLocks noGrp="1"/>
          </p:cNvSpPr>
          <p:nvPr>
            <p:ph idx="1"/>
          </p:nvPr>
        </p:nvSpPr>
        <p:spPr>
          <a:xfrm>
            <a:off x="680321" y="2336872"/>
            <a:ext cx="9613861" cy="3950805"/>
          </a:xfrm>
        </p:spPr>
        <p:txBody>
          <a:bodyPr>
            <a:normAutofit/>
          </a:bodyPr>
          <a:lstStyle/>
          <a:p>
            <a:pPr marL="0" indent="0" algn="just">
              <a:buNone/>
            </a:pPr>
            <a:r>
              <a:rPr lang="en-US" sz="1800" dirty="0"/>
              <a:t>Create a report featuring the Top 5 products, ranked by Incremental Revenue Percentage (IR%), across all campaigns. The report will provide essential information including product name, category, and IR%. This analysis helps identify the most successful products in terms of incremental revenue across our campaigns, assisting in product optimization</a:t>
            </a:r>
            <a:endParaRPr lang="en-IN" sz="1800" dirty="0"/>
          </a:p>
        </p:txBody>
      </p:sp>
      <p:pic>
        <p:nvPicPr>
          <p:cNvPr id="8" name="Picture 7">
            <a:extLst>
              <a:ext uri="{FF2B5EF4-FFF2-40B4-BE49-F238E27FC236}">
                <a16:creationId xmlns:a16="http://schemas.microsoft.com/office/drawing/2014/main" id="{BEB7895F-CBE7-587F-3986-C11C4648BB7B}"/>
              </a:ext>
            </a:extLst>
          </p:cNvPr>
          <p:cNvPicPr>
            <a:picLocks noChangeAspect="1"/>
          </p:cNvPicPr>
          <p:nvPr/>
        </p:nvPicPr>
        <p:blipFill>
          <a:blip r:embed="rId3"/>
          <a:stretch>
            <a:fillRect/>
          </a:stretch>
        </p:blipFill>
        <p:spPr>
          <a:xfrm>
            <a:off x="773997" y="3568099"/>
            <a:ext cx="4427924" cy="1343212"/>
          </a:xfrm>
          <a:prstGeom prst="rect">
            <a:avLst/>
          </a:prstGeom>
        </p:spPr>
      </p:pic>
      <p:pic>
        <p:nvPicPr>
          <p:cNvPr id="12" name="Picture 11">
            <a:extLst>
              <a:ext uri="{FF2B5EF4-FFF2-40B4-BE49-F238E27FC236}">
                <a16:creationId xmlns:a16="http://schemas.microsoft.com/office/drawing/2014/main" id="{456754F9-5584-0E4C-B4EA-07192F9A57C6}"/>
              </a:ext>
            </a:extLst>
          </p:cNvPr>
          <p:cNvPicPr>
            <a:picLocks noChangeAspect="1"/>
          </p:cNvPicPr>
          <p:nvPr/>
        </p:nvPicPr>
        <p:blipFill>
          <a:blip r:embed="rId4"/>
          <a:stretch>
            <a:fillRect/>
          </a:stretch>
        </p:blipFill>
        <p:spPr>
          <a:xfrm>
            <a:off x="5791200" y="3568099"/>
            <a:ext cx="5059680" cy="2772162"/>
          </a:xfrm>
          <a:prstGeom prst="rect">
            <a:avLst/>
          </a:prstGeom>
        </p:spPr>
      </p:pic>
    </p:spTree>
    <p:extLst>
      <p:ext uri="{BB962C8B-B14F-4D97-AF65-F5344CB8AC3E}">
        <p14:creationId xmlns:p14="http://schemas.microsoft.com/office/powerpoint/2010/main" val="3947594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98679-E6D6-279D-A0D1-63ECB4B1E4FE}"/>
              </a:ext>
            </a:extLst>
          </p:cNvPr>
          <p:cNvSpPr>
            <a:spLocks noGrp="1"/>
          </p:cNvSpPr>
          <p:nvPr>
            <p:ph type="title"/>
          </p:nvPr>
        </p:nvSpPr>
        <p:spPr/>
        <p:txBody>
          <a:bodyPr/>
          <a:lstStyle/>
          <a:p>
            <a:r>
              <a:rPr lang="en-IN" b="1" dirty="0"/>
              <a:t>Key Findings</a:t>
            </a:r>
          </a:p>
        </p:txBody>
      </p:sp>
      <p:pic>
        <p:nvPicPr>
          <p:cNvPr id="4" name="Picture 3">
            <a:extLst>
              <a:ext uri="{FF2B5EF4-FFF2-40B4-BE49-F238E27FC236}">
                <a16:creationId xmlns:a16="http://schemas.microsoft.com/office/drawing/2014/main" id="{B6E3599C-316D-1120-B19C-C2F331E51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2029" y="652356"/>
            <a:ext cx="1310763" cy="978482"/>
          </a:xfrm>
          <a:prstGeom prst="rect">
            <a:avLst/>
          </a:prstGeom>
        </p:spPr>
      </p:pic>
      <p:sp>
        <p:nvSpPr>
          <p:cNvPr id="6" name="TextBox 5">
            <a:extLst>
              <a:ext uri="{FF2B5EF4-FFF2-40B4-BE49-F238E27FC236}">
                <a16:creationId xmlns:a16="http://schemas.microsoft.com/office/drawing/2014/main" id="{0E44AB79-826C-C7C3-DC1B-A1E950964137}"/>
              </a:ext>
            </a:extLst>
          </p:cNvPr>
          <p:cNvSpPr txBox="1"/>
          <p:nvPr/>
        </p:nvSpPr>
        <p:spPr>
          <a:xfrm>
            <a:off x="9566112" y="1574594"/>
            <a:ext cx="3702596" cy="369332"/>
          </a:xfrm>
          <a:prstGeom prst="rect">
            <a:avLst/>
          </a:prstGeom>
          <a:noFill/>
        </p:spPr>
        <p:txBody>
          <a:bodyPr wrap="square">
            <a:spAutoFit/>
          </a:bodyPr>
          <a:lstStyle/>
          <a:p>
            <a:pPr algn="ctr"/>
            <a:r>
              <a:rPr lang="en-IN" sz="1800" b="1" dirty="0">
                <a:solidFill>
                  <a:schemeClr val="bg1"/>
                </a:solidFill>
              </a:rPr>
              <a:t>AtliQ Mart</a:t>
            </a:r>
          </a:p>
        </p:txBody>
      </p:sp>
      <p:sp>
        <p:nvSpPr>
          <p:cNvPr id="5" name="Content Placeholder 4">
            <a:extLst>
              <a:ext uri="{FF2B5EF4-FFF2-40B4-BE49-F238E27FC236}">
                <a16:creationId xmlns:a16="http://schemas.microsoft.com/office/drawing/2014/main" id="{4AC90AE4-3EA1-CE4D-DA3F-B86CB790047B}"/>
              </a:ext>
            </a:extLst>
          </p:cNvPr>
          <p:cNvSpPr>
            <a:spLocks noGrp="1"/>
          </p:cNvSpPr>
          <p:nvPr>
            <p:ph idx="1"/>
          </p:nvPr>
        </p:nvSpPr>
        <p:spPr>
          <a:xfrm>
            <a:off x="680321" y="2336872"/>
            <a:ext cx="9613861" cy="3950805"/>
          </a:xfrm>
        </p:spPr>
        <p:txBody>
          <a:bodyPr>
            <a:normAutofit/>
          </a:bodyPr>
          <a:lstStyle/>
          <a:p>
            <a:pPr algn="just"/>
            <a:r>
              <a:rPr lang="en-US" sz="1800" b="1" dirty="0"/>
              <a:t>Top Cities by both IR and ISU</a:t>
            </a:r>
          </a:p>
          <a:p>
            <a:pPr algn="just"/>
            <a:r>
              <a:rPr lang="en-IN" sz="1600" b="1" dirty="0">
                <a:solidFill>
                  <a:schemeClr val="bg1"/>
                </a:solidFill>
              </a:rPr>
              <a:t>Bengaluru, Chennai, Hyderabad</a:t>
            </a:r>
          </a:p>
          <a:p>
            <a:pPr algn="just"/>
            <a:endParaRPr lang="en-IN" sz="1600" dirty="0"/>
          </a:p>
          <a:p>
            <a:pPr algn="just"/>
            <a:r>
              <a:rPr lang="en-IN" sz="1800" b="1" dirty="0"/>
              <a:t>Top Promotion Types</a:t>
            </a:r>
          </a:p>
          <a:p>
            <a:pPr algn="just"/>
            <a:r>
              <a:rPr lang="en-US" sz="1600" b="1" dirty="0">
                <a:solidFill>
                  <a:schemeClr val="bg1"/>
                </a:solidFill>
              </a:rPr>
              <a:t>Among the various promotions, the most effective ones were 'Buy One Get On Free' (BOGOF) and '500 Cashback’.</a:t>
            </a:r>
          </a:p>
          <a:p>
            <a:pPr algn="just"/>
            <a:endParaRPr lang="en-US" sz="1600" b="1" dirty="0">
              <a:solidFill>
                <a:schemeClr val="bg1"/>
              </a:solidFill>
            </a:endParaRPr>
          </a:p>
          <a:p>
            <a:pPr algn="just"/>
            <a:r>
              <a:rPr lang="en-US" sz="1800" b="1" dirty="0"/>
              <a:t>Top Products</a:t>
            </a:r>
          </a:p>
          <a:p>
            <a:pPr algn="just"/>
            <a:r>
              <a:rPr lang="en-US" sz="1600" b="1" dirty="0">
                <a:solidFill>
                  <a:schemeClr val="bg1"/>
                </a:solidFill>
              </a:rPr>
              <a:t>Waterproof Immersion Rod, LED Bulbs, Atta, AtliQ Curtains and Bedsheets.</a:t>
            </a:r>
            <a:endParaRPr lang="en-IN" sz="1600" b="1" dirty="0">
              <a:solidFill>
                <a:schemeClr val="bg1"/>
              </a:solidFill>
            </a:endParaRPr>
          </a:p>
        </p:txBody>
      </p:sp>
    </p:spTree>
    <p:extLst>
      <p:ext uri="{BB962C8B-B14F-4D97-AF65-F5344CB8AC3E}">
        <p14:creationId xmlns:p14="http://schemas.microsoft.com/office/powerpoint/2010/main" val="272820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98679-E6D6-279D-A0D1-63ECB4B1E4FE}"/>
              </a:ext>
            </a:extLst>
          </p:cNvPr>
          <p:cNvSpPr>
            <a:spLocks noGrp="1"/>
          </p:cNvSpPr>
          <p:nvPr>
            <p:ph type="title"/>
          </p:nvPr>
        </p:nvSpPr>
        <p:spPr/>
        <p:txBody>
          <a:bodyPr/>
          <a:lstStyle/>
          <a:p>
            <a:r>
              <a:rPr lang="en-IN" b="1" dirty="0"/>
              <a:t>Recommendations</a:t>
            </a:r>
          </a:p>
        </p:txBody>
      </p:sp>
      <p:pic>
        <p:nvPicPr>
          <p:cNvPr id="4" name="Picture 3">
            <a:extLst>
              <a:ext uri="{FF2B5EF4-FFF2-40B4-BE49-F238E27FC236}">
                <a16:creationId xmlns:a16="http://schemas.microsoft.com/office/drawing/2014/main" id="{B6E3599C-316D-1120-B19C-C2F331E51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2029" y="652356"/>
            <a:ext cx="1310763" cy="978482"/>
          </a:xfrm>
          <a:prstGeom prst="rect">
            <a:avLst/>
          </a:prstGeom>
        </p:spPr>
      </p:pic>
      <p:sp>
        <p:nvSpPr>
          <p:cNvPr id="6" name="TextBox 5">
            <a:extLst>
              <a:ext uri="{FF2B5EF4-FFF2-40B4-BE49-F238E27FC236}">
                <a16:creationId xmlns:a16="http://schemas.microsoft.com/office/drawing/2014/main" id="{0E44AB79-826C-C7C3-DC1B-A1E950964137}"/>
              </a:ext>
            </a:extLst>
          </p:cNvPr>
          <p:cNvSpPr txBox="1"/>
          <p:nvPr/>
        </p:nvSpPr>
        <p:spPr>
          <a:xfrm>
            <a:off x="9566112" y="1574594"/>
            <a:ext cx="3702596" cy="369332"/>
          </a:xfrm>
          <a:prstGeom prst="rect">
            <a:avLst/>
          </a:prstGeom>
          <a:noFill/>
        </p:spPr>
        <p:txBody>
          <a:bodyPr wrap="square">
            <a:spAutoFit/>
          </a:bodyPr>
          <a:lstStyle/>
          <a:p>
            <a:pPr algn="ctr"/>
            <a:r>
              <a:rPr lang="en-IN" sz="1800" b="1" dirty="0">
                <a:solidFill>
                  <a:schemeClr val="bg1"/>
                </a:solidFill>
              </a:rPr>
              <a:t>AtliQ Mart</a:t>
            </a:r>
          </a:p>
        </p:txBody>
      </p:sp>
      <p:sp>
        <p:nvSpPr>
          <p:cNvPr id="5" name="Content Placeholder 4">
            <a:extLst>
              <a:ext uri="{FF2B5EF4-FFF2-40B4-BE49-F238E27FC236}">
                <a16:creationId xmlns:a16="http://schemas.microsoft.com/office/drawing/2014/main" id="{4AC90AE4-3EA1-CE4D-DA3F-B86CB790047B}"/>
              </a:ext>
            </a:extLst>
          </p:cNvPr>
          <p:cNvSpPr>
            <a:spLocks noGrp="1"/>
          </p:cNvSpPr>
          <p:nvPr>
            <p:ph idx="1"/>
          </p:nvPr>
        </p:nvSpPr>
        <p:spPr>
          <a:xfrm>
            <a:off x="680321" y="2336872"/>
            <a:ext cx="9613861" cy="3950805"/>
          </a:xfrm>
        </p:spPr>
        <p:txBody>
          <a:bodyPr>
            <a:normAutofit/>
          </a:bodyPr>
          <a:lstStyle/>
          <a:p>
            <a:pPr algn="just"/>
            <a:r>
              <a:rPr lang="en-US" sz="1800" b="1" dirty="0"/>
              <a:t>Psychological Appeal:</a:t>
            </a:r>
            <a:r>
              <a:rPr lang="en-US" sz="1800" b="1" dirty="0">
                <a:solidFill>
                  <a:schemeClr val="bg1"/>
                </a:solidFill>
              </a:rPr>
              <a:t> Cashback offers and free products appeal to customers' desire for savings and value, making them more likely to participate.</a:t>
            </a:r>
            <a:endParaRPr lang="en-IN" sz="1800" b="1" dirty="0">
              <a:solidFill>
                <a:schemeClr val="bg1"/>
              </a:solidFill>
            </a:endParaRPr>
          </a:p>
          <a:p>
            <a:pPr algn="just"/>
            <a:endParaRPr lang="en-IN" sz="1600" dirty="0"/>
          </a:p>
          <a:p>
            <a:pPr algn="just"/>
            <a:r>
              <a:rPr lang="en-US" sz="1800" b="1" dirty="0"/>
              <a:t>Simplicity: </a:t>
            </a:r>
            <a:r>
              <a:rPr lang="en-US" sz="1800" b="1" dirty="0">
                <a:solidFill>
                  <a:schemeClr val="bg1"/>
                </a:solidFill>
              </a:rPr>
              <a:t>The promotions should be straightforward and easy to understand, reducing barriers to participation.</a:t>
            </a:r>
          </a:p>
          <a:p>
            <a:pPr algn="just"/>
            <a:endParaRPr lang="en-US" sz="1800" b="1" dirty="0"/>
          </a:p>
          <a:p>
            <a:pPr algn="just"/>
            <a:r>
              <a:rPr lang="en-US" sz="1800" b="1" dirty="0"/>
              <a:t>Feedback Mechanism: </a:t>
            </a:r>
            <a:r>
              <a:rPr lang="en-US" sz="1800" b="1" dirty="0">
                <a:solidFill>
                  <a:schemeClr val="bg1"/>
                </a:solidFill>
              </a:rPr>
              <a:t>Implementing feedback mechanisms helps us to gather more insights from Customers about their promotion preferences and satisfactions.</a:t>
            </a:r>
          </a:p>
          <a:p>
            <a:pPr algn="just"/>
            <a:endParaRPr lang="en-US" sz="1800" b="1" dirty="0">
              <a:solidFill>
                <a:schemeClr val="bg1"/>
              </a:solidFill>
            </a:endParaRPr>
          </a:p>
          <a:p>
            <a:pPr algn="just"/>
            <a:r>
              <a:rPr lang="en-US" sz="1800" b="1" dirty="0"/>
              <a:t>Advertisements: </a:t>
            </a:r>
            <a:r>
              <a:rPr lang="en-US" sz="1800" b="1" dirty="0">
                <a:solidFill>
                  <a:schemeClr val="bg1"/>
                </a:solidFill>
              </a:rPr>
              <a:t>Ads ensure maximum visibility of the products and promotion among the customers.</a:t>
            </a:r>
            <a:endParaRPr lang="en-US" sz="1800" b="1" dirty="0"/>
          </a:p>
        </p:txBody>
      </p:sp>
    </p:spTree>
    <p:extLst>
      <p:ext uri="{BB962C8B-B14F-4D97-AF65-F5344CB8AC3E}">
        <p14:creationId xmlns:p14="http://schemas.microsoft.com/office/powerpoint/2010/main" val="1541792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BF3FBE-0011-5DA2-DC65-1957B2B4F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2029" y="652356"/>
            <a:ext cx="1310763" cy="978482"/>
          </a:xfrm>
          <a:prstGeom prst="rect">
            <a:avLst/>
          </a:prstGeom>
        </p:spPr>
      </p:pic>
      <p:sp>
        <p:nvSpPr>
          <p:cNvPr id="4" name="TextBox 3">
            <a:extLst>
              <a:ext uri="{FF2B5EF4-FFF2-40B4-BE49-F238E27FC236}">
                <a16:creationId xmlns:a16="http://schemas.microsoft.com/office/drawing/2014/main" id="{21F1939B-C4F2-984E-2268-F62D9182FBA3}"/>
              </a:ext>
            </a:extLst>
          </p:cNvPr>
          <p:cNvSpPr txBox="1"/>
          <p:nvPr/>
        </p:nvSpPr>
        <p:spPr>
          <a:xfrm>
            <a:off x="8369410" y="1630838"/>
            <a:ext cx="6096000" cy="369332"/>
          </a:xfrm>
          <a:prstGeom prst="rect">
            <a:avLst/>
          </a:prstGeom>
          <a:noFill/>
        </p:spPr>
        <p:txBody>
          <a:bodyPr wrap="square">
            <a:spAutoFit/>
          </a:bodyPr>
          <a:lstStyle/>
          <a:p>
            <a:pPr algn="ctr"/>
            <a:r>
              <a:rPr lang="en-IN" sz="1800" b="1" dirty="0">
                <a:solidFill>
                  <a:schemeClr val="bg1"/>
                </a:solidFill>
              </a:rPr>
              <a:t>AtliQ Mart</a:t>
            </a:r>
          </a:p>
        </p:txBody>
      </p:sp>
      <p:sp>
        <p:nvSpPr>
          <p:cNvPr id="5" name="TextBox 4">
            <a:extLst>
              <a:ext uri="{FF2B5EF4-FFF2-40B4-BE49-F238E27FC236}">
                <a16:creationId xmlns:a16="http://schemas.microsoft.com/office/drawing/2014/main" id="{75F955A6-7C02-27DB-9F7A-8B8FFFECC467}"/>
              </a:ext>
            </a:extLst>
          </p:cNvPr>
          <p:cNvSpPr txBox="1"/>
          <p:nvPr/>
        </p:nvSpPr>
        <p:spPr>
          <a:xfrm>
            <a:off x="934720" y="2600960"/>
            <a:ext cx="9956800" cy="1107996"/>
          </a:xfrm>
          <a:prstGeom prst="rect">
            <a:avLst/>
          </a:prstGeom>
          <a:noFill/>
        </p:spPr>
        <p:txBody>
          <a:bodyPr wrap="square" rtlCol="0">
            <a:spAutoFit/>
          </a:bodyPr>
          <a:lstStyle/>
          <a:p>
            <a:pPr algn="ctr"/>
            <a:r>
              <a:rPr lang="en-IN" sz="6600" dirty="0"/>
              <a:t>THANK YOU</a:t>
            </a:r>
          </a:p>
        </p:txBody>
      </p:sp>
    </p:spTree>
    <p:extLst>
      <p:ext uri="{BB962C8B-B14F-4D97-AF65-F5344CB8AC3E}">
        <p14:creationId xmlns:p14="http://schemas.microsoft.com/office/powerpoint/2010/main" val="309449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98679-E6D6-279D-A0D1-63ECB4B1E4FE}"/>
              </a:ext>
            </a:extLst>
          </p:cNvPr>
          <p:cNvSpPr>
            <a:spLocks noGrp="1"/>
          </p:cNvSpPr>
          <p:nvPr>
            <p:ph type="title"/>
          </p:nvPr>
        </p:nvSpPr>
        <p:spPr/>
        <p:txBody>
          <a:bodyPr/>
          <a:lstStyle/>
          <a:p>
            <a:r>
              <a:rPr lang="en-IN" b="1" dirty="0"/>
              <a:t>Presentation Outline</a:t>
            </a:r>
          </a:p>
        </p:txBody>
      </p:sp>
      <p:sp>
        <p:nvSpPr>
          <p:cNvPr id="3" name="Content Placeholder 2">
            <a:extLst>
              <a:ext uri="{FF2B5EF4-FFF2-40B4-BE49-F238E27FC236}">
                <a16:creationId xmlns:a16="http://schemas.microsoft.com/office/drawing/2014/main" id="{9BF06C2B-8048-8FD1-4745-4FECDB8E5947}"/>
              </a:ext>
            </a:extLst>
          </p:cNvPr>
          <p:cNvSpPr>
            <a:spLocks noGrp="1"/>
          </p:cNvSpPr>
          <p:nvPr>
            <p:ph idx="1"/>
          </p:nvPr>
        </p:nvSpPr>
        <p:spPr/>
        <p:txBody>
          <a:bodyPr>
            <a:normAutofit/>
          </a:bodyPr>
          <a:lstStyle/>
          <a:p>
            <a:r>
              <a:rPr lang="en-IN" b="1" dirty="0"/>
              <a:t>Problem Statement</a:t>
            </a:r>
          </a:p>
          <a:p>
            <a:r>
              <a:rPr lang="en-IN" b="1" dirty="0"/>
              <a:t>Dataset Overview</a:t>
            </a:r>
          </a:p>
          <a:p>
            <a:r>
              <a:rPr lang="en-IN" b="1" dirty="0"/>
              <a:t>AtliQ Mart Analysis</a:t>
            </a:r>
          </a:p>
          <a:p>
            <a:pPr marL="914400" lvl="1" indent="-457200">
              <a:buFont typeface="+mj-lt"/>
              <a:buAutoNum type="arabicPeriod"/>
            </a:pPr>
            <a:r>
              <a:rPr lang="en-IN" sz="1600" b="1" dirty="0">
                <a:solidFill>
                  <a:schemeClr val="bg1"/>
                </a:solidFill>
              </a:rPr>
              <a:t>Store Performance Analysis</a:t>
            </a:r>
          </a:p>
          <a:p>
            <a:pPr marL="914400" lvl="1" indent="-457200">
              <a:buFont typeface="+mj-lt"/>
              <a:buAutoNum type="arabicPeriod"/>
            </a:pPr>
            <a:r>
              <a:rPr lang="en-IN" sz="1600" b="1" dirty="0">
                <a:solidFill>
                  <a:schemeClr val="bg1"/>
                </a:solidFill>
              </a:rPr>
              <a:t>Promotion Analysis</a:t>
            </a:r>
          </a:p>
          <a:p>
            <a:pPr marL="914400" lvl="1" indent="-457200">
              <a:buFont typeface="+mj-lt"/>
              <a:buAutoNum type="arabicPeriod"/>
            </a:pPr>
            <a:r>
              <a:rPr lang="en-IN" sz="1600" b="1" dirty="0">
                <a:solidFill>
                  <a:schemeClr val="bg1"/>
                </a:solidFill>
              </a:rPr>
              <a:t>Category And Product Analysis</a:t>
            </a:r>
          </a:p>
          <a:p>
            <a:r>
              <a:rPr lang="en-IN" b="1" dirty="0"/>
              <a:t>Ad-hoc Requests</a:t>
            </a:r>
          </a:p>
          <a:p>
            <a:r>
              <a:rPr lang="en-IN" b="1" dirty="0"/>
              <a:t>Key Findings </a:t>
            </a:r>
          </a:p>
          <a:p>
            <a:r>
              <a:rPr lang="en-IN" b="1" dirty="0"/>
              <a:t>Recommendation</a:t>
            </a:r>
          </a:p>
          <a:p>
            <a:pPr marL="457200" lvl="1" indent="0">
              <a:buNone/>
            </a:pPr>
            <a:endParaRPr lang="en-IN" sz="1600" b="1" dirty="0">
              <a:solidFill>
                <a:schemeClr val="bg1"/>
              </a:solidFill>
            </a:endParaRPr>
          </a:p>
        </p:txBody>
      </p:sp>
      <p:pic>
        <p:nvPicPr>
          <p:cNvPr id="4" name="Picture 3">
            <a:extLst>
              <a:ext uri="{FF2B5EF4-FFF2-40B4-BE49-F238E27FC236}">
                <a16:creationId xmlns:a16="http://schemas.microsoft.com/office/drawing/2014/main" id="{B6E3599C-316D-1120-B19C-C2F331E51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2029" y="652356"/>
            <a:ext cx="1310763" cy="978482"/>
          </a:xfrm>
          <a:prstGeom prst="rect">
            <a:avLst/>
          </a:prstGeom>
        </p:spPr>
      </p:pic>
      <p:sp>
        <p:nvSpPr>
          <p:cNvPr id="6" name="TextBox 5">
            <a:extLst>
              <a:ext uri="{FF2B5EF4-FFF2-40B4-BE49-F238E27FC236}">
                <a16:creationId xmlns:a16="http://schemas.microsoft.com/office/drawing/2014/main" id="{0E44AB79-826C-C7C3-DC1B-A1E950964137}"/>
              </a:ext>
            </a:extLst>
          </p:cNvPr>
          <p:cNvSpPr txBox="1"/>
          <p:nvPr/>
        </p:nvSpPr>
        <p:spPr>
          <a:xfrm>
            <a:off x="9566112" y="1574594"/>
            <a:ext cx="3702596" cy="369332"/>
          </a:xfrm>
          <a:prstGeom prst="rect">
            <a:avLst/>
          </a:prstGeom>
          <a:noFill/>
        </p:spPr>
        <p:txBody>
          <a:bodyPr wrap="square">
            <a:spAutoFit/>
          </a:bodyPr>
          <a:lstStyle/>
          <a:p>
            <a:pPr algn="ctr"/>
            <a:r>
              <a:rPr lang="en-IN" sz="1800" b="1" dirty="0">
                <a:solidFill>
                  <a:schemeClr val="bg1"/>
                </a:solidFill>
              </a:rPr>
              <a:t>AtliQ Mart</a:t>
            </a:r>
          </a:p>
        </p:txBody>
      </p:sp>
    </p:spTree>
    <p:extLst>
      <p:ext uri="{BB962C8B-B14F-4D97-AF65-F5344CB8AC3E}">
        <p14:creationId xmlns:p14="http://schemas.microsoft.com/office/powerpoint/2010/main" val="2421283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98679-E6D6-279D-A0D1-63ECB4B1E4FE}"/>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9BF06C2B-8048-8FD1-4745-4FECDB8E5947}"/>
              </a:ext>
            </a:extLst>
          </p:cNvPr>
          <p:cNvSpPr>
            <a:spLocks noGrp="1"/>
          </p:cNvSpPr>
          <p:nvPr>
            <p:ph idx="1"/>
          </p:nvPr>
        </p:nvSpPr>
        <p:spPr/>
        <p:txBody>
          <a:bodyPr>
            <a:normAutofit/>
          </a:bodyPr>
          <a:lstStyle/>
          <a:p>
            <a:pPr marL="0" indent="0" algn="just">
              <a:buNone/>
            </a:pPr>
            <a:r>
              <a:rPr lang="en-US" b="1" dirty="0"/>
              <a:t>AtliQ Mart is a retail giant with over 50 supermarkets in the southern region of India. All their 50 stores ran a massive promotion during the Diwali 2023 and Sankranti 2024 (festive time in India) on their AtliQ branded products. Now the sales director wants to understand which promotions did well and which did not so that they can make informed decisions for their next promotional period.</a:t>
            </a:r>
            <a:endParaRPr lang="en-IN" b="1" dirty="0"/>
          </a:p>
        </p:txBody>
      </p:sp>
      <p:pic>
        <p:nvPicPr>
          <p:cNvPr id="4" name="Picture 3">
            <a:extLst>
              <a:ext uri="{FF2B5EF4-FFF2-40B4-BE49-F238E27FC236}">
                <a16:creationId xmlns:a16="http://schemas.microsoft.com/office/drawing/2014/main" id="{B6E3599C-316D-1120-B19C-C2F331E51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2029" y="652356"/>
            <a:ext cx="1310763" cy="978482"/>
          </a:xfrm>
          <a:prstGeom prst="rect">
            <a:avLst/>
          </a:prstGeom>
        </p:spPr>
      </p:pic>
      <p:sp>
        <p:nvSpPr>
          <p:cNvPr id="6" name="TextBox 5">
            <a:extLst>
              <a:ext uri="{FF2B5EF4-FFF2-40B4-BE49-F238E27FC236}">
                <a16:creationId xmlns:a16="http://schemas.microsoft.com/office/drawing/2014/main" id="{0E44AB79-826C-C7C3-DC1B-A1E950964137}"/>
              </a:ext>
            </a:extLst>
          </p:cNvPr>
          <p:cNvSpPr txBox="1"/>
          <p:nvPr/>
        </p:nvSpPr>
        <p:spPr>
          <a:xfrm>
            <a:off x="9566112" y="1574594"/>
            <a:ext cx="3702596" cy="369332"/>
          </a:xfrm>
          <a:prstGeom prst="rect">
            <a:avLst/>
          </a:prstGeom>
          <a:noFill/>
        </p:spPr>
        <p:txBody>
          <a:bodyPr wrap="square">
            <a:spAutoFit/>
          </a:bodyPr>
          <a:lstStyle/>
          <a:p>
            <a:pPr algn="ctr"/>
            <a:r>
              <a:rPr lang="en-IN" sz="1800" b="1" dirty="0">
                <a:solidFill>
                  <a:schemeClr val="bg1"/>
                </a:solidFill>
              </a:rPr>
              <a:t>AtliQ Mart</a:t>
            </a:r>
          </a:p>
        </p:txBody>
      </p:sp>
    </p:spTree>
    <p:extLst>
      <p:ext uri="{BB962C8B-B14F-4D97-AF65-F5344CB8AC3E}">
        <p14:creationId xmlns:p14="http://schemas.microsoft.com/office/powerpoint/2010/main" val="492940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98679-E6D6-279D-A0D1-63ECB4B1E4FE}"/>
              </a:ext>
            </a:extLst>
          </p:cNvPr>
          <p:cNvSpPr>
            <a:spLocks noGrp="1"/>
          </p:cNvSpPr>
          <p:nvPr>
            <p:ph type="title"/>
          </p:nvPr>
        </p:nvSpPr>
        <p:spPr/>
        <p:txBody>
          <a:bodyPr/>
          <a:lstStyle/>
          <a:p>
            <a:r>
              <a:rPr lang="en-IN" b="1" dirty="0"/>
              <a:t>Dataset Overview</a:t>
            </a:r>
          </a:p>
        </p:txBody>
      </p:sp>
      <p:sp>
        <p:nvSpPr>
          <p:cNvPr id="3" name="Content Placeholder 2">
            <a:extLst>
              <a:ext uri="{FF2B5EF4-FFF2-40B4-BE49-F238E27FC236}">
                <a16:creationId xmlns:a16="http://schemas.microsoft.com/office/drawing/2014/main" id="{9BF06C2B-8048-8FD1-4745-4FECDB8E5947}"/>
              </a:ext>
            </a:extLst>
          </p:cNvPr>
          <p:cNvSpPr>
            <a:spLocks noGrp="1"/>
          </p:cNvSpPr>
          <p:nvPr>
            <p:ph idx="1"/>
          </p:nvPr>
        </p:nvSpPr>
        <p:spPr>
          <a:xfrm>
            <a:off x="680321" y="2336872"/>
            <a:ext cx="9613861" cy="4063927"/>
          </a:xfrm>
        </p:spPr>
        <p:txBody>
          <a:bodyPr/>
          <a:lstStyle/>
          <a:p>
            <a:r>
              <a:rPr lang="en-IN" b="1" dirty="0">
                <a:solidFill>
                  <a:schemeClr val="bg1"/>
                </a:solidFill>
              </a:rPr>
              <a:t>Dimension Tables:</a:t>
            </a:r>
          </a:p>
          <a:p>
            <a:pPr lvl="1"/>
            <a:r>
              <a:rPr lang="en-IN" sz="1600" b="1" dirty="0"/>
              <a:t>dim_products </a:t>
            </a:r>
          </a:p>
          <a:p>
            <a:pPr lvl="1"/>
            <a:endParaRPr lang="en-IN" sz="1600" b="1" dirty="0"/>
          </a:p>
          <a:p>
            <a:pPr lvl="1"/>
            <a:r>
              <a:rPr lang="en-IN" sz="1600" b="1" dirty="0"/>
              <a:t>dim_campaigns </a:t>
            </a:r>
          </a:p>
          <a:p>
            <a:pPr lvl="1"/>
            <a:endParaRPr lang="en-IN" sz="1600" b="1" dirty="0"/>
          </a:p>
          <a:p>
            <a:pPr lvl="1"/>
            <a:endParaRPr lang="en-IN" sz="1600" b="1" dirty="0"/>
          </a:p>
          <a:p>
            <a:pPr lvl="1"/>
            <a:r>
              <a:rPr lang="en-IN" sz="1600" b="1" dirty="0"/>
              <a:t>dim_stores</a:t>
            </a:r>
          </a:p>
          <a:p>
            <a:pPr lvl="1"/>
            <a:endParaRPr lang="en-IN" sz="1600" b="1" dirty="0"/>
          </a:p>
          <a:p>
            <a:pPr lvl="1"/>
            <a:endParaRPr lang="en-IN" sz="1600" b="1" dirty="0"/>
          </a:p>
          <a:p>
            <a:r>
              <a:rPr lang="en-IN" b="1" dirty="0">
                <a:solidFill>
                  <a:schemeClr val="bg1"/>
                </a:solidFill>
              </a:rPr>
              <a:t>Fact Table:</a:t>
            </a:r>
          </a:p>
          <a:p>
            <a:pPr lvl="1"/>
            <a:r>
              <a:rPr lang="en-IN" sz="1600" b="1" dirty="0"/>
              <a:t>fact_events</a:t>
            </a:r>
            <a:br>
              <a:rPr lang="en-IN" b="1" dirty="0"/>
            </a:br>
            <a:endParaRPr lang="en-IN" b="1" dirty="0"/>
          </a:p>
        </p:txBody>
      </p:sp>
      <p:pic>
        <p:nvPicPr>
          <p:cNvPr id="4" name="Picture 3">
            <a:extLst>
              <a:ext uri="{FF2B5EF4-FFF2-40B4-BE49-F238E27FC236}">
                <a16:creationId xmlns:a16="http://schemas.microsoft.com/office/drawing/2014/main" id="{B6E3599C-316D-1120-B19C-C2F331E51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2029" y="652356"/>
            <a:ext cx="1310763" cy="978482"/>
          </a:xfrm>
          <a:prstGeom prst="rect">
            <a:avLst/>
          </a:prstGeom>
        </p:spPr>
      </p:pic>
      <p:sp>
        <p:nvSpPr>
          <p:cNvPr id="6" name="TextBox 5">
            <a:extLst>
              <a:ext uri="{FF2B5EF4-FFF2-40B4-BE49-F238E27FC236}">
                <a16:creationId xmlns:a16="http://schemas.microsoft.com/office/drawing/2014/main" id="{0E44AB79-826C-C7C3-DC1B-A1E950964137}"/>
              </a:ext>
            </a:extLst>
          </p:cNvPr>
          <p:cNvSpPr txBox="1"/>
          <p:nvPr/>
        </p:nvSpPr>
        <p:spPr>
          <a:xfrm>
            <a:off x="9566112" y="1574594"/>
            <a:ext cx="3702596" cy="369332"/>
          </a:xfrm>
          <a:prstGeom prst="rect">
            <a:avLst/>
          </a:prstGeom>
          <a:noFill/>
        </p:spPr>
        <p:txBody>
          <a:bodyPr wrap="square">
            <a:spAutoFit/>
          </a:bodyPr>
          <a:lstStyle/>
          <a:p>
            <a:pPr algn="ctr"/>
            <a:r>
              <a:rPr lang="en-IN" sz="1800" b="1" dirty="0">
                <a:solidFill>
                  <a:schemeClr val="bg1"/>
                </a:solidFill>
              </a:rPr>
              <a:t>AtliQ Mart</a:t>
            </a:r>
          </a:p>
        </p:txBody>
      </p:sp>
      <p:pic>
        <p:nvPicPr>
          <p:cNvPr id="7" name="Graphic 6" descr="Line arrow Straight">
            <a:extLst>
              <a:ext uri="{FF2B5EF4-FFF2-40B4-BE49-F238E27FC236}">
                <a16:creationId xmlns:a16="http://schemas.microsoft.com/office/drawing/2014/main" id="{9852942E-92FE-590C-4310-2888D3864B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315132">
            <a:off x="2890120" y="2595088"/>
            <a:ext cx="1983309" cy="301736"/>
          </a:xfrm>
          <a:prstGeom prst="rect">
            <a:avLst/>
          </a:prstGeom>
        </p:spPr>
      </p:pic>
      <p:pic>
        <p:nvPicPr>
          <p:cNvPr id="8" name="Graphic 7" descr="Line arrow Straight">
            <a:extLst>
              <a:ext uri="{FF2B5EF4-FFF2-40B4-BE49-F238E27FC236}">
                <a16:creationId xmlns:a16="http://schemas.microsoft.com/office/drawing/2014/main" id="{166DA879-BADB-003C-9F5D-9F4154089E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983965">
            <a:off x="2894832" y="2883860"/>
            <a:ext cx="1983309" cy="301736"/>
          </a:xfrm>
          <a:prstGeom prst="rect">
            <a:avLst/>
          </a:prstGeom>
        </p:spPr>
      </p:pic>
      <p:sp>
        <p:nvSpPr>
          <p:cNvPr id="9" name="TextBox 8">
            <a:extLst>
              <a:ext uri="{FF2B5EF4-FFF2-40B4-BE49-F238E27FC236}">
                <a16:creationId xmlns:a16="http://schemas.microsoft.com/office/drawing/2014/main" id="{1090F1D1-675B-BAC5-0718-BFEA9CE2D0D9}"/>
              </a:ext>
            </a:extLst>
          </p:cNvPr>
          <p:cNvSpPr txBox="1"/>
          <p:nvPr/>
        </p:nvSpPr>
        <p:spPr>
          <a:xfrm>
            <a:off x="4666554" y="2414677"/>
            <a:ext cx="1996610" cy="338554"/>
          </a:xfrm>
          <a:prstGeom prst="rect">
            <a:avLst/>
          </a:prstGeom>
          <a:noFill/>
        </p:spPr>
        <p:txBody>
          <a:bodyPr wrap="square" rtlCol="0">
            <a:spAutoFit/>
          </a:bodyPr>
          <a:lstStyle/>
          <a:p>
            <a:pPr algn="ctr"/>
            <a:r>
              <a:rPr lang="en-IN" sz="1600" b="1" dirty="0">
                <a:solidFill>
                  <a:schemeClr val="bg1"/>
                </a:solidFill>
              </a:rPr>
              <a:t>product_name</a:t>
            </a:r>
          </a:p>
        </p:txBody>
      </p:sp>
      <p:sp>
        <p:nvSpPr>
          <p:cNvPr id="10" name="TextBox 9">
            <a:extLst>
              <a:ext uri="{FF2B5EF4-FFF2-40B4-BE49-F238E27FC236}">
                <a16:creationId xmlns:a16="http://schemas.microsoft.com/office/drawing/2014/main" id="{8E77BA70-23C3-2C13-1276-15BCCB60E148}"/>
              </a:ext>
            </a:extLst>
          </p:cNvPr>
          <p:cNvSpPr txBox="1"/>
          <p:nvPr/>
        </p:nvSpPr>
        <p:spPr>
          <a:xfrm>
            <a:off x="4884791" y="2899868"/>
            <a:ext cx="1560136" cy="338554"/>
          </a:xfrm>
          <a:prstGeom prst="rect">
            <a:avLst/>
          </a:prstGeom>
          <a:noFill/>
        </p:spPr>
        <p:txBody>
          <a:bodyPr wrap="square" rtlCol="0">
            <a:spAutoFit/>
          </a:bodyPr>
          <a:lstStyle/>
          <a:p>
            <a:r>
              <a:rPr lang="en-IN" sz="1600" b="1" dirty="0">
                <a:solidFill>
                  <a:schemeClr val="bg1"/>
                </a:solidFill>
              </a:rPr>
              <a:t>categories</a:t>
            </a:r>
          </a:p>
        </p:txBody>
      </p:sp>
      <p:pic>
        <p:nvPicPr>
          <p:cNvPr id="11" name="Graphic 10" descr="Line arrow Straight">
            <a:extLst>
              <a:ext uri="{FF2B5EF4-FFF2-40B4-BE49-F238E27FC236}">
                <a16:creationId xmlns:a16="http://schemas.microsoft.com/office/drawing/2014/main" id="{63F8DC43-5448-937C-B6A1-A82A96D06E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957570">
            <a:off x="3070798" y="3329998"/>
            <a:ext cx="1983309" cy="301736"/>
          </a:xfrm>
          <a:prstGeom prst="rect">
            <a:avLst/>
          </a:prstGeom>
        </p:spPr>
      </p:pic>
      <p:pic>
        <p:nvPicPr>
          <p:cNvPr id="12" name="Graphic 11" descr="Line arrow Straight">
            <a:extLst>
              <a:ext uri="{FF2B5EF4-FFF2-40B4-BE49-F238E27FC236}">
                <a16:creationId xmlns:a16="http://schemas.microsoft.com/office/drawing/2014/main" id="{B1C4806B-803B-25F7-241D-9F3A5080C9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165179">
            <a:off x="6993202" y="3163424"/>
            <a:ext cx="1661187" cy="301736"/>
          </a:xfrm>
          <a:prstGeom prst="rect">
            <a:avLst/>
          </a:prstGeom>
        </p:spPr>
      </p:pic>
      <p:sp>
        <p:nvSpPr>
          <p:cNvPr id="13" name="TextBox 12">
            <a:extLst>
              <a:ext uri="{FF2B5EF4-FFF2-40B4-BE49-F238E27FC236}">
                <a16:creationId xmlns:a16="http://schemas.microsoft.com/office/drawing/2014/main" id="{664EAD4E-61DF-58D2-29F6-803AA64A1BC1}"/>
              </a:ext>
            </a:extLst>
          </p:cNvPr>
          <p:cNvSpPr txBox="1"/>
          <p:nvPr/>
        </p:nvSpPr>
        <p:spPr>
          <a:xfrm>
            <a:off x="5041976" y="3285824"/>
            <a:ext cx="2402608" cy="338554"/>
          </a:xfrm>
          <a:prstGeom prst="rect">
            <a:avLst/>
          </a:prstGeom>
          <a:noFill/>
        </p:spPr>
        <p:txBody>
          <a:bodyPr wrap="square" rtlCol="0">
            <a:spAutoFit/>
          </a:bodyPr>
          <a:lstStyle/>
          <a:p>
            <a:r>
              <a:rPr lang="en-IN" sz="1600" b="1" dirty="0">
                <a:solidFill>
                  <a:schemeClr val="bg1"/>
                </a:solidFill>
              </a:rPr>
              <a:t>Campaign_name</a:t>
            </a:r>
          </a:p>
        </p:txBody>
      </p:sp>
      <p:sp>
        <p:nvSpPr>
          <p:cNvPr id="16" name="TextBox 15">
            <a:extLst>
              <a:ext uri="{FF2B5EF4-FFF2-40B4-BE49-F238E27FC236}">
                <a16:creationId xmlns:a16="http://schemas.microsoft.com/office/drawing/2014/main" id="{E518911D-3D59-30D5-864D-075740EF1E66}"/>
              </a:ext>
            </a:extLst>
          </p:cNvPr>
          <p:cNvSpPr txBox="1"/>
          <p:nvPr/>
        </p:nvSpPr>
        <p:spPr>
          <a:xfrm>
            <a:off x="5041976" y="3585460"/>
            <a:ext cx="2686639" cy="338554"/>
          </a:xfrm>
          <a:prstGeom prst="rect">
            <a:avLst/>
          </a:prstGeom>
          <a:noFill/>
        </p:spPr>
        <p:txBody>
          <a:bodyPr wrap="square" rtlCol="0">
            <a:spAutoFit/>
          </a:bodyPr>
          <a:lstStyle/>
          <a:p>
            <a:r>
              <a:rPr lang="en-IN" sz="1600" b="1" dirty="0">
                <a:solidFill>
                  <a:schemeClr val="bg1"/>
                </a:solidFill>
              </a:rPr>
              <a:t>Campaign time period</a:t>
            </a:r>
          </a:p>
        </p:txBody>
      </p:sp>
      <p:pic>
        <p:nvPicPr>
          <p:cNvPr id="17" name="Graphic 16" descr="Line arrow Straight">
            <a:extLst>
              <a:ext uri="{FF2B5EF4-FFF2-40B4-BE49-F238E27FC236}">
                <a16:creationId xmlns:a16="http://schemas.microsoft.com/office/drawing/2014/main" id="{9B814158-8923-70A9-26F8-BF4E3E0C62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1167440">
            <a:off x="3061796" y="3549847"/>
            <a:ext cx="1983309" cy="301736"/>
          </a:xfrm>
          <a:prstGeom prst="rect">
            <a:avLst/>
          </a:prstGeom>
        </p:spPr>
      </p:pic>
      <p:pic>
        <p:nvPicPr>
          <p:cNvPr id="18" name="Graphic 17" descr="Line arrow Straight">
            <a:extLst>
              <a:ext uri="{FF2B5EF4-FFF2-40B4-BE49-F238E27FC236}">
                <a16:creationId xmlns:a16="http://schemas.microsoft.com/office/drawing/2014/main" id="{D808208E-5B65-3B53-6A73-4815E5AB4B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7050059" y="3370044"/>
            <a:ext cx="1661187" cy="301736"/>
          </a:xfrm>
          <a:prstGeom prst="rect">
            <a:avLst/>
          </a:prstGeom>
        </p:spPr>
      </p:pic>
      <p:sp>
        <p:nvSpPr>
          <p:cNvPr id="19" name="TextBox 18">
            <a:extLst>
              <a:ext uri="{FF2B5EF4-FFF2-40B4-BE49-F238E27FC236}">
                <a16:creationId xmlns:a16="http://schemas.microsoft.com/office/drawing/2014/main" id="{4484EA6C-8B2D-9A95-9068-94CB8C71DE70}"/>
              </a:ext>
            </a:extLst>
          </p:cNvPr>
          <p:cNvSpPr txBox="1"/>
          <p:nvPr/>
        </p:nvSpPr>
        <p:spPr>
          <a:xfrm>
            <a:off x="8565942" y="2964802"/>
            <a:ext cx="1098199" cy="307777"/>
          </a:xfrm>
          <a:prstGeom prst="rect">
            <a:avLst/>
          </a:prstGeom>
          <a:noFill/>
        </p:spPr>
        <p:txBody>
          <a:bodyPr wrap="square" rtlCol="0">
            <a:spAutoFit/>
          </a:bodyPr>
          <a:lstStyle/>
          <a:p>
            <a:r>
              <a:rPr lang="en-IN" sz="1400" b="1" dirty="0"/>
              <a:t>Diwali</a:t>
            </a:r>
          </a:p>
        </p:txBody>
      </p:sp>
      <p:sp>
        <p:nvSpPr>
          <p:cNvPr id="20" name="TextBox 19">
            <a:extLst>
              <a:ext uri="{FF2B5EF4-FFF2-40B4-BE49-F238E27FC236}">
                <a16:creationId xmlns:a16="http://schemas.microsoft.com/office/drawing/2014/main" id="{31FD3687-B50B-8DF0-43F9-7FCAA22D7D62}"/>
              </a:ext>
            </a:extLst>
          </p:cNvPr>
          <p:cNvSpPr txBox="1"/>
          <p:nvPr/>
        </p:nvSpPr>
        <p:spPr>
          <a:xfrm>
            <a:off x="8601854" y="3356799"/>
            <a:ext cx="1460276" cy="307777"/>
          </a:xfrm>
          <a:prstGeom prst="rect">
            <a:avLst/>
          </a:prstGeom>
          <a:noFill/>
        </p:spPr>
        <p:txBody>
          <a:bodyPr wrap="square" rtlCol="0">
            <a:spAutoFit/>
          </a:bodyPr>
          <a:lstStyle/>
          <a:p>
            <a:r>
              <a:rPr lang="en-IN" sz="1400" b="1" dirty="0"/>
              <a:t>Sankranti</a:t>
            </a:r>
          </a:p>
        </p:txBody>
      </p:sp>
      <p:pic>
        <p:nvPicPr>
          <p:cNvPr id="21" name="Graphic 20" descr="Line arrow Straight">
            <a:extLst>
              <a:ext uri="{FF2B5EF4-FFF2-40B4-BE49-F238E27FC236}">
                <a16:creationId xmlns:a16="http://schemas.microsoft.com/office/drawing/2014/main" id="{4C7696AA-A53E-A4F2-2250-EE27AEE4AC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1167440">
            <a:off x="2644576" y="4302923"/>
            <a:ext cx="2154784" cy="301736"/>
          </a:xfrm>
          <a:prstGeom prst="rect">
            <a:avLst/>
          </a:prstGeom>
        </p:spPr>
      </p:pic>
      <p:pic>
        <p:nvPicPr>
          <p:cNvPr id="22" name="Graphic 21" descr="Line arrow Straight">
            <a:extLst>
              <a:ext uri="{FF2B5EF4-FFF2-40B4-BE49-F238E27FC236}">
                <a16:creationId xmlns:a16="http://schemas.microsoft.com/office/drawing/2014/main" id="{173C5136-E623-A588-990A-CB655BBF21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2655501" y="4115606"/>
            <a:ext cx="2229289" cy="301736"/>
          </a:xfrm>
          <a:prstGeom prst="rect">
            <a:avLst/>
          </a:prstGeom>
        </p:spPr>
      </p:pic>
      <p:sp>
        <p:nvSpPr>
          <p:cNvPr id="23" name="TextBox 22">
            <a:extLst>
              <a:ext uri="{FF2B5EF4-FFF2-40B4-BE49-F238E27FC236}">
                <a16:creationId xmlns:a16="http://schemas.microsoft.com/office/drawing/2014/main" id="{A7A34913-DC13-512C-C612-E36BC1A1467B}"/>
              </a:ext>
            </a:extLst>
          </p:cNvPr>
          <p:cNvSpPr txBox="1"/>
          <p:nvPr/>
        </p:nvSpPr>
        <p:spPr>
          <a:xfrm>
            <a:off x="4916273" y="4076467"/>
            <a:ext cx="1638150" cy="338554"/>
          </a:xfrm>
          <a:prstGeom prst="rect">
            <a:avLst/>
          </a:prstGeom>
          <a:noFill/>
        </p:spPr>
        <p:txBody>
          <a:bodyPr wrap="square" rtlCol="0">
            <a:spAutoFit/>
          </a:bodyPr>
          <a:lstStyle/>
          <a:p>
            <a:r>
              <a:rPr lang="en-IN" sz="1600" b="1" dirty="0">
                <a:solidFill>
                  <a:schemeClr val="bg1"/>
                </a:solidFill>
              </a:rPr>
              <a:t>city</a:t>
            </a:r>
          </a:p>
        </p:txBody>
      </p:sp>
      <p:sp>
        <p:nvSpPr>
          <p:cNvPr id="24" name="TextBox 23">
            <a:extLst>
              <a:ext uri="{FF2B5EF4-FFF2-40B4-BE49-F238E27FC236}">
                <a16:creationId xmlns:a16="http://schemas.microsoft.com/office/drawing/2014/main" id="{0D82CE42-7217-AF72-0EF4-BAE7E32AC262}"/>
              </a:ext>
            </a:extLst>
          </p:cNvPr>
          <p:cNvSpPr txBox="1"/>
          <p:nvPr/>
        </p:nvSpPr>
        <p:spPr>
          <a:xfrm>
            <a:off x="4905661" y="4377382"/>
            <a:ext cx="992579" cy="338554"/>
          </a:xfrm>
          <a:prstGeom prst="rect">
            <a:avLst/>
          </a:prstGeom>
          <a:noFill/>
        </p:spPr>
        <p:txBody>
          <a:bodyPr wrap="none" rtlCol="0">
            <a:spAutoFit/>
          </a:bodyPr>
          <a:lstStyle/>
          <a:p>
            <a:r>
              <a:rPr lang="en-IN" sz="1600" b="1" dirty="0">
                <a:solidFill>
                  <a:schemeClr val="bg1"/>
                </a:solidFill>
              </a:rPr>
              <a:t>Store_id</a:t>
            </a:r>
          </a:p>
        </p:txBody>
      </p:sp>
      <p:pic>
        <p:nvPicPr>
          <p:cNvPr id="25" name="Graphic 24" descr="Line arrow Straight">
            <a:extLst>
              <a:ext uri="{FF2B5EF4-FFF2-40B4-BE49-F238E27FC236}">
                <a16:creationId xmlns:a16="http://schemas.microsoft.com/office/drawing/2014/main" id="{E0C44F20-A52C-9D6E-F145-172987BC76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2686984" y="5455747"/>
            <a:ext cx="2229289" cy="301736"/>
          </a:xfrm>
          <a:prstGeom prst="rect">
            <a:avLst/>
          </a:prstGeom>
        </p:spPr>
      </p:pic>
      <p:pic>
        <p:nvPicPr>
          <p:cNvPr id="26" name="Graphic 25" descr="Line arrow Straight">
            <a:extLst>
              <a:ext uri="{FF2B5EF4-FFF2-40B4-BE49-F238E27FC236}">
                <a16:creationId xmlns:a16="http://schemas.microsoft.com/office/drawing/2014/main" id="{1401B4FD-0790-A80C-A207-FB3C768B39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1431458">
            <a:off x="2655501" y="5657620"/>
            <a:ext cx="2229289" cy="301736"/>
          </a:xfrm>
          <a:prstGeom prst="rect">
            <a:avLst/>
          </a:prstGeom>
        </p:spPr>
      </p:pic>
      <p:pic>
        <p:nvPicPr>
          <p:cNvPr id="27" name="Graphic 26" descr="Line arrow Straight">
            <a:extLst>
              <a:ext uri="{FF2B5EF4-FFF2-40B4-BE49-F238E27FC236}">
                <a16:creationId xmlns:a16="http://schemas.microsoft.com/office/drawing/2014/main" id="{E01B331E-9D4F-6CBE-D510-8C0D0DAC1D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329643">
            <a:off x="2676823" y="5301984"/>
            <a:ext cx="2229289" cy="301736"/>
          </a:xfrm>
          <a:prstGeom prst="rect">
            <a:avLst/>
          </a:prstGeom>
        </p:spPr>
      </p:pic>
      <p:sp>
        <p:nvSpPr>
          <p:cNvPr id="28" name="TextBox 27">
            <a:extLst>
              <a:ext uri="{FF2B5EF4-FFF2-40B4-BE49-F238E27FC236}">
                <a16:creationId xmlns:a16="http://schemas.microsoft.com/office/drawing/2014/main" id="{C232FC28-EA87-BAA3-9406-A36284B4BB5F}"/>
              </a:ext>
            </a:extLst>
          </p:cNvPr>
          <p:cNvSpPr txBox="1"/>
          <p:nvPr/>
        </p:nvSpPr>
        <p:spPr>
          <a:xfrm>
            <a:off x="4852603" y="5071387"/>
            <a:ext cx="1701820" cy="338554"/>
          </a:xfrm>
          <a:prstGeom prst="rect">
            <a:avLst/>
          </a:prstGeom>
          <a:noFill/>
        </p:spPr>
        <p:txBody>
          <a:bodyPr wrap="square" rtlCol="0">
            <a:spAutoFit/>
          </a:bodyPr>
          <a:lstStyle/>
          <a:p>
            <a:r>
              <a:rPr lang="en-IN" sz="1600" b="1" dirty="0">
                <a:solidFill>
                  <a:schemeClr val="bg1"/>
                </a:solidFill>
              </a:rPr>
              <a:t>promo_type</a:t>
            </a:r>
          </a:p>
        </p:txBody>
      </p:sp>
      <p:sp>
        <p:nvSpPr>
          <p:cNvPr id="30" name="TextBox 29">
            <a:extLst>
              <a:ext uri="{FF2B5EF4-FFF2-40B4-BE49-F238E27FC236}">
                <a16:creationId xmlns:a16="http://schemas.microsoft.com/office/drawing/2014/main" id="{2A5A828D-C847-1FFC-9ED3-FD6AD0FF6101}"/>
              </a:ext>
            </a:extLst>
          </p:cNvPr>
          <p:cNvSpPr txBox="1"/>
          <p:nvPr/>
        </p:nvSpPr>
        <p:spPr>
          <a:xfrm>
            <a:off x="4838350" y="5429374"/>
            <a:ext cx="1653017" cy="338554"/>
          </a:xfrm>
          <a:prstGeom prst="rect">
            <a:avLst/>
          </a:prstGeom>
          <a:noFill/>
        </p:spPr>
        <p:txBody>
          <a:bodyPr wrap="none" rtlCol="0">
            <a:spAutoFit/>
          </a:bodyPr>
          <a:lstStyle/>
          <a:p>
            <a:r>
              <a:rPr lang="en-IN" sz="1600" b="1" dirty="0">
                <a:solidFill>
                  <a:schemeClr val="bg1"/>
                </a:solidFill>
              </a:rPr>
              <a:t>quantities_sold</a:t>
            </a:r>
          </a:p>
        </p:txBody>
      </p:sp>
      <p:sp>
        <p:nvSpPr>
          <p:cNvPr id="33" name="TextBox 32">
            <a:extLst>
              <a:ext uri="{FF2B5EF4-FFF2-40B4-BE49-F238E27FC236}">
                <a16:creationId xmlns:a16="http://schemas.microsoft.com/office/drawing/2014/main" id="{8C461BB1-6B4B-DE11-FC11-2B22C53DED6E}"/>
              </a:ext>
            </a:extLst>
          </p:cNvPr>
          <p:cNvSpPr txBox="1"/>
          <p:nvPr/>
        </p:nvSpPr>
        <p:spPr>
          <a:xfrm>
            <a:off x="4838350" y="5826091"/>
            <a:ext cx="1449391" cy="338554"/>
          </a:xfrm>
          <a:prstGeom prst="rect">
            <a:avLst/>
          </a:prstGeom>
          <a:noFill/>
        </p:spPr>
        <p:txBody>
          <a:bodyPr wrap="square" rtlCol="0">
            <a:spAutoFit/>
          </a:bodyPr>
          <a:lstStyle/>
          <a:p>
            <a:r>
              <a:rPr lang="en-IN" sz="1600" b="1" dirty="0">
                <a:solidFill>
                  <a:schemeClr val="bg1"/>
                </a:solidFill>
              </a:rPr>
              <a:t>base_price</a:t>
            </a:r>
          </a:p>
        </p:txBody>
      </p:sp>
    </p:spTree>
    <p:extLst>
      <p:ext uri="{BB962C8B-B14F-4D97-AF65-F5344CB8AC3E}">
        <p14:creationId xmlns:p14="http://schemas.microsoft.com/office/powerpoint/2010/main" val="105239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98679-E6D6-279D-A0D1-63ECB4B1E4FE}"/>
              </a:ext>
            </a:extLst>
          </p:cNvPr>
          <p:cNvSpPr>
            <a:spLocks noGrp="1"/>
          </p:cNvSpPr>
          <p:nvPr>
            <p:ph type="title"/>
          </p:nvPr>
        </p:nvSpPr>
        <p:spPr/>
        <p:txBody>
          <a:bodyPr/>
          <a:lstStyle/>
          <a:p>
            <a:r>
              <a:rPr lang="en-IN" b="1" dirty="0"/>
              <a:t>Store Performance Analysis Dashboard</a:t>
            </a:r>
          </a:p>
        </p:txBody>
      </p:sp>
      <p:pic>
        <p:nvPicPr>
          <p:cNvPr id="14" name="Content Placeholder 13">
            <a:extLst>
              <a:ext uri="{FF2B5EF4-FFF2-40B4-BE49-F238E27FC236}">
                <a16:creationId xmlns:a16="http://schemas.microsoft.com/office/drawing/2014/main" id="{DE7617B7-4CF4-053E-71B7-680DF48D0E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375" y="2280240"/>
            <a:ext cx="9802088" cy="4064000"/>
          </a:xfrm>
        </p:spPr>
      </p:pic>
      <p:pic>
        <p:nvPicPr>
          <p:cNvPr id="4" name="Picture 3">
            <a:extLst>
              <a:ext uri="{FF2B5EF4-FFF2-40B4-BE49-F238E27FC236}">
                <a16:creationId xmlns:a16="http://schemas.microsoft.com/office/drawing/2014/main" id="{B6E3599C-316D-1120-B19C-C2F331E514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2029" y="652356"/>
            <a:ext cx="1310763" cy="978482"/>
          </a:xfrm>
          <a:prstGeom prst="rect">
            <a:avLst/>
          </a:prstGeom>
        </p:spPr>
      </p:pic>
      <p:sp>
        <p:nvSpPr>
          <p:cNvPr id="6" name="TextBox 5">
            <a:extLst>
              <a:ext uri="{FF2B5EF4-FFF2-40B4-BE49-F238E27FC236}">
                <a16:creationId xmlns:a16="http://schemas.microsoft.com/office/drawing/2014/main" id="{0E44AB79-826C-C7C3-DC1B-A1E950964137}"/>
              </a:ext>
            </a:extLst>
          </p:cNvPr>
          <p:cNvSpPr txBox="1"/>
          <p:nvPr/>
        </p:nvSpPr>
        <p:spPr>
          <a:xfrm>
            <a:off x="9566112" y="1574594"/>
            <a:ext cx="3702596" cy="369332"/>
          </a:xfrm>
          <a:prstGeom prst="rect">
            <a:avLst/>
          </a:prstGeom>
          <a:noFill/>
        </p:spPr>
        <p:txBody>
          <a:bodyPr wrap="square">
            <a:spAutoFit/>
          </a:bodyPr>
          <a:lstStyle/>
          <a:p>
            <a:pPr algn="ctr"/>
            <a:r>
              <a:rPr lang="en-IN" sz="1800" b="1" dirty="0">
                <a:solidFill>
                  <a:schemeClr val="bg1"/>
                </a:solidFill>
              </a:rPr>
              <a:t>AtliQ Mart</a:t>
            </a:r>
          </a:p>
        </p:txBody>
      </p:sp>
    </p:spTree>
    <p:extLst>
      <p:ext uri="{BB962C8B-B14F-4D97-AF65-F5344CB8AC3E}">
        <p14:creationId xmlns:p14="http://schemas.microsoft.com/office/powerpoint/2010/main" val="960842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98679-E6D6-279D-A0D1-63ECB4B1E4FE}"/>
              </a:ext>
            </a:extLst>
          </p:cNvPr>
          <p:cNvSpPr>
            <a:spLocks noGrp="1"/>
          </p:cNvSpPr>
          <p:nvPr>
            <p:ph type="title"/>
          </p:nvPr>
        </p:nvSpPr>
        <p:spPr/>
        <p:txBody>
          <a:bodyPr/>
          <a:lstStyle/>
          <a:p>
            <a:r>
              <a:rPr lang="en-IN" b="1" dirty="0"/>
              <a:t>Store Performance Analysis</a:t>
            </a:r>
          </a:p>
        </p:txBody>
      </p:sp>
      <p:pic>
        <p:nvPicPr>
          <p:cNvPr id="4" name="Picture 3">
            <a:extLst>
              <a:ext uri="{FF2B5EF4-FFF2-40B4-BE49-F238E27FC236}">
                <a16:creationId xmlns:a16="http://schemas.microsoft.com/office/drawing/2014/main" id="{B6E3599C-316D-1120-B19C-C2F331E51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2029" y="652356"/>
            <a:ext cx="1310763" cy="978482"/>
          </a:xfrm>
          <a:prstGeom prst="rect">
            <a:avLst/>
          </a:prstGeom>
        </p:spPr>
      </p:pic>
      <p:sp>
        <p:nvSpPr>
          <p:cNvPr id="6" name="TextBox 5">
            <a:extLst>
              <a:ext uri="{FF2B5EF4-FFF2-40B4-BE49-F238E27FC236}">
                <a16:creationId xmlns:a16="http://schemas.microsoft.com/office/drawing/2014/main" id="{0E44AB79-826C-C7C3-DC1B-A1E950964137}"/>
              </a:ext>
            </a:extLst>
          </p:cNvPr>
          <p:cNvSpPr txBox="1"/>
          <p:nvPr/>
        </p:nvSpPr>
        <p:spPr>
          <a:xfrm>
            <a:off x="9566112" y="1574594"/>
            <a:ext cx="3702596" cy="369332"/>
          </a:xfrm>
          <a:prstGeom prst="rect">
            <a:avLst/>
          </a:prstGeom>
          <a:noFill/>
        </p:spPr>
        <p:txBody>
          <a:bodyPr wrap="square">
            <a:spAutoFit/>
          </a:bodyPr>
          <a:lstStyle/>
          <a:p>
            <a:pPr algn="ctr"/>
            <a:r>
              <a:rPr lang="en-IN" sz="1800" b="1" dirty="0">
                <a:solidFill>
                  <a:schemeClr val="bg1"/>
                </a:solidFill>
              </a:rPr>
              <a:t>AtliQ Mart</a:t>
            </a:r>
          </a:p>
        </p:txBody>
      </p:sp>
      <p:sp>
        <p:nvSpPr>
          <p:cNvPr id="5" name="Content Placeholder 4">
            <a:extLst>
              <a:ext uri="{FF2B5EF4-FFF2-40B4-BE49-F238E27FC236}">
                <a16:creationId xmlns:a16="http://schemas.microsoft.com/office/drawing/2014/main" id="{C7250ABE-D3F6-D277-CD0F-6B13B3CEA932}"/>
              </a:ext>
            </a:extLst>
          </p:cNvPr>
          <p:cNvSpPr>
            <a:spLocks noGrp="1"/>
          </p:cNvSpPr>
          <p:nvPr>
            <p:ph idx="1"/>
          </p:nvPr>
        </p:nvSpPr>
        <p:spPr>
          <a:xfrm>
            <a:off x="680321" y="2336873"/>
            <a:ext cx="9613861" cy="4073354"/>
          </a:xfrm>
        </p:spPr>
        <p:txBody>
          <a:bodyPr/>
          <a:lstStyle/>
          <a:p>
            <a:endParaRPr lang="en-IN" dirty="0"/>
          </a:p>
          <a:p>
            <a:endParaRPr lang="en-IN" dirty="0"/>
          </a:p>
          <a:p>
            <a:endParaRPr lang="en-IN" dirty="0"/>
          </a:p>
          <a:p>
            <a:endParaRPr lang="en-IN" dirty="0"/>
          </a:p>
          <a:p>
            <a:r>
              <a:rPr lang="en-IN" sz="2000" b="1" dirty="0"/>
              <a:t>Insights</a:t>
            </a:r>
            <a:r>
              <a:rPr lang="en-IN" sz="2000" dirty="0"/>
              <a:t>:</a:t>
            </a:r>
          </a:p>
          <a:p>
            <a:r>
              <a:rPr lang="en-IN" sz="1600" dirty="0">
                <a:solidFill>
                  <a:schemeClr val="bg1"/>
                </a:solidFill>
              </a:rPr>
              <a:t>There are a total of 50 AtliQ Mart supermarkets in the southern region of India.</a:t>
            </a:r>
          </a:p>
          <a:p>
            <a:r>
              <a:rPr lang="en-IN" sz="1600" dirty="0">
                <a:solidFill>
                  <a:schemeClr val="bg1"/>
                </a:solidFill>
              </a:rPr>
              <a:t>Bengaluru has the maximum number of stores i.e. 10 AtliQ stores.</a:t>
            </a:r>
          </a:p>
          <a:p>
            <a:r>
              <a:rPr lang="en-IN" sz="1600" dirty="0">
                <a:solidFill>
                  <a:schemeClr val="bg1"/>
                </a:solidFill>
              </a:rPr>
              <a:t>Chennai has 8 AtliQ Stores.</a:t>
            </a:r>
          </a:p>
          <a:p>
            <a:r>
              <a:rPr lang="en-IN" sz="1600" dirty="0">
                <a:solidFill>
                  <a:schemeClr val="bg1"/>
                </a:solidFill>
              </a:rPr>
              <a:t>Trivandrum and Vijayawada have 2 AtliQ stores each.</a:t>
            </a:r>
          </a:p>
          <a:p>
            <a:endParaRPr lang="en-IN" sz="1600" dirty="0"/>
          </a:p>
        </p:txBody>
      </p:sp>
      <p:pic>
        <p:nvPicPr>
          <p:cNvPr id="8" name="Picture 7">
            <a:extLst>
              <a:ext uri="{FF2B5EF4-FFF2-40B4-BE49-F238E27FC236}">
                <a16:creationId xmlns:a16="http://schemas.microsoft.com/office/drawing/2014/main" id="{29FE433C-F4F0-E4A2-07E1-E9B794EB47D5}"/>
              </a:ext>
            </a:extLst>
          </p:cNvPr>
          <p:cNvPicPr>
            <a:picLocks noChangeAspect="1"/>
          </p:cNvPicPr>
          <p:nvPr/>
        </p:nvPicPr>
        <p:blipFill>
          <a:blip r:embed="rId3"/>
          <a:stretch>
            <a:fillRect/>
          </a:stretch>
        </p:blipFill>
        <p:spPr>
          <a:xfrm>
            <a:off x="4144033" y="2227113"/>
            <a:ext cx="3903934" cy="1911254"/>
          </a:xfrm>
          <a:prstGeom prst="rect">
            <a:avLst/>
          </a:prstGeom>
        </p:spPr>
      </p:pic>
    </p:spTree>
    <p:extLst>
      <p:ext uri="{BB962C8B-B14F-4D97-AF65-F5344CB8AC3E}">
        <p14:creationId xmlns:p14="http://schemas.microsoft.com/office/powerpoint/2010/main" val="1090196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98679-E6D6-279D-A0D1-63ECB4B1E4FE}"/>
              </a:ext>
            </a:extLst>
          </p:cNvPr>
          <p:cNvSpPr>
            <a:spLocks noGrp="1"/>
          </p:cNvSpPr>
          <p:nvPr>
            <p:ph type="title"/>
          </p:nvPr>
        </p:nvSpPr>
        <p:spPr/>
        <p:txBody>
          <a:bodyPr/>
          <a:lstStyle/>
          <a:p>
            <a:r>
              <a:rPr lang="en-IN" b="1" dirty="0"/>
              <a:t>Store Performance Analysis by IR and ISU</a:t>
            </a:r>
          </a:p>
        </p:txBody>
      </p:sp>
      <p:pic>
        <p:nvPicPr>
          <p:cNvPr id="4" name="Picture 3">
            <a:extLst>
              <a:ext uri="{FF2B5EF4-FFF2-40B4-BE49-F238E27FC236}">
                <a16:creationId xmlns:a16="http://schemas.microsoft.com/office/drawing/2014/main" id="{B6E3599C-316D-1120-B19C-C2F331E51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2029" y="652356"/>
            <a:ext cx="1310763" cy="978482"/>
          </a:xfrm>
          <a:prstGeom prst="rect">
            <a:avLst/>
          </a:prstGeom>
        </p:spPr>
      </p:pic>
      <p:sp>
        <p:nvSpPr>
          <p:cNvPr id="6" name="TextBox 5">
            <a:extLst>
              <a:ext uri="{FF2B5EF4-FFF2-40B4-BE49-F238E27FC236}">
                <a16:creationId xmlns:a16="http://schemas.microsoft.com/office/drawing/2014/main" id="{0E44AB79-826C-C7C3-DC1B-A1E950964137}"/>
              </a:ext>
            </a:extLst>
          </p:cNvPr>
          <p:cNvSpPr txBox="1"/>
          <p:nvPr/>
        </p:nvSpPr>
        <p:spPr>
          <a:xfrm>
            <a:off x="9566112" y="1574594"/>
            <a:ext cx="3702596" cy="369332"/>
          </a:xfrm>
          <a:prstGeom prst="rect">
            <a:avLst/>
          </a:prstGeom>
          <a:noFill/>
        </p:spPr>
        <p:txBody>
          <a:bodyPr wrap="square">
            <a:spAutoFit/>
          </a:bodyPr>
          <a:lstStyle/>
          <a:p>
            <a:pPr algn="ctr"/>
            <a:r>
              <a:rPr lang="en-IN" sz="1800" b="1" dirty="0">
                <a:solidFill>
                  <a:schemeClr val="bg1"/>
                </a:solidFill>
              </a:rPr>
              <a:t>AtliQ Mart</a:t>
            </a:r>
          </a:p>
        </p:txBody>
      </p:sp>
      <p:sp>
        <p:nvSpPr>
          <p:cNvPr id="5" name="Content Placeholder 4">
            <a:extLst>
              <a:ext uri="{FF2B5EF4-FFF2-40B4-BE49-F238E27FC236}">
                <a16:creationId xmlns:a16="http://schemas.microsoft.com/office/drawing/2014/main" id="{C7250ABE-D3F6-D277-CD0F-6B13B3CEA932}"/>
              </a:ext>
            </a:extLst>
          </p:cNvPr>
          <p:cNvSpPr>
            <a:spLocks noGrp="1"/>
          </p:cNvSpPr>
          <p:nvPr>
            <p:ph idx="1"/>
          </p:nvPr>
        </p:nvSpPr>
        <p:spPr>
          <a:xfrm>
            <a:off x="160257" y="2139885"/>
            <a:ext cx="11755224" cy="4609708"/>
          </a:xfrm>
        </p:spPr>
        <p:txBody>
          <a:bodyPr>
            <a:normAutofit/>
          </a:bodyPr>
          <a:lstStyle/>
          <a:p>
            <a:pPr marL="0" indent="0">
              <a:buNone/>
            </a:pPr>
            <a:r>
              <a:rPr lang="en-IN" sz="1800" dirty="0"/>
              <a:t>          </a:t>
            </a:r>
            <a:r>
              <a:rPr lang="en-IN" sz="1800" b="1" dirty="0">
                <a:solidFill>
                  <a:schemeClr val="bg1"/>
                </a:solidFill>
              </a:rPr>
              <a:t>Incremental Revenue(Top 10 Stores)</a:t>
            </a:r>
          </a:p>
        </p:txBody>
      </p:sp>
      <p:pic>
        <p:nvPicPr>
          <p:cNvPr id="13" name="Picture 12">
            <a:extLst>
              <a:ext uri="{FF2B5EF4-FFF2-40B4-BE49-F238E27FC236}">
                <a16:creationId xmlns:a16="http://schemas.microsoft.com/office/drawing/2014/main" id="{079946E9-939C-1DC1-C6FA-21CC93A3D52D}"/>
              </a:ext>
            </a:extLst>
          </p:cNvPr>
          <p:cNvPicPr>
            <a:picLocks noChangeAspect="1"/>
          </p:cNvPicPr>
          <p:nvPr/>
        </p:nvPicPr>
        <p:blipFill>
          <a:blip r:embed="rId3"/>
          <a:stretch>
            <a:fillRect/>
          </a:stretch>
        </p:blipFill>
        <p:spPr>
          <a:xfrm>
            <a:off x="276519" y="2582363"/>
            <a:ext cx="4943355" cy="1622087"/>
          </a:xfrm>
          <a:prstGeom prst="rect">
            <a:avLst/>
          </a:prstGeom>
        </p:spPr>
      </p:pic>
      <p:sp>
        <p:nvSpPr>
          <p:cNvPr id="14" name="TextBox 13">
            <a:extLst>
              <a:ext uri="{FF2B5EF4-FFF2-40B4-BE49-F238E27FC236}">
                <a16:creationId xmlns:a16="http://schemas.microsoft.com/office/drawing/2014/main" id="{047D204E-FB4E-721F-4769-A7CC1D7770CD}"/>
              </a:ext>
            </a:extLst>
          </p:cNvPr>
          <p:cNvSpPr txBox="1"/>
          <p:nvPr/>
        </p:nvSpPr>
        <p:spPr>
          <a:xfrm>
            <a:off x="276518" y="4302430"/>
            <a:ext cx="4943355" cy="1384995"/>
          </a:xfrm>
          <a:prstGeom prst="rect">
            <a:avLst/>
          </a:prstGeom>
          <a:noFill/>
        </p:spPr>
        <p:txBody>
          <a:bodyPr wrap="square" rtlCol="0">
            <a:spAutoFit/>
          </a:bodyPr>
          <a:lstStyle/>
          <a:p>
            <a:pPr marL="285750" indent="-285750" algn="just">
              <a:buFont typeface="Arial" panose="020B0604020202020204" pitchFamily="34" charset="0"/>
              <a:buChar char="•"/>
            </a:pPr>
            <a:r>
              <a:rPr lang="en-IN" sz="1400" dirty="0"/>
              <a:t>The stores in cities such as Mysuru, Bengaluru and Chennai had the highest IR.</a:t>
            </a:r>
          </a:p>
          <a:p>
            <a:pPr algn="just"/>
            <a:endParaRPr lang="en-IN" sz="1400" dirty="0"/>
          </a:p>
          <a:p>
            <a:pPr marL="285750" indent="-285750" algn="just">
              <a:buFont typeface="Arial" panose="020B0604020202020204" pitchFamily="34" charset="0"/>
              <a:buChar char="•"/>
            </a:pPr>
            <a:r>
              <a:rPr lang="en-IN" sz="1400" dirty="0"/>
              <a:t>The stores in cities Mangalore, Visakhapatnam and Trivandrum didn’t perform well during the promotional period.</a:t>
            </a:r>
          </a:p>
        </p:txBody>
      </p:sp>
      <p:pic>
        <p:nvPicPr>
          <p:cNvPr id="16" name="Picture 15">
            <a:extLst>
              <a:ext uri="{FF2B5EF4-FFF2-40B4-BE49-F238E27FC236}">
                <a16:creationId xmlns:a16="http://schemas.microsoft.com/office/drawing/2014/main" id="{E4E4C00C-F2DC-3023-C911-FD938FC6E7E7}"/>
              </a:ext>
            </a:extLst>
          </p:cNvPr>
          <p:cNvPicPr>
            <a:picLocks noChangeAspect="1"/>
          </p:cNvPicPr>
          <p:nvPr/>
        </p:nvPicPr>
        <p:blipFill>
          <a:blip r:embed="rId4"/>
          <a:stretch>
            <a:fillRect/>
          </a:stretch>
        </p:blipFill>
        <p:spPr>
          <a:xfrm>
            <a:off x="6562892" y="2582363"/>
            <a:ext cx="5173480" cy="1622087"/>
          </a:xfrm>
          <a:prstGeom prst="rect">
            <a:avLst/>
          </a:prstGeom>
        </p:spPr>
      </p:pic>
      <p:sp>
        <p:nvSpPr>
          <p:cNvPr id="17" name="TextBox 16">
            <a:extLst>
              <a:ext uri="{FF2B5EF4-FFF2-40B4-BE49-F238E27FC236}">
                <a16:creationId xmlns:a16="http://schemas.microsoft.com/office/drawing/2014/main" id="{2AF4CFE5-3CD1-5EC1-6609-83EA7D3B2ABF}"/>
              </a:ext>
            </a:extLst>
          </p:cNvPr>
          <p:cNvSpPr txBox="1"/>
          <p:nvPr/>
        </p:nvSpPr>
        <p:spPr>
          <a:xfrm>
            <a:off x="6468624" y="2139885"/>
            <a:ext cx="5267748" cy="369332"/>
          </a:xfrm>
          <a:prstGeom prst="rect">
            <a:avLst/>
          </a:prstGeom>
          <a:noFill/>
        </p:spPr>
        <p:txBody>
          <a:bodyPr wrap="square" rtlCol="0">
            <a:spAutoFit/>
          </a:bodyPr>
          <a:lstStyle/>
          <a:p>
            <a:pPr algn="ctr"/>
            <a:r>
              <a:rPr lang="en-IN" b="1" dirty="0">
                <a:solidFill>
                  <a:schemeClr val="bg1"/>
                </a:solidFill>
              </a:rPr>
              <a:t>Incremental Sold Units (Bottom 10 stores)</a:t>
            </a:r>
          </a:p>
        </p:txBody>
      </p:sp>
      <p:sp>
        <p:nvSpPr>
          <p:cNvPr id="18" name="TextBox 17">
            <a:extLst>
              <a:ext uri="{FF2B5EF4-FFF2-40B4-BE49-F238E27FC236}">
                <a16:creationId xmlns:a16="http://schemas.microsoft.com/office/drawing/2014/main" id="{1213ECBC-6F84-6EA2-1A09-FE519F5DE7C1}"/>
              </a:ext>
            </a:extLst>
          </p:cNvPr>
          <p:cNvSpPr txBox="1"/>
          <p:nvPr/>
        </p:nvSpPr>
        <p:spPr>
          <a:xfrm>
            <a:off x="6468624" y="4395696"/>
            <a:ext cx="5563118" cy="1600438"/>
          </a:xfrm>
          <a:prstGeom prst="rect">
            <a:avLst/>
          </a:prstGeom>
          <a:noFill/>
        </p:spPr>
        <p:txBody>
          <a:bodyPr wrap="square" rtlCol="0">
            <a:spAutoFit/>
          </a:bodyPr>
          <a:lstStyle/>
          <a:p>
            <a:pPr marL="285750" indent="-285750">
              <a:buFont typeface="Arial" panose="020B0604020202020204" pitchFamily="34" charset="0"/>
              <a:buChar char="•"/>
            </a:pPr>
            <a:r>
              <a:rPr lang="en-IN" sz="1400" dirty="0"/>
              <a:t>The AtliQ Mart locations in cities like Bengaluru and Chennai experienced significant increases in quantities sold during the promotional activities.</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Whereas the stores in Mangalore, Visakhapatnam, Trivandrum and Vijayawada recorded the lowest Incremental Sold Units during promotions.</a:t>
            </a:r>
          </a:p>
        </p:txBody>
      </p:sp>
      <p:sp>
        <p:nvSpPr>
          <p:cNvPr id="19" name="TextBox 18">
            <a:extLst>
              <a:ext uri="{FF2B5EF4-FFF2-40B4-BE49-F238E27FC236}">
                <a16:creationId xmlns:a16="http://schemas.microsoft.com/office/drawing/2014/main" id="{79195DD6-315E-C420-ADE5-5D34D68C2128}"/>
              </a:ext>
            </a:extLst>
          </p:cNvPr>
          <p:cNvSpPr txBox="1"/>
          <p:nvPr/>
        </p:nvSpPr>
        <p:spPr>
          <a:xfrm>
            <a:off x="317568" y="6460261"/>
            <a:ext cx="11755224" cy="307777"/>
          </a:xfrm>
          <a:prstGeom prst="rect">
            <a:avLst/>
          </a:prstGeom>
          <a:noFill/>
        </p:spPr>
        <p:txBody>
          <a:bodyPr wrap="square" rtlCol="0">
            <a:spAutoFit/>
          </a:bodyPr>
          <a:lstStyle/>
          <a:p>
            <a:r>
              <a:rPr lang="en-IN" sz="1400" dirty="0">
                <a:solidFill>
                  <a:srgbClr val="FFFF00"/>
                </a:solidFill>
              </a:rPr>
              <a:t>In terms of both IR and ISU, AtliQ Mart stores in Bengaluru, Chennai and Mysuru demonstrated strong performance during Diwali and Sankranti.</a:t>
            </a:r>
          </a:p>
        </p:txBody>
      </p:sp>
    </p:spTree>
    <p:extLst>
      <p:ext uri="{BB962C8B-B14F-4D97-AF65-F5344CB8AC3E}">
        <p14:creationId xmlns:p14="http://schemas.microsoft.com/office/powerpoint/2010/main" val="1928855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98679-E6D6-279D-A0D1-63ECB4B1E4FE}"/>
              </a:ext>
            </a:extLst>
          </p:cNvPr>
          <p:cNvSpPr>
            <a:spLocks noGrp="1"/>
          </p:cNvSpPr>
          <p:nvPr>
            <p:ph type="title"/>
          </p:nvPr>
        </p:nvSpPr>
        <p:spPr/>
        <p:txBody>
          <a:bodyPr/>
          <a:lstStyle/>
          <a:p>
            <a:r>
              <a:rPr lang="en-IN" b="1" dirty="0"/>
              <a:t>Promotion Type Analysis Dashboard</a:t>
            </a:r>
          </a:p>
        </p:txBody>
      </p:sp>
      <p:pic>
        <p:nvPicPr>
          <p:cNvPr id="4" name="Picture 3">
            <a:extLst>
              <a:ext uri="{FF2B5EF4-FFF2-40B4-BE49-F238E27FC236}">
                <a16:creationId xmlns:a16="http://schemas.microsoft.com/office/drawing/2014/main" id="{B6E3599C-316D-1120-B19C-C2F331E51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2029" y="652356"/>
            <a:ext cx="1310763" cy="978482"/>
          </a:xfrm>
          <a:prstGeom prst="rect">
            <a:avLst/>
          </a:prstGeom>
        </p:spPr>
      </p:pic>
      <p:sp>
        <p:nvSpPr>
          <p:cNvPr id="6" name="TextBox 5">
            <a:extLst>
              <a:ext uri="{FF2B5EF4-FFF2-40B4-BE49-F238E27FC236}">
                <a16:creationId xmlns:a16="http://schemas.microsoft.com/office/drawing/2014/main" id="{0E44AB79-826C-C7C3-DC1B-A1E950964137}"/>
              </a:ext>
            </a:extLst>
          </p:cNvPr>
          <p:cNvSpPr txBox="1"/>
          <p:nvPr/>
        </p:nvSpPr>
        <p:spPr>
          <a:xfrm>
            <a:off x="9566112" y="1574594"/>
            <a:ext cx="3702596" cy="369332"/>
          </a:xfrm>
          <a:prstGeom prst="rect">
            <a:avLst/>
          </a:prstGeom>
          <a:noFill/>
        </p:spPr>
        <p:txBody>
          <a:bodyPr wrap="square">
            <a:spAutoFit/>
          </a:bodyPr>
          <a:lstStyle/>
          <a:p>
            <a:pPr algn="ctr"/>
            <a:r>
              <a:rPr lang="en-IN" sz="1800" b="1" dirty="0">
                <a:solidFill>
                  <a:schemeClr val="bg1"/>
                </a:solidFill>
              </a:rPr>
              <a:t>AtliQ Mart</a:t>
            </a:r>
          </a:p>
        </p:txBody>
      </p:sp>
      <p:pic>
        <p:nvPicPr>
          <p:cNvPr id="11" name="Content Placeholder 10">
            <a:extLst>
              <a:ext uri="{FF2B5EF4-FFF2-40B4-BE49-F238E27FC236}">
                <a16:creationId xmlns:a16="http://schemas.microsoft.com/office/drawing/2014/main" id="{E736B600-0FF1-2377-DC20-43AAE570999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8601" y="2072850"/>
            <a:ext cx="9613861" cy="4441072"/>
          </a:xfrm>
        </p:spPr>
      </p:pic>
    </p:spTree>
    <p:extLst>
      <p:ext uri="{BB962C8B-B14F-4D97-AF65-F5344CB8AC3E}">
        <p14:creationId xmlns:p14="http://schemas.microsoft.com/office/powerpoint/2010/main" val="169045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98679-E6D6-279D-A0D1-63ECB4B1E4FE}"/>
              </a:ext>
            </a:extLst>
          </p:cNvPr>
          <p:cNvSpPr>
            <a:spLocks noGrp="1"/>
          </p:cNvSpPr>
          <p:nvPr>
            <p:ph type="title"/>
          </p:nvPr>
        </p:nvSpPr>
        <p:spPr/>
        <p:txBody>
          <a:bodyPr/>
          <a:lstStyle/>
          <a:p>
            <a:r>
              <a:rPr lang="en-IN" b="1" dirty="0"/>
              <a:t>Insights from Promotion Type Analysis</a:t>
            </a:r>
          </a:p>
        </p:txBody>
      </p:sp>
      <p:pic>
        <p:nvPicPr>
          <p:cNvPr id="4" name="Picture 3">
            <a:extLst>
              <a:ext uri="{FF2B5EF4-FFF2-40B4-BE49-F238E27FC236}">
                <a16:creationId xmlns:a16="http://schemas.microsoft.com/office/drawing/2014/main" id="{B6E3599C-316D-1120-B19C-C2F331E51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2029" y="652356"/>
            <a:ext cx="1310763" cy="978482"/>
          </a:xfrm>
          <a:prstGeom prst="rect">
            <a:avLst/>
          </a:prstGeom>
        </p:spPr>
      </p:pic>
      <p:sp>
        <p:nvSpPr>
          <p:cNvPr id="6" name="TextBox 5">
            <a:extLst>
              <a:ext uri="{FF2B5EF4-FFF2-40B4-BE49-F238E27FC236}">
                <a16:creationId xmlns:a16="http://schemas.microsoft.com/office/drawing/2014/main" id="{0E44AB79-826C-C7C3-DC1B-A1E950964137}"/>
              </a:ext>
            </a:extLst>
          </p:cNvPr>
          <p:cNvSpPr txBox="1"/>
          <p:nvPr/>
        </p:nvSpPr>
        <p:spPr>
          <a:xfrm>
            <a:off x="9566112" y="1574594"/>
            <a:ext cx="3702596" cy="369332"/>
          </a:xfrm>
          <a:prstGeom prst="rect">
            <a:avLst/>
          </a:prstGeom>
          <a:noFill/>
        </p:spPr>
        <p:txBody>
          <a:bodyPr wrap="square">
            <a:spAutoFit/>
          </a:bodyPr>
          <a:lstStyle/>
          <a:p>
            <a:pPr algn="ctr"/>
            <a:r>
              <a:rPr lang="en-IN" sz="1800" b="1" dirty="0">
                <a:solidFill>
                  <a:schemeClr val="bg1"/>
                </a:solidFill>
              </a:rPr>
              <a:t>AtliQ Mart</a:t>
            </a:r>
          </a:p>
        </p:txBody>
      </p:sp>
      <p:pic>
        <p:nvPicPr>
          <p:cNvPr id="16" name="Content Placeholder 15">
            <a:extLst>
              <a:ext uri="{FF2B5EF4-FFF2-40B4-BE49-F238E27FC236}">
                <a16:creationId xmlns:a16="http://schemas.microsoft.com/office/drawing/2014/main" id="{7575212B-C924-59FB-2384-892DCEF090D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56533" y="2069678"/>
            <a:ext cx="6061435" cy="2238372"/>
          </a:xfrm>
        </p:spPr>
      </p:pic>
      <p:sp>
        <p:nvSpPr>
          <p:cNvPr id="17" name="TextBox 16">
            <a:extLst>
              <a:ext uri="{FF2B5EF4-FFF2-40B4-BE49-F238E27FC236}">
                <a16:creationId xmlns:a16="http://schemas.microsoft.com/office/drawing/2014/main" id="{4F59C84A-DDD5-28FA-8901-3489D17CC2EB}"/>
              </a:ext>
            </a:extLst>
          </p:cNvPr>
          <p:cNvSpPr txBox="1"/>
          <p:nvPr/>
        </p:nvSpPr>
        <p:spPr>
          <a:xfrm>
            <a:off x="207390" y="4496586"/>
            <a:ext cx="11717517" cy="2246769"/>
          </a:xfrm>
          <a:prstGeom prst="rect">
            <a:avLst/>
          </a:prstGeom>
          <a:noFill/>
        </p:spPr>
        <p:txBody>
          <a:bodyPr wrap="square" rtlCol="0">
            <a:spAutoFit/>
          </a:bodyPr>
          <a:lstStyle/>
          <a:p>
            <a:pPr marL="285750" indent="-285750" algn="just">
              <a:buFont typeface="Arial" panose="020B0604020202020204" pitchFamily="34" charset="0"/>
              <a:buChar char="•"/>
            </a:pPr>
            <a:r>
              <a:rPr lang="en-IN" sz="1400" dirty="0"/>
              <a:t>The ‘Buy One Get One Free’ (BOGOF) and ‘500 Cashback’ promotions showed high Incremental Revenue (IR) and Incremental Sold Units(ISU).</a:t>
            </a:r>
          </a:p>
          <a:p>
            <a:pPr marL="285750" indent="-285750" algn="just">
              <a:buFont typeface="Arial" panose="020B0604020202020204" pitchFamily="34" charset="0"/>
              <a:buChar char="•"/>
            </a:pPr>
            <a:endParaRPr lang="en-IN" sz="1400" dirty="0"/>
          </a:p>
          <a:p>
            <a:pPr marL="285750" indent="-285750" algn="just">
              <a:buFont typeface="Arial" panose="020B0604020202020204" pitchFamily="34" charset="0"/>
              <a:buChar char="•"/>
            </a:pPr>
            <a:r>
              <a:rPr lang="en-US" sz="1400" dirty="0"/>
              <a:t>The '500 Cashback' promotion type achieved the highest Incremental Revenue (IR) at ₹91.05 million and Incremental Sold Units (ISU) at 40.88K. Following this, the 'BOGOF' promotion generated an IR of ₹69.32 million and an ISU of 172.33K.</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a:t>Compared to the '500 Cashback' and 'BOGOF' promotions, discount-based promotions significantly underperformed in both Incremental Revenue (IR) and Incremental Sold Units (ISU).</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a:solidFill>
                  <a:srgbClr val="FFFF00"/>
                </a:solidFill>
              </a:rPr>
              <a:t>The ‘500 Cashback’ and ‘BOGOF’ promotion types managed to successfully attract an impressive number of customers.</a:t>
            </a:r>
            <a:endParaRPr lang="en-IN" sz="1400" dirty="0">
              <a:solidFill>
                <a:srgbClr val="FFFF00"/>
              </a:solidFill>
            </a:endParaRPr>
          </a:p>
        </p:txBody>
      </p:sp>
    </p:spTree>
    <p:extLst>
      <p:ext uri="{BB962C8B-B14F-4D97-AF65-F5344CB8AC3E}">
        <p14:creationId xmlns:p14="http://schemas.microsoft.com/office/powerpoint/2010/main" val="402463644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1032</TotalTime>
  <Words>984</Words>
  <Application>Microsoft Office PowerPoint</Application>
  <PresentationFormat>Widescreen</PresentationFormat>
  <Paragraphs>120</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Trebuchet MS</vt:lpstr>
      <vt:lpstr>Berlin</vt:lpstr>
      <vt:lpstr>Promotional Campaign Analysis</vt:lpstr>
      <vt:lpstr>Presentation Outline</vt:lpstr>
      <vt:lpstr>Problem Statement</vt:lpstr>
      <vt:lpstr>Dataset Overview</vt:lpstr>
      <vt:lpstr>Store Performance Analysis Dashboard</vt:lpstr>
      <vt:lpstr>Store Performance Analysis</vt:lpstr>
      <vt:lpstr>Store Performance Analysis by IR and ISU</vt:lpstr>
      <vt:lpstr>Promotion Type Analysis Dashboard</vt:lpstr>
      <vt:lpstr>Insights from Promotion Type Analysis</vt:lpstr>
      <vt:lpstr>Category And Product Analysis Dashboard</vt:lpstr>
      <vt:lpstr>Category And Product Analysis</vt:lpstr>
      <vt:lpstr>Ad-hoc Request 1</vt:lpstr>
      <vt:lpstr>Ad-hoc Request 2</vt:lpstr>
      <vt:lpstr>Ad-hoc Request 3</vt:lpstr>
      <vt:lpstr>Ad-hoc Request 4</vt:lpstr>
      <vt:lpstr>Ad-hoc Request 5</vt:lpstr>
      <vt:lpstr>Key Findings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Karan Khaire</dc:creator>
  <cp:lastModifiedBy>Karan Khaire</cp:lastModifiedBy>
  <cp:revision>2</cp:revision>
  <dcterms:created xsi:type="dcterms:W3CDTF">2024-06-28T22:22:00Z</dcterms:created>
  <dcterms:modified xsi:type="dcterms:W3CDTF">2024-06-30T01:45:24Z</dcterms:modified>
</cp:coreProperties>
</file>