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0810-FE92-381E-1DAE-CFEC375F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A015-70B7-31E6-F553-9EFF9735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D84-526C-066A-4D54-5EDB9330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1603-4B7A-2378-116F-34444E2E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414E-99A6-741A-E8B7-58F2E70A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E1-5B35-5BAE-8B75-A8AC198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E8097-405E-7908-2AA1-3FFF4050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50CE-110D-046D-C151-2A6EF19D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92B3-7C12-88E0-ADC0-751D7FF9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8043-9B3F-81FD-7A69-FACACB17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4BB7-3DA8-9587-6FF8-C7230DB6A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1938-5F73-4C03-5DD8-46AFA5E8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3A43-BED5-B0A9-FDB0-56ED8DCA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2131-9583-C97B-B40D-5745E0C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1722-E57B-A011-C9AD-86099228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12CA-6389-ADAC-59F1-1DD043A2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ADA7-A043-94FF-F50C-05842BE1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E566-E39E-E7BF-6A48-AE241B5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295B-5E37-6F10-C045-5256446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DFCC-A32F-61B8-8A2F-296562C1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6112-9F76-0AF7-EF3C-6A35626E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C07A-B6E2-78A9-ECA8-7FF1B448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163C-7AFA-2A7C-EC95-FA1C64A2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6667-AAC7-6A1C-D5AF-3C6E5540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63D5-1ECF-820D-4173-E465C79D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952-6E73-2130-5314-5668B5F7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D2FB-4DF5-975D-9046-0F41E8BC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EF49A-43AC-E530-A4FF-D1E0C8500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71DA-470E-1C19-48AA-0DFD4A2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DC347-A9B8-16B5-C2CD-B604E74B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A6FA-FC89-817D-2422-CF94E56B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5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1C97-A19B-A1CE-78BC-AE660E78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0144-CF11-8DBB-C6E0-1ED974DF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423E-899B-3049-C076-FC651DF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24002-1D3B-ABD2-D368-529DFC04C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9976E-EDF9-1712-1A6B-0518910F4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EBDED-B91A-4248-E11F-B22AEBC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6B68-2273-50DC-C255-2249E0EC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3AB-A825-BD5B-5F2C-8E64005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05FE-CD32-7881-07EC-A4890B2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88327-D110-C17F-9E3F-A7F5962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98F2-6CB1-8CDB-3E01-D48440BE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33609-17CD-BBBE-B832-68C57D40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9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541A6-7C89-24DC-83DC-D24A5CFF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5BF19-714D-D79E-59B0-22C60B64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9351-7BCE-64C1-BFFF-17983C3F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2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7C4-85B4-8ED0-D04B-8819DA8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8A46-50CC-2262-623D-62604FF4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356D-1B4B-DD45-F577-0DFA22BB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034CA-59F0-E6AE-407F-788D5812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EE44-A384-974C-761B-0E737BDD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F94D-6757-9F5A-C94A-1D019E30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728-7754-A0EE-3B9B-513B783C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6DB0D-9BFC-3C50-318C-6FEC4AC5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8537-CEAE-D08C-BAF6-FDD923A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5036D-DE43-7246-A064-5EC4B70F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964A-F661-5EB9-6DE0-62757BE2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9C43-EDB4-1516-AD55-095B88BA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8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2B3C-3EDB-B804-EC1D-361C0EF0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D233-B4F9-A2E5-81DC-9CC4DB6B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1DE4-3FBF-4A69-C285-62C5AF78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53AF-2698-48B1-AFC4-35A8F17CFEC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F54-31B1-ED17-2EF6-A102B73B5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9342-7B73-508F-4217-EA2C9CF9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90CE-144D-41FE-BA70-2714DECC7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405F-2C9F-B778-788F-F2D93B3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018"/>
          </a:xfrm>
        </p:spPr>
        <p:txBody>
          <a:bodyPr/>
          <a:lstStyle/>
          <a:p>
            <a:pPr algn="ctr"/>
            <a:r>
              <a:rPr lang="en-US" u="sng" dirty="0">
                <a:latin typeface="Calisto MT" panose="02040603050505030304" pitchFamily="18" charset="0"/>
              </a:rPr>
              <a:t>Collections</a:t>
            </a:r>
            <a:endParaRPr lang="en-IN" u="sng" dirty="0"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7EEA-8820-5BC9-67EA-C3497862F064}"/>
              </a:ext>
            </a:extLst>
          </p:cNvPr>
          <p:cNvSpPr txBox="1"/>
          <p:nvPr/>
        </p:nvSpPr>
        <p:spPr>
          <a:xfrm>
            <a:off x="709367" y="1819838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Why a Collection used?</a:t>
            </a:r>
          </a:p>
          <a:p>
            <a:r>
              <a:rPr lang="en-IN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93C6C-BB98-EBF3-547C-0BF06395FB76}"/>
              </a:ext>
            </a:extLst>
          </p:cNvPr>
          <p:cNvSpPr txBox="1"/>
          <p:nvPr/>
        </p:nvSpPr>
        <p:spPr>
          <a:xfrm>
            <a:off x="1322109" y="3020049"/>
            <a:ext cx="9961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alisto MT" panose="02040603050505030304" pitchFamily="18" charset="0"/>
              </a:rPr>
              <a:t>Collections are used </a:t>
            </a:r>
            <a:r>
              <a:rPr lang="en-US" b="1" i="0" dirty="0">
                <a:solidFill>
                  <a:srgbClr val="202124"/>
                </a:solidFill>
                <a:effectLst/>
                <a:latin typeface="Calisto MT" panose="02040603050505030304" pitchFamily="18" charset="0"/>
              </a:rPr>
              <a:t>to store, retrieve, manipulate, and communicate aggregate data</a:t>
            </a:r>
            <a:r>
              <a:rPr lang="en-US" i="0" dirty="0">
                <a:solidFill>
                  <a:srgbClr val="202124"/>
                </a:solidFill>
                <a:effectLst/>
                <a:latin typeface="Calisto MT" panose="02040603050505030304" pitchFamily="18" charset="0"/>
              </a:rPr>
              <a:t>. </a:t>
            </a:r>
            <a:r>
              <a:rPr lang="en-US" b="0" i="0" dirty="0">
                <a:solidFill>
                  <a:srgbClr val="202124"/>
                </a:solidFill>
                <a:effectLst/>
                <a:latin typeface="Calisto MT" panose="02040603050505030304" pitchFamily="18" charset="0"/>
              </a:rPr>
              <a:t>They typically represent data items that form a natural group.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5CFB7-8DEF-F56F-22F3-ED991114CF3D}"/>
              </a:ext>
            </a:extLst>
          </p:cNvPr>
          <p:cNvSpPr txBox="1"/>
          <p:nvPr/>
        </p:nvSpPr>
        <p:spPr>
          <a:xfrm>
            <a:off x="1322109" y="2334216"/>
            <a:ext cx="9961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In Array, size is fixed and cannot be increased Dynamically and the same data  types are stored in </a:t>
            </a:r>
            <a:r>
              <a:rPr lang="en-IN" dirty="0">
                <a:latin typeface="Calisto MT" panose="02040603050505030304" pitchFamily="18" charset="0"/>
              </a:rPr>
              <a:t>it, to overcome e this the Collection is introduced.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0D5F6-75D7-E42A-8A04-17E2493F924E}"/>
              </a:ext>
            </a:extLst>
          </p:cNvPr>
          <p:cNvSpPr txBox="1"/>
          <p:nvPr/>
        </p:nvSpPr>
        <p:spPr>
          <a:xfrm>
            <a:off x="709367" y="3714723"/>
            <a:ext cx="9851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Introduction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BF5F0-F428-BBB3-CBDF-254D93A0CA60}"/>
              </a:ext>
            </a:extLst>
          </p:cNvPr>
          <p:cNvSpPr txBox="1"/>
          <p:nvPr/>
        </p:nvSpPr>
        <p:spPr>
          <a:xfrm>
            <a:off x="1322109" y="4138540"/>
            <a:ext cx="9961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A collection is a </a:t>
            </a:r>
            <a:r>
              <a:rPr lang="en-US" b="1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set of similar types of objects </a:t>
            </a:r>
            <a:r>
              <a:rPr lang="en-US" b="0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that are grouped together.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System.Collections</a:t>
            </a:r>
            <a:r>
              <a:rPr lang="en-US" b="1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namespace contains specialized classes for storing and accessing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sto MT" panose="02040603050505030304" pitchFamily="18" charset="0"/>
              </a:rPr>
              <a:t>Each collection class defined in .NET has a unique feature</a:t>
            </a:r>
          </a:p>
          <a:p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E87CE-D480-361F-B480-EC38709C39E7}"/>
              </a:ext>
            </a:extLst>
          </p:cNvPr>
          <p:cNvSpPr txBox="1"/>
          <p:nvPr/>
        </p:nvSpPr>
        <p:spPr>
          <a:xfrm>
            <a:off x="1029878" y="5056976"/>
            <a:ext cx="996177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Collection Interfaces :-</a:t>
            </a:r>
          </a:p>
          <a:p>
            <a:r>
              <a:rPr lang="en-IN" dirty="0">
                <a:latin typeface="Calisto MT" panose="02040603050505030304" pitchFamily="18" charset="0"/>
              </a:rPr>
              <a:t>  	There are some basic operations that are possible on any Collection.</a:t>
            </a:r>
          </a:p>
          <a:p>
            <a:r>
              <a:rPr lang="en-IN" dirty="0">
                <a:latin typeface="Calisto MT" panose="02040603050505030304" pitchFamily="18" charset="0"/>
              </a:rPr>
              <a:t>   		1.  Search specific  object in the Collection.</a:t>
            </a:r>
          </a:p>
          <a:p>
            <a:r>
              <a:rPr lang="en-IN" dirty="0">
                <a:latin typeface="Calisto MT" panose="02040603050505030304" pitchFamily="18" charset="0"/>
              </a:rPr>
              <a:t>		2.  Adding and removing objects dynamically in the collection.</a:t>
            </a:r>
          </a:p>
          <a:p>
            <a:r>
              <a:rPr lang="en-IN" dirty="0">
                <a:latin typeface="Calisto MT" panose="02040603050505030304" pitchFamily="18" charset="0"/>
              </a:rPr>
              <a:t>		3.  List the objects in the collections by iterating through it. And so on. </a:t>
            </a:r>
          </a:p>
        </p:txBody>
      </p:sp>
    </p:spTree>
    <p:extLst>
      <p:ext uri="{BB962C8B-B14F-4D97-AF65-F5344CB8AC3E}">
        <p14:creationId xmlns:p14="http://schemas.microsoft.com/office/powerpoint/2010/main" val="23972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3E0109-4FD7-9F2E-A03A-47F3E55306E9}"/>
              </a:ext>
            </a:extLst>
          </p:cNvPr>
          <p:cNvSpPr txBox="1"/>
          <p:nvPr/>
        </p:nvSpPr>
        <p:spPr>
          <a:xfrm>
            <a:off x="1385739" y="354844"/>
            <a:ext cx="9992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The basic operations are defined in the form of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All the collection classes implement these interfaces to get the required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Implementation different for different classes.</a:t>
            </a:r>
            <a:endParaRPr lang="en-IN" dirty="0"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5B655-2784-ADB4-42F4-A4987515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2" y="1752856"/>
            <a:ext cx="6660457" cy="2536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BA67F5-D472-BF1C-8FED-F292B43B75C9}"/>
              </a:ext>
            </a:extLst>
          </p:cNvPr>
          <p:cNvSpPr txBox="1"/>
          <p:nvPr/>
        </p:nvSpPr>
        <p:spPr>
          <a:xfrm>
            <a:off x="801277" y="1352746"/>
            <a:ext cx="1057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Types of Collection : -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2D38C-58B5-BE53-3A2D-DBA11F17E4F3}"/>
              </a:ext>
            </a:extLst>
          </p:cNvPr>
          <p:cNvSpPr txBox="1"/>
          <p:nvPr/>
        </p:nvSpPr>
        <p:spPr>
          <a:xfrm>
            <a:off x="1050092" y="4435310"/>
            <a:ext cx="9988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Non-generic  Collection :-</a:t>
            </a:r>
          </a:p>
          <a:p>
            <a:r>
              <a:rPr lang="en-US" dirty="0">
                <a:latin typeface="Calisto MT" panose="02040603050505030304" pitchFamily="18" charset="0"/>
              </a:rPr>
              <a:t>	1. </a:t>
            </a:r>
            <a:r>
              <a:rPr lang="en-US" dirty="0" err="1">
                <a:latin typeface="Calisto MT" panose="02040603050505030304" pitchFamily="18" charset="0"/>
              </a:rPr>
              <a:t>ArrayList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	2. Stack</a:t>
            </a:r>
          </a:p>
          <a:p>
            <a:r>
              <a:rPr lang="en-US" dirty="0">
                <a:latin typeface="Calisto MT" panose="02040603050505030304" pitchFamily="18" charset="0"/>
              </a:rPr>
              <a:t>	3. Queue</a:t>
            </a:r>
          </a:p>
          <a:p>
            <a:r>
              <a:rPr lang="en-US" dirty="0">
                <a:latin typeface="Calisto MT" panose="02040603050505030304" pitchFamily="18" charset="0"/>
              </a:rPr>
              <a:t>	4. </a:t>
            </a:r>
            <a:r>
              <a:rPr lang="en-US" dirty="0" err="1">
                <a:latin typeface="Calisto MT" panose="02040603050505030304" pitchFamily="18" charset="0"/>
              </a:rPr>
              <a:t>HashTable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6B20-BC2C-E6E2-6C7B-380FBF1699DA}"/>
              </a:ext>
            </a:extLst>
          </p:cNvPr>
          <p:cNvSpPr txBox="1"/>
          <p:nvPr/>
        </p:nvSpPr>
        <p:spPr>
          <a:xfrm>
            <a:off x="867265" y="678730"/>
            <a:ext cx="1036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Generic  Collection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E9454-30FD-339D-F2DC-F5F702F1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03" y="1078840"/>
            <a:ext cx="7371760" cy="370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F5BBB-5AA7-07EA-B76D-C2B220B91089}"/>
              </a:ext>
            </a:extLst>
          </p:cNvPr>
          <p:cNvSpPr txBox="1"/>
          <p:nvPr/>
        </p:nvSpPr>
        <p:spPr>
          <a:xfrm>
            <a:off x="942681" y="5175315"/>
            <a:ext cx="1021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Refer this site for extra information ,</a:t>
            </a:r>
          </a:p>
          <a:p>
            <a:r>
              <a:rPr lang="en-US" dirty="0">
                <a:latin typeface="Calisto MT" panose="02040603050505030304" pitchFamily="18" charset="0"/>
              </a:rPr>
              <a:t>	1.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https://www.c-sharpcorner.com/article/collections-in-c-sharp/</a:t>
            </a:r>
          </a:p>
          <a:p>
            <a:r>
              <a:rPr lang="en-IN" dirty="0">
                <a:latin typeface="Calisto MT" panose="02040603050505030304" pitchFamily="18" charset="0"/>
              </a:rPr>
              <a:t>	2.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https://www.c-sharpcorner.com/article/collections-in-net/</a:t>
            </a:r>
          </a:p>
          <a:p>
            <a:r>
              <a:rPr lang="en-IN" dirty="0">
                <a:latin typeface="Calisto MT" panose="02040603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49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Calisto MT</vt:lpstr>
      <vt:lpstr>Wingdings</vt:lpstr>
      <vt:lpstr>Office Theme</vt:lpstr>
      <vt:lpstr>Collections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karan khamkar</dc:creator>
  <cp:lastModifiedBy>karan khamkar</cp:lastModifiedBy>
  <cp:revision>2</cp:revision>
  <dcterms:created xsi:type="dcterms:W3CDTF">2022-12-08T12:29:18Z</dcterms:created>
  <dcterms:modified xsi:type="dcterms:W3CDTF">2022-12-08T12:50:14Z</dcterms:modified>
</cp:coreProperties>
</file>