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5" r:id="rId1"/>
  </p:sldMasterIdLst>
  <p:sldIdLst>
    <p:sldId id="256" r:id="rId2"/>
    <p:sldId id="284" r:id="rId3"/>
    <p:sldId id="261" r:id="rId4"/>
    <p:sldId id="263" r:id="rId5"/>
    <p:sldId id="264" r:id="rId6"/>
    <p:sldId id="267" r:id="rId7"/>
    <p:sldId id="266" r:id="rId8"/>
    <p:sldId id="269" r:id="rId9"/>
    <p:sldId id="271" r:id="rId10"/>
    <p:sldId id="274" r:id="rId11"/>
    <p:sldId id="275" r:id="rId12"/>
    <p:sldId id="283" r:id="rId13"/>
    <p:sldId id="277" r:id="rId14"/>
    <p:sldId id="281" r:id="rId15"/>
    <p:sldId id="28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049D"/>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41" autoAdjust="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8310FD-8896-4DBC-9B1C-4E9FDDF6385F}" type="datetimeFigureOut">
              <a:rPr lang="en-IN" smtClean="0"/>
              <a:t>25-02-2024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CB36C34-9936-4320-9487-609391FA4A0A}" type="slidenum">
              <a:rPr lang="en-IN" smtClean="0"/>
              <a:t>‹#›</a:t>
            </a:fld>
            <a:endParaRPr lang="en-IN"/>
          </a:p>
        </p:txBody>
      </p:sp>
    </p:spTree>
    <p:extLst>
      <p:ext uri="{BB962C8B-B14F-4D97-AF65-F5344CB8AC3E}">
        <p14:creationId xmlns:p14="http://schemas.microsoft.com/office/powerpoint/2010/main" val="2796470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8310FD-8896-4DBC-9B1C-4E9FDDF6385F}" type="datetimeFigureOut">
              <a:rPr lang="en-IN" smtClean="0"/>
              <a:t>25-02-2024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CB36C34-9936-4320-9487-609391FA4A0A}" type="slidenum">
              <a:rPr lang="en-IN" smtClean="0"/>
              <a:t>‹#›</a:t>
            </a:fld>
            <a:endParaRPr lang="en-IN"/>
          </a:p>
        </p:txBody>
      </p:sp>
    </p:spTree>
    <p:extLst>
      <p:ext uri="{BB962C8B-B14F-4D97-AF65-F5344CB8AC3E}">
        <p14:creationId xmlns:p14="http://schemas.microsoft.com/office/powerpoint/2010/main" val="2593672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8310FD-8896-4DBC-9B1C-4E9FDDF6385F}" type="datetimeFigureOut">
              <a:rPr lang="en-IN" smtClean="0"/>
              <a:t>25-02-2024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CB36C34-9936-4320-9487-609391FA4A0A}"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935811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F8310FD-8896-4DBC-9B1C-4E9FDDF6385F}" type="datetimeFigureOut">
              <a:rPr lang="en-IN" smtClean="0"/>
              <a:t>25-02-2024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CB36C34-9936-4320-9487-609391FA4A0A}" type="slidenum">
              <a:rPr lang="en-IN" smtClean="0"/>
              <a:t>‹#›</a:t>
            </a:fld>
            <a:endParaRPr lang="en-IN"/>
          </a:p>
        </p:txBody>
      </p:sp>
    </p:spTree>
    <p:extLst>
      <p:ext uri="{BB962C8B-B14F-4D97-AF65-F5344CB8AC3E}">
        <p14:creationId xmlns:p14="http://schemas.microsoft.com/office/powerpoint/2010/main" val="895390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F8310FD-8896-4DBC-9B1C-4E9FDDF6385F}" type="datetimeFigureOut">
              <a:rPr lang="en-IN" smtClean="0"/>
              <a:t>25-02-2024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CB36C34-9936-4320-9487-609391FA4A0A}"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331027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F8310FD-8896-4DBC-9B1C-4E9FDDF6385F}" type="datetimeFigureOut">
              <a:rPr lang="en-IN" smtClean="0"/>
              <a:t>25-02-2024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CB36C34-9936-4320-9487-609391FA4A0A}" type="slidenum">
              <a:rPr lang="en-IN" smtClean="0"/>
              <a:t>‹#›</a:t>
            </a:fld>
            <a:endParaRPr lang="en-IN"/>
          </a:p>
        </p:txBody>
      </p:sp>
    </p:spTree>
    <p:extLst>
      <p:ext uri="{BB962C8B-B14F-4D97-AF65-F5344CB8AC3E}">
        <p14:creationId xmlns:p14="http://schemas.microsoft.com/office/powerpoint/2010/main" val="33834043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8310FD-8896-4DBC-9B1C-4E9FDDF6385F}" type="datetimeFigureOut">
              <a:rPr lang="en-IN" smtClean="0"/>
              <a:t>25-02-2024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CB36C34-9936-4320-9487-609391FA4A0A}" type="slidenum">
              <a:rPr lang="en-IN" smtClean="0"/>
              <a:t>‹#›</a:t>
            </a:fld>
            <a:endParaRPr lang="en-IN"/>
          </a:p>
        </p:txBody>
      </p:sp>
    </p:spTree>
    <p:extLst>
      <p:ext uri="{BB962C8B-B14F-4D97-AF65-F5344CB8AC3E}">
        <p14:creationId xmlns:p14="http://schemas.microsoft.com/office/powerpoint/2010/main" val="33345264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8310FD-8896-4DBC-9B1C-4E9FDDF6385F}" type="datetimeFigureOut">
              <a:rPr lang="en-IN" smtClean="0"/>
              <a:t>25-02-2024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CB36C34-9936-4320-9487-609391FA4A0A}" type="slidenum">
              <a:rPr lang="en-IN" smtClean="0"/>
              <a:t>‹#›</a:t>
            </a:fld>
            <a:endParaRPr lang="en-IN"/>
          </a:p>
        </p:txBody>
      </p:sp>
    </p:spTree>
    <p:extLst>
      <p:ext uri="{BB962C8B-B14F-4D97-AF65-F5344CB8AC3E}">
        <p14:creationId xmlns:p14="http://schemas.microsoft.com/office/powerpoint/2010/main" val="1835347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8310FD-8896-4DBC-9B1C-4E9FDDF6385F}" type="datetimeFigureOut">
              <a:rPr lang="en-IN" smtClean="0"/>
              <a:t>25-02-2024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CB36C34-9936-4320-9487-609391FA4A0A}" type="slidenum">
              <a:rPr lang="en-IN" smtClean="0"/>
              <a:t>‹#›</a:t>
            </a:fld>
            <a:endParaRPr lang="en-IN"/>
          </a:p>
        </p:txBody>
      </p:sp>
    </p:spTree>
    <p:extLst>
      <p:ext uri="{BB962C8B-B14F-4D97-AF65-F5344CB8AC3E}">
        <p14:creationId xmlns:p14="http://schemas.microsoft.com/office/powerpoint/2010/main" val="664080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8310FD-8896-4DBC-9B1C-4E9FDDF6385F}" type="datetimeFigureOut">
              <a:rPr lang="en-IN" smtClean="0"/>
              <a:t>25-02-2024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CB36C34-9936-4320-9487-609391FA4A0A}" type="slidenum">
              <a:rPr lang="en-IN" smtClean="0"/>
              <a:t>‹#›</a:t>
            </a:fld>
            <a:endParaRPr lang="en-IN"/>
          </a:p>
        </p:txBody>
      </p:sp>
    </p:spTree>
    <p:extLst>
      <p:ext uri="{BB962C8B-B14F-4D97-AF65-F5344CB8AC3E}">
        <p14:creationId xmlns:p14="http://schemas.microsoft.com/office/powerpoint/2010/main" val="2040082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8310FD-8896-4DBC-9B1C-4E9FDDF6385F}" type="datetimeFigureOut">
              <a:rPr lang="en-IN" smtClean="0"/>
              <a:t>25-02-2024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CB36C34-9936-4320-9487-609391FA4A0A}" type="slidenum">
              <a:rPr lang="en-IN" smtClean="0"/>
              <a:t>‹#›</a:t>
            </a:fld>
            <a:endParaRPr lang="en-IN"/>
          </a:p>
        </p:txBody>
      </p:sp>
    </p:spTree>
    <p:extLst>
      <p:ext uri="{BB962C8B-B14F-4D97-AF65-F5344CB8AC3E}">
        <p14:creationId xmlns:p14="http://schemas.microsoft.com/office/powerpoint/2010/main" val="4266731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8310FD-8896-4DBC-9B1C-4E9FDDF6385F}" type="datetimeFigureOut">
              <a:rPr lang="en-IN" smtClean="0"/>
              <a:t>25-02-2024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CB36C34-9936-4320-9487-609391FA4A0A}" type="slidenum">
              <a:rPr lang="en-IN" smtClean="0"/>
              <a:t>‹#›</a:t>
            </a:fld>
            <a:endParaRPr lang="en-IN"/>
          </a:p>
        </p:txBody>
      </p:sp>
    </p:spTree>
    <p:extLst>
      <p:ext uri="{BB962C8B-B14F-4D97-AF65-F5344CB8AC3E}">
        <p14:creationId xmlns:p14="http://schemas.microsoft.com/office/powerpoint/2010/main" val="2618919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8310FD-8896-4DBC-9B1C-4E9FDDF6385F}" type="datetimeFigureOut">
              <a:rPr lang="en-IN" smtClean="0"/>
              <a:t>25-02-2024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CB36C34-9936-4320-9487-609391FA4A0A}" type="slidenum">
              <a:rPr lang="en-IN" smtClean="0"/>
              <a:t>‹#›</a:t>
            </a:fld>
            <a:endParaRPr lang="en-IN"/>
          </a:p>
        </p:txBody>
      </p:sp>
    </p:spTree>
    <p:extLst>
      <p:ext uri="{BB962C8B-B14F-4D97-AF65-F5344CB8AC3E}">
        <p14:creationId xmlns:p14="http://schemas.microsoft.com/office/powerpoint/2010/main" val="1387680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8310FD-8896-4DBC-9B1C-4E9FDDF6385F}" type="datetimeFigureOut">
              <a:rPr lang="en-IN" smtClean="0"/>
              <a:t>25-02-2024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CB36C34-9936-4320-9487-609391FA4A0A}" type="slidenum">
              <a:rPr lang="en-IN" smtClean="0"/>
              <a:t>‹#›</a:t>
            </a:fld>
            <a:endParaRPr lang="en-IN"/>
          </a:p>
        </p:txBody>
      </p:sp>
    </p:spTree>
    <p:extLst>
      <p:ext uri="{BB962C8B-B14F-4D97-AF65-F5344CB8AC3E}">
        <p14:creationId xmlns:p14="http://schemas.microsoft.com/office/powerpoint/2010/main" val="2639281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8310FD-8896-4DBC-9B1C-4E9FDDF6385F}" type="datetimeFigureOut">
              <a:rPr lang="en-IN" smtClean="0"/>
              <a:t>25-02-2024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CB36C34-9936-4320-9487-609391FA4A0A}" type="slidenum">
              <a:rPr lang="en-IN" smtClean="0"/>
              <a:t>‹#›</a:t>
            </a:fld>
            <a:endParaRPr lang="en-IN"/>
          </a:p>
        </p:txBody>
      </p:sp>
    </p:spTree>
    <p:extLst>
      <p:ext uri="{BB962C8B-B14F-4D97-AF65-F5344CB8AC3E}">
        <p14:creationId xmlns:p14="http://schemas.microsoft.com/office/powerpoint/2010/main" val="3741443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8310FD-8896-4DBC-9B1C-4E9FDDF6385F}" type="datetimeFigureOut">
              <a:rPr lang="en-IN" smtClean="0"/>
              <a:t>25-02-2024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CB36C34-9936-4320-9487-609391FA4A0A}" type="slidenum">
              <a:rPr lang="en-IN" smtClean="0"/>
              <a:t>‹#›</a:t>
            </a:fld>
            <a:endParaRPr lang="en-IN"/>
          </a:p>
        </p:txBody>
      </p:sp>
    </p:spTree>
    <p:extLst>
      <p:ext uri="{BB962C8B-B14F-4D97-AF65-F5344CB8AC3E}">
        <p14:creationId xmlns:p14="http://schemas.microsoft.com/office/powerpoint/2010/main" val="3633688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F8310FD-8896-4DBC-9B1C-4E9FDDF6385F}" type="datetimeFigureOut">
              <a:rPr lang="en-IN" smtClean="0"/>
              <a:t>25-02-2024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CB36C34-9936-4320-9487-609391FA4A0A}" type="slidenum">
              <a:rPr lang="en-IN" smtClean="0"/>
              <a:t>‹#›</a:t>
            </a:fld>
            <a:endParaRPr lang="en-IN"/>
          </a:p>
        </p:txBody>
      </p:sp>
    </p:spTree>
    <p:extLst>
      <p:ext uri="{BB962C8B-B14F-4D97-AF65-F5344CB8AC3E}">
        <p14:creationId xmlns:p14="http://schemas.microsoft.com/office/powerpoint/2010/main" val="947583691"/>
      </p:ext>
    </p:extLst>
  </p:cSld>
  <p:clrMap bg1="lt1" tx1="dk1" bg2="lt2" tx2="dk2" accent1="accent1" accent2="accent2" accent3="accent3" accent4="accent4" accent5="accent5" accent6="accent6" hlink="hlink" folHlink="folHlink"/>
  <p:sldLayoutIdLst>
    <p:sldLayoutId id="2147484116" r:id="rId1"/>
    <p:sldLayoutId id="2147484117" r:id="rId2"/>
    <p:sldLayoutId id="2147484118" r:id="rId3"/>
    <p:sldLayoutId id="2147484119" r:id="rId4"/>
    <p:sldLayoutId id="2147484120" r:id="rId5"/>
    <p:sldLayoutId id="2147484121" r:id="rId6"/>
    <p:sldLayoutId id="2147484122" r:id="rId7"/>
    <p:sldLayoutId id="2147484123" r:id="rId8"/>
    <p:sldLayoutId id="2147484124" r:id="rId9"/>
    <p:sldLayoutId id="2147484125" r:id="rId10"/>
    <p:sldLayoutId id="2147484126" r:id="rId11"/>
    <p:sldLayoutId id="2147484127" r:id="rId12"/>
    <p:sldLayoutId id="2147484128" r:id="rId13"/>
    <p:sldLayoutId id="2147484129" r:id="rId14"/>
    <p:sldLayoutId id="2147484130" r:id="rId15"/>
    <p:sldLayoutId id="214748413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Festival" TargetMode="External"/><Relationship Id="rId2" Type="http://schemas.openxmlformats.org/officeDocument/2006/relationships/hyperlink" Target="https://en.wikipedia.org/wiki/Project_management" TargetMode="External"/><Relationship Id="rId1" Type="http://schemas.openxmlformats.org/officeDocument/2006/relationships/slideLayout" Target="../slideLayouts/slideLayout4.xml"/><Relationship Id="rId5" Type="http://schemas.openxmlformats.org/officeDocument/2006/relationships/image" Target="../media/image2.jpeg"/><Relationship Id="rId4" Type="http://schemas.openxmlformats.org/officeDocument/2006/relationships/hyperlink" Target="https://en.wikipedia.org/wiki/Convention_(meeting)"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2AE53-1382-ABFA-C1EE-C33861769228}"/>
              </a:ext>
            </a:extLst>
          </p:cNvPr>
          <p:cNvSpPr>
            <a:spLocks noGrp="1"/>
          </p:cNvSpPr>
          <p:nvPr>
            <p:ph type="ctrTitle"/>
          </p:nvPr>
        </p:nvSpPr>
        <p:spPr>
          <a:xfrm>
            <a:off x="1810872" y="1362635"/>
            <a:ext cx="9994136" cy="866857"/>
          </a:xfrm>
        </p:spPr>
        <p:txBody>
          <a:bodyPr>
            <a:normAutofit fontScale="90000"/>
          </a:bodyPr>
          <a:lstStyle/>
          <a:p>
            <a:r>
              <a:rPr lang="en-US" sz="6000" b="1" u="sng" dirty="0">
                <a:solidFill>
                  <a:srgbClr val="03049D"/>
                </a:solidFill>
                <a:latin typeface="Adobe Ming Std L" panose="02020300000000000000" pitchFamily="18" charset="-128"/>
                <a:ea typeface="Adobe Ming Std L" panose="02020300000000000000" pitchFamily="18" charset="-128"/>
              </a:rPr>
              <a:t>Event management system</a:t>
            </a:r>
            <a:endParaRPr lang="en-IN" sz="6000" b="1" u="sng" dirty="0">
              <a:solidFill>
                <a:srgbClr val="03049D"/>
              </a:solidFill>
              <a:latin typeface="Adobe Ming Std L" panose="02020300000000000000" pitchFamily="18" charset="-128"/>
              <a:ea typeface="Adobe Ming Std L" panose="02020300000000000000" pitchFamily="18" charset="-128"/>
            </a:endParaRPr>
          </a:p>
        </p:txBody>
      </p:sp>
      <p:sp>
        <p:nvSpPr>
          <p:cNvPr id="3" name="Subtitle 2">
            <a:extLst>
              <a:ext uri="{FF2B5EF4-FFF2-40B4-BE49-F238E27FC236}">
                <a16:creationId xmlns:a16="http://schemas.microsoft.com/office/drawing/2014/main" id="{41B22BE5-7FC6-F2D5-4FC0-0A835248D940}"/>
              </a:ext>
            </a:extLst>
          </p:cNvPr>
          <p:cNvSpPr>
            <a:spLocks noGrp="1"/>
          </p:cNvSpPr>
          <p:nvPr>
            <p:ph type="subTitle" idx="1"/>
          </p:nvPr>
        </p:nvSpPr>
        <p:spPr>
          <a:xfrm>
            <a:off x="2160494" y="2519082"/>
            <a:ext cx="8280494" cy="3501574"/>
          </a:xfrm>
        </p:spPr>
        <p:txBody>
          <a:bodyPr>
            <a:normAutofit fontScale="85000" lnSpcReduction="20000"/>
          </a:bodyPr>
          <a:lstStyle/>
          <a:p>
            <a:pPr algn="l"/>
            <a:r>
              <a:rPr lang="en-US" sz="2400" b="1" u="sng" dirty="0">
                <a:solidFill>
                  <a:srgbClr val="FF0000"/>
                </a:solidFill>
              </a:rPr>
              <a:t>Team members:</a:t>
            </a:r>
          </a:p>
          <a:p>
            <a:pPr algn="l"/>
            <a:r>
              <a:rPr lang="en-IN" sz="2400" dirty="0">
                <a:solidFill>
                  <a:schemeClr val="tx1"/>
                </a:solidFill>
                <a:latin typeface="Adobe Myungjo Std M" panose="02020600000000000000" pitchFamily="18" charset="-128"/>
                <a:ea typeface="Adobe Myungjo Std M" panose="02020600000000000000" pitchFamily="18" charset="-128"/>
              </a:rPr>
              <a:t>Karan Kumar V</a:t>
            </a:r>
          </a:p>
          <a:p>
            <a:pPr algn="l"/>
            <a:r>
              <a:rPr lang="en-IN" sz="2400" dirty="0">
                <a:solidFill>
                  <a:schemeClr val="tx1"/>
                </a:solidFill>
                <a:latin typeface="Adobe Myungjo Std M" panose="02020600000000000000" pitchFamily="18" charset="-128"/>
                <a:ea typeface="Adobe Myungjo Std M" panose="02020600000000000000" pitchFamily="18" charset="-128"/>
              </a:rPr>
              <a:t>Rinesh AR</a:t>
            </a:r>
          </a:p>
          <a:p>
            <a:pPr algn="l"/>
            <a:r>
              <a:rPr lang="en-IN" sz="2400" dirty="0">
                <a:solidFill>
                  <a:schemeClr val="tx1"/>
                </a:solidFill>
                <a:latin typeface="Adobe Myungjo Std M" panose="02020600000000000000" pitchFamily="18" charset="-128"/>
                <a:ea typeface="Adobe Myungjo Std M" panose="02020600000000000000" pitchFamily="18" charset="-128"/>
              </a:rPr>
              <a:t>Yashaswini D</a:t>
            </a:r>
          </a:p>
          <a:p>
            <a:pPr algn="l"/>
            <a:r>
              <a:rPr lang="en-IN" sz="2400" dirty="0">
                <a:solidFill>
                  <a:schemeClr val="tx1"/>
                </a:solidFill>
                <a:latin typeface="Adobe Myungjo Std M" panose="02020600000000000000" pitchFamily="18" charset="-128"/>
                <a:ea typeface="Adobe Myungjo Std M" panose="02020600000000000000" pitchFamily="18" charset="-128"/>
              </a:rPr>
              <a:t>Chandu Shree DS</a:t>
            </a:r>
          </a:p>
          <a:p>
            <a:pPr algn="l"/>
            <a:r>
              <a:rPr lang="en-IN" sz="2400" dirty="0">
                <a:solidFill>
                  <a:schemeClr val="tx1"/>
                </a:solidFill>
                <a:latin typeface="Adobe Myungjo Std M" panose="02020600000000000000" pitchFamily="18" charset="-128"/>
                <a:ea typeface="Adobe Myungjo Std M" panose="02020600000000000000" pitchFamily="18" charset="-128"/>
              </a:rPr>
              <a:t>Mohammad Suhail</a:t>
            </a:r>
          </a:p>
          <a:p>
            <a:pPr algn="l"/>
            <a:r>
              <a:rPr lang="en-IN" sz="2400" dirty="0">
                <a:solidFill>
                  <a:schemeClr val="tx1"/>
                </a:solidFill>
                <a:latin typeface="Adobe Myungjo Std M" panose="02020600000000000000" pitchFamily="18" charset="-128"/>
                <a:ea typeface="Adobe Myungjo Std M" panose="02020600000000000000" pitchFamily="18" charset="-128"/>
              </a:rPr>
              <a:t>Rakesh S</a:t>
            </a:r>
          </a:p>
          <a:p>
            <a:pPr algn="l"/>
            <a:r>
              <a:rPr lang="en-IN" sz="2400" dirty="0">
                <a:solidFill>
                  <a:schemeClr val="tx1"/>
                </a:solidFill>
                <a:latin typeface="Adobe Myungjo Std M" panose="02020600000000000000" pitchFamily="18" charset="-128"/>
                <a:ea typeface="Adobe Myungjo Std M" panose="02020600000000000000" pitchFamily="18" charset="-128"/>
              </a:rPr>
              <a:t>Varun Kumar R</a:t>
            </a:r>
          </a:p>
          <a:p>
            <a:pPr algn="l"/>
            <a:r>
              <a:rPr lang="en-US" sz="2400" dirty="0">
                <a:solidFill>
                  <a:schemeClr val="tx1"/>
                </a:solidFill>
                <a:latin typeface="Adobe Myungjo Std M" panose="02020600000000000000" pitchFamily="18" charset="-128"/>
                <a:ea typeface="Adobe Myungjo Std M" panose="02020600000000000000" pitchFamily="18" charset="-128"/>
              </a:rPr>
              <a:t>Dhanush Vardhan </a:t>
            </a:r>
            <a:r>
              <a:rPr lang="en-US" sz="2400" dirty="0" err="1">
                <a:solidFill>
                  <a:schemeClr val="tx1"/>
                </a:solidFill>
                <a:latin typeface="Adobe Myungjo Std M" panose="02020600000000000000" pitchFamily="18" charset="-128"/>
                <a:ea typeface="Adobe Myungjo Std M" panose="02020600000000000000" pitchFamily="18" charset="-128"/>
              </a:rPr>
              <a:t>Bommu</a:t>
            </a:r>
            <a:endParaRPr lang="ru-RU" sz="2400" dirty="0">
              <a:solidFill>
                <a:schemeClr val="tx1"/>
              </a:solidFill>
              <a:latin typeface="Adobe Myungjo Std M" panose="02020600000000000000" pitchFamily="18" charset="-128"/>
              <a:ea typeface="Adobe Myungjo Std M" panose="02020600000000000000" pitchFamily="18" charset="-128"/>
            </a:endParaRPr>
          </a:p>
          <a:p>
            <a:endParaRPr lang="en-IN" dirty="0"/>
          </a:p>
        </p:txBody>
      </p:sp>
      <p:pic>
        <p:nvPicPr>
          <p:cNvPr id="4" name="Picture 2" descr="Online Short term Certificate Courses in Trinidad | Professional ...">
            <a:extLst>
              <a:ext uri="{FF2B5EF4-FFF2-40B4-BE49-F238E27FC236}">
                <a16:creationId xmlns:a16="http://schemas.microsoft.com/office/drawing/2014/main" id="{87176ED1-C488-7182-768B-6BFDD38820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0813" y="2723950"/>
            <a:ext cx="4313238" cy="329670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54206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71B5C-170E-3505-42CA-0D94AD1C6CFA}"/>
              </a:ext>
            </a:extLst>
          </p:cNvPr>
          <p:cNvSpPr>
            <a:spLocks noGrp="1"/>
          </p:cNvSpPr>
          <p:nvPr>
            <p:ph type="title"/>
          </p:nvPr>
        </p:nvSpPr>
        <p:spPr>
          <a:xfrm>
            <a:off x="484095" y="624110"/>
            <a:ext cx="11020518" cy="810054"/>
          </a:xfrm>
        </p:spPr>
        <p:txBody>
          <a:bodyPr/>
          <a:lstStyle/>
          <a:p>
            <a:pPr algn="ctr"/>
            <a:r>
              <a:rPr lang="en-US" b="1" u="sng" dirty="0">
                <a:solidFill>
                  <a:srgbClr val="03049D"/>
                </a:solidFill>
              </a:rPr>
              <a:t>User module</a:t>
            </a:r>
            <a:endParaRPr lang="en-IN" b="1" u="sng" dirty="0">
              <a:solidFill>
                <a:srgbClr val="03049D"/>
              </a:solidFill>
            </a:endParaRPr>
          </a:p>
        </p:txBody>
      </p:sp>
      <p:sp>
        <p:nvSpPr>
          <p:cNvPr id="3" name="Content Placeholder 2">
            <a:extLst>
              <a:ext uri="{FF2B5EF4-FFF2-40B4-BE49-F238E27FC236}">
                <a16:creationId xmlns:a16="http://schemas.microsoft.com/office/drawing/2014/main" id="{1EA80282-3C71-16CA-2483-4BA715936BC3}"/>
              </a:ext>
            </a:extLst>
          </p:cNvPr>
          <p:cNvSpPr>
            <a:spLocks noGrp="1"/>
          </p:cNvSpPr>
          <p:nvPr>
            <p:ph idx="1"/>
          </p:nvPr>
        </p:nvSpPr>
        <p:spPr>
          <a:xfrm>
            <a:off x="1398494" y="1541929"/>
            <a:ext cx="10106118" cy="5070627"/>
          </a:xfrm>
        </p:spPr>
        <p:txBody>
          <a:bodyPr>
            <a:normAutofit fontScale="92500" lnSpcReduction="10000"/>
          </a:bodyPr>
          <a:lstStyle/>
          <a:p>
            <a:r>
              <a:rPr lang="en-US" sz="2600" i="0" dirty="0">
                <a:solidFill>
                  <a:srgbClr val="0D0D0D"/>
                </a:solidFill>
                <a:effectLst/>
                <a:latin typeface="Söhne"/>
              </a:rPr>
              <a:t>features that allow users to interact with the system, manage their events, and perform other relevant tasks are:-</a:t>
            </a:r>
          </a:p>
          <a:p>
            <a:pPr marL="457200" indent="-457200">
              <a:buFont typeface="Arial" panose="020B0604020202020204" pitchFamily="34" charset="0"/>
              <a:buChar char="•"/>
            </a:pPr>
            <a:r>
              <a:rPr lang="en-IN" sz="2600" dirty="0">
                <a:latin typeface="Adobe Arabic" panose="02040503050201020203" pitchFamily="18" charset="-78"/>
                <a:cs typeface="Adobe Arabic" panose="02040503050201020203" pitchFamily="18" charset="-78"/>
              </a:rPr>
              <a:t>User Registration and Authentication</a:t>
            </a:r>
          </a:p>
          <a:p>
            <a:pPr marL="457200" indent="-457200">
              <a:buFont typeface="Arial" panose="020B0604020202020204" pitchFamily="34" charset="0"/>
              <a:buChar char="•"/>
            </a:pPr>
            <a:r>
              <a:rPr lang="en-IN" sz="2600" dirty="0">
                <a:latin typeface="Adobe Arabic" panose="02040503050201020203" pitchFamily="18" charset="-78"/>
                <a:cs typeface="Adobe Arabic" panose="02040503050201020203" pitchFamily="18" charset="-78"/>
              </a:rPr>
              <a:t>User Profile</a:t>
            </a:r>
          </a:p>
          <a:p>
            <a:pPr marL="457200" indent="-457200">
              <a:buFont typeface="Arial" panose="020B0604020202020204" pitchFamily="34" charset="0"/>
              <a:buChar char="•"/>
            </a:pPr>
            <a:r>
              <a:rPr lang="en-IN" sz="2600" i="0" dirty="0">
                <a:solidFill>
                  <a:srgbClr val="0D0D0D"/>
                </a:solidFill>
                <a:effectLst/>
                <a:latin typeface="Adobe Arabic" panose="02040503050201020203" pitchFamily="18" charset="-78"/>
                <a:cs typeface="Adobe Arabic" panose="02040503050201020203" pitchFamily="18" charset="-78"/>
              </a:rPr>
              <a:t>Event Creation and Managemen</a:t>
            </a:r>
            <a:r>
              <a:rPr lang="en-IN" sz="2600" dirty="0">
                <a:solidFill>
                  <a:srgbClr val="0D0D0D"/>
                </a:solidFill>
                <a:latin typeface="Adobe Arabic" panose="02040503050201020203" pitchFamily="18" charset="-78"/>
                <a:cs typeface="Adobe Arabic" panose="02040503050201020203" pitchFamily="18" charset="-78"/>
              </a:rPr>
              <a:t>t</a:t>
            </a:r>
          </a:p>
          <a:p>
            <a:pPr marL="457200" indent="-457200">
              <a:buFont typeface="Arial" panose="020B0604020202020204" pitchFamily="34" charset="0"/>
              <a:buChar char="•"/>
            </a:pPr>
            <a:r>
              <a:rPr lang="en-IN" sz="2600" i="0" dirty="0">
                <a:solidFill>
                  <a:srgbClr val="0D0D0D"/>
                </a:solidFill>
                <a:effectLst/>
                <a:latin typeface="Adobe Arabic" panose="02040503050201020203" pitchFamily="18" charset="-78"/>
                <a:cs typeface="Adobe Arabic" panose="02040503050201020203" pitchFamily="18" charset="-78"/>
              </a:rPr>
              <a:t>Event Registration</a:t>
            </a:r>
          </a:p>
          <a:p>
            <a:pPr marL="457200" indent="-457200">
              <a:buFont typeface="Arial" panose="020B0604020202020204" pitchFamily="34" charset="0"/>
              <a:buChar char="•"/>
            </a:pPr>
            <a:r>
              <a:rPr lang="en-IN" sz="2600" i="0" dirty="0">
                <a:solidFill>
                  <a:srgbClr val="0D0D0D"/>
                </a:solidFill>
                <a:effectLst/>
                <a:latin typeface="Adobe Arabic" panose="02040503050201020203" pitchFamily="18" charset="-78"/>
                <a:cs typeface="Adobe Arabic" panose="02040503050201020203" pitchFamily="18" charset="-78"/>
              </a:rPr>
              <a:t>Event Discovery</a:t>
            </a:r>
            <a:endParaRPr lang="en-IN" sz="2600" dirty="0">
              <a:solidFill>
                <a:srgbClr val="0D0D0D"/>
              </a:solidFill>
              <a:latin typeface="Adobe Arabic" panose="02040503050201020203" pitchFamily="18" charset="-78"/>
              <a:cs typeface="Adobe Arabic" panose="02040503050201020203" pitchFamily="18" charset="-78"/>
            </a:endParaRPr>
          </a:p>
          <a:p>
            <a:pPr marL="457200" indent="-457200">
              <a:buFont typeface="Arial" panose="020B0604020202020204" pitchFamily="34" charset="0"/>
              <a:buChar char="•"/>
            </a:pPr>
            <a:r>
              <a:rPr lang="en-IN" sz="2600" i="0" dirty="0">
                <a:solidFill>
                  <a:srgbClr val="0D0D0D"/>
                </a:solidFill>
                <a:effectLst/>
                <a:latin typeface="Adobe Arabic" panose="02040503050201020203" pitchFamily="18" charset="-78"/>
                <a:cs typeface="Adobe Arabic" panose="02040503050201020203" pitchFamily="18" charset="-78"/>
              </a:rPr>
              <a:t>User Interactions</a:t>
            </a:r>
          </a:p>
          <a:p>
            <a:pPr marL="457200" indent="-457200">
              <a:buFont typeface="Arial" panose="020B0604020202020204" pitchFamily="34" charset="0"/>
              <a:buChar char="•"/>
            </a:pPr>
            <a:r>
              <a:rPr lang="en-IN" sz="2600" i="0" dirty="0">
                <a:solidFill>
                  <a:srgbClr val="0D0D0D"/>
                </a:solidFill>
                <a:effectLst/>
                <a:latin typeface="Adobe Arabic" panose="02040503050201020203" pitchFamily="18" charset="-78"/>
                <a:cs typeface="Adobe Arabic" panose="02040503050201020203" pitchFamily="18" charset="-78"/>
              </a:rPr>
              <a:t>User Feedback and Ratings</a:t>
            </a:r>
          </a:p>
          <a:p>
            <a:pPr marL="457200" indent="-457200">
              <a:buFont typeface="Arial" panose="020B0604020202020204" pitchFamily="34" charset="0"/>
              <a:buChar char="•"/>
            </a:pPr>
            <a:r>
              <a:rPr lang="en-IN" sz="2600" i="0" dirty="0">
                <a:solidFill>
                  <a:srgbClr val="0D0D0D"/>
                </a:solidFill>
                <a:effectLst/>
                <a:latin typeface="Adobe Arabic" panose="02040503050201020203" pitchFamily="18" charset="-78"/>
                <a:cs typeface="Adobe Arabic" panose="02040503050201020203" pitchFamily="18" charset="-78"/>
              </a:rPr>
              <a:t>Security and Privacy</a:t>
            </a:r>
          </a:p>
          <a:p>
            <a:pPr marL="457200" indent="-457200">
              <a:buFont typeface="Arial" panose="020B0604020202020204" pitchFamily="34" charset="0"/>
              <a:buChar char="•"/>
            </a:pPr>
            <a:r>
              <a:rPr lang="en-IN" sz="2600" i="0" dirty="0">
                <a:solidFill>
                  <a:srgbClr val="0D0D0D"/>
                </a:solidFill>
                <a:effectLst/>
                <a:latin typeface="Adobe Arabic" panose="02040503050201020203" pitchFamily="18" charset="-78"/>
                <a:cs typeface="Adobe Arabic" panose="02040503050201020203" pitchFamily="18" charset="-78"/>
              </a:rPr>
              <a:t>User Support</a:t>
            </a:r>
            <a:endParaRPr lang="en-IN" sz="2600" dirty="0">
              <a:latin typeface="Adobe Arabic" panose="02040503050201020203" pitchFamily="18" charset="-78"/>
              <a:cs typeface="Adobe Arabic" panose="02040503050201020203" pitchFamily="18" charset="-78"/>
            </a:endParaRPr>
          </a:p>
          <a:p>
            <a:endParaRPr lang="en-IN" sz="2400" dirty="0"/>
          </a:p>
        </p:txBody>
      </p:sp>
    </p:spTree>
    <p:extLst>
      <p:ext uri="{BB962C8B-B14F-4D97-AF65-F5344CB8AC3E}">
        <p14:creationId xmlns:p14="http://schemas.microsoft.com/office/powerpoint/2010/main" val="407559682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C11FF-B373-AF6B-A338-EB9545699315}"/>
              </a:ext>
            </a:extLst>
          </p:cNvPr>
          <p:cNvSpPr>
            <a:spLocks noGrp="1"/>
          </p:cNvSpPr>
          <p:nvPr>
            <p:ph type="title"/>
          </p:nvPr>
        </p:nvSpPr>
        <p:spPr>
          <a:xfrm>
            <a:off x="519953" y="818147"/>
            <a:ext cx="10984659" cy="895150"/>
          </a:xfrm>
        </p:spPr>
        <p:txBody>
          <a:bodyPr>
            <a:normAutofit/>
          </a:bodyPr>
          <a:lstStyle/>
          <a:p>
            <a:pPr algn="ctr"/>
            <a:r>
              <a:rPr lang="en-US" sz="4000" b="1" u="sng" dirty="0">
                <a:solidFill>
                  <a:srgbClr val="03049D"/>
                </a:solidFill>
              </a:rPr>
              <a:t>Software used</a:t>
            </a:r>
            <a:endParaRPr lang="en-IN" sz="4000" b="1" u="sng" dirty="0">
              <a:solidFill>
                <a:srgbClr val="03049D"/>
              </a:solidFill>
            </a:endParaRPr>
          </a:p>
        </p:txBody>
      </p:sp>
      <p:sp>
        <p:nvSpPr>
          <p:cNvPr id="3" name="Content Placeholder 2">
            <a:extLst>
              <a:ext uri="{FF2B5EF4-FFF2-40B4-BE49-F238E27FC236}">
                <a16:creationId xmlns:a16="http://schemas.microsoft.com/office/drawing/2014/main" id="{0C54B3DA-975F-546B-3F29-981F51B2E8CD}"/>
              </a:ext>
            </a:extLst>
          </p:cNvPr>
          <p:cNvSpPr>
            <a:spLocks noGrp="1"/>
          </p:cNvSpPr>
          <p:nvPr>
            <p:ph idx="1"/>
          </p:nvPr>
        </p:nvSpPr>
        <p:spPr>
          <a:xfrm>
            <a:off x="1479176" y="1792941"/>
            <a:ext cx="10025436" cy="4118281"/>
          </a:xfrm>
        </p:spPr>
        <p:txBody>
          <a:bodyPr>
            <a:normAutofit/>
          </a:bodyPr>
          <a:lstStyle/>
          <a:p>
            <a:r>
              <a:rPr lang="en-US" sz="2700" dirty="0">
                <a:latin typeface="Adobe Arabic" panose="02040503050201020203" pitchFamily="18" charset="-78"/>
                <a:cs typeface="Adobe Arabic" panose="02040503050201020203" pitchFamily="18" charset="-78"/>
              </a:rPr>
              <a:t>Django </a:t>
            </a:r>
          </a:p>
          <a:p>
            <a:r>
              <a:rPr lang="en-US" sz="2700" dirty="0">
                <a:latin typeface="Adobe Arabic" panose="02040503050201020203" pitchFamily="18" charset="-78"/>
                <a:cs typeface="Adobe Arabic" panose="02040503050201020203" pitchFamily="18" charset="-78"/>
              </a:rPr>
              <a:t>Ide software</a:t>
            </a:r>
          </a:p>
          <a:p>
            <a:r>
              <a:rPr lang="en-US" sz="2700" dirty="0">
                <a:latin typeface="Adobe Arabic" panose="02040503050201020203" pitchFamily="18" charset="-78"/>
                <a:cs typeface="Adobe Arabic" panose="02040503050201020203" pitchFamily="18" charset="-78"/>
              </a:rPr>
              <a:t>Vscode</a:t>
            </a:r>
          </a:p>
          <a:p>
            <a:r>
              <a:rPr lang="en-US" sz="2700" dirty="0">
                <a:latin typeface="Adobe Arabic" panose="02040503050201020203" pitchFamily="18" charset="-78"/>
                <a:cs typeface="Adobe Arabic" panose="02040503050201020203" pitchFamily="18" charset="-78"/>
              </a:rPr>
              <a:t>Chrome or any other browser</a:t>
            </a:r>
          </a:p>
          <a:p>
            <a:pPr marL="0" indent="0">
              <a:buNone/>
            </a:pPr>
            <a:endParaRPr lang="en-IN" sz="2700" dirty="0">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111076146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67F67-B623-2976-3792-EA97164119B0}"/>
              </a:ext>
            </a:extLst>
          </p:cNvPr>
          <p:cNvSpPr>
            <a:spLocks noGrp="1"/>
          </p:cNvSpPr>
          <p:nvPr>
            <p:ph type="title"/>
          </p:nvPr>
        </p:nvSpPr>
        <p:spPr>
          <a:xfrm>
            <a:off x="1281953" y="279133"/>
            <a:ext cx="10222659" cy="818147"/>
          </a:xfrm>
        </p:spPr>
        <p:txBody>
          <a:bodyPr>
            <a:normAutofit fontScale="90000"/>
          </a:bodyPr>
          <a:lstStyle/>
          <a:p>
            <a:pPr algn="ctr"/>
            <a:r>
              <a:rPr lang="en-US" sz="6000" b="1" u="sng" dirty="0">
                <a:solidFill>
                  <a:srgbClr val="03049D"/>
                </a:solidFill>
                <a:latin typeface="Adobe Arabic" panose="02040503050201020203" pitchFamily="18" charset="-78"/>
                <a:cs typeface="Adobe Arabic" panose="02040503050201020203" pitchFamily="18" charset="-78"/>
              </a:rPr>
              <a:t>Django </a:t>
            </a:r>
            <a:br>
              <a:rPr lang="en-US" sz="3600" b="1" u="sng" dirty="0">
                <a:latin typeface="Adobe Arabic" panose="02040503050201020203" pitchFamily="18" charset="-78"/>
                <a:cs typeface="Adobe Arabic" panose="02040503050201020203" pitchFamily="18" charset="-78"/>
              </a:rPr>
            </a:br>
            <a:endParaRPr lang="en-IN" b="1" u="sng" dirty="0"/>
          </a:p>
        </p:txBody>
      </p:sp>
      <p:sp>
        <p:nvSpPr>
          <p:cNvPr id="3" name="Content Placeholder 2">
            <a:extLst>
              <a:ext uri="{FF2B5EF4-FFF2-40B4-BE49-F238E27FC236}">
                <a16:creationId xmlns:a16="http://schemas.microsoft.com/office/drawing/2014/main" id="{8DCEBE16-ED23-FF81-9916-858FF37A5E1A}"/>
              </a:ext>
            </a:extLst>
          </p:cNvPr>
          <p:cNvSpPr>
            <a:spLocks noGrp="1"/>
          </p:cNvSpPr>
          <p:nvPr>
            <p:ph idx="1"/>
          </p:nvPr>
        </p:nvSpPr>
        <p:spPr>
          <a:xfrm>
            <a:off x="1210235" y="1255058"/>
            <a:ext cx="10294377" cy="5405623"/>
          </a:xfrm>
        </p:spPr>
        <p:txBody>
          <a:bodyPr>
            <a:normAutofit fontScale="92500" lnSpcReduction="20000"/>
          </a:bodyPr>
          <a:lstStyle/>
          <a:p>
            <a:pPr>
              <a:lnSpc>
                <a:spcPct val="110000"/>
              </a:lnSpc>
              <a:buFont typeface="Wingdings" panose="05000000000000000000" pitchFamily="2" charset="2"/>
              <a:buChar char="v"/>
            </a:pPr>
            <a:r>
              <a:rPr lang="en-US" sz="2000" b="1" dirty="0"/>
              <a:t>What id Django ?</a:t>
            </a:r>
          </a:p>
          <a:p>
            <a:pPr>
              <a:lnSpc>
                <a:spcPct val="110000"/>
              </a:lnSpc>
              <a:buFont typeface="Arial" panose="020B0604020202020204" pitchFamily="34" charset="0"/>
              <a:buChar char="•"/>
            </a:pPr>
            <a:r>
              <a:rPr lang="en-US" b="0" i="0" dirty="0">
                <a:solidFill>
                  <a:srgbClr val="0D0D0D"/>
                </a:solidFill>
                <a:effectLst/>
                <a:latin typeface="Söhne"/>
              </a:rPr>
              <a:t>Django is a high-level, open-source web framework for building web applications using the Python programming language. It follows the Model-View-Controller (MVC) architectural pattern, though in Django it is often referred to as the Model-View-Template (MVT) pattern.</a:t>
            </a:r>
          </a:p>
          <a:p>
            <a:pPr>
              <a:lnSpc>
                <a:spcPct val="110000"/>
              </a:lnSpc>
              <a:buFont typeface="Wingdings" panose="05000000000000000000" pitchFamily="2" charset="2"/>
              <a:buChar char="v"/>
            </a:pPr>
            <a:r>
              <a:rPr lang="en-US" b="1" dirty="0"/>
              <a:t>Why is Django used ?</a:t>
            </a:r>
          </a:p>
          <a:p>
            <a:pPr>
              <a:lnSpc>
                <a:spcPct val="110000"/>
              </a:lnSpc>
              <a:buFont typeface="Arial" panose="020B0604020202020204" pitchFamily="34" charset="0"/>
              <a:buChar char="•"/>
            </a:pPr>
            <a:r>
              <a:rPr lang="en-US" dirty="0">
                <a:latin typeface="Söhne"/>
              </a:rPr>
              <a:t>Django is widely used for :-</a:t>
            </a:r>
          </a:p>
          <a:p>
            <a:pPr>
              <a:lnSpc>
                <a:spcPct val="110000"/>
              </a:lnSpc>
              <a:buFont typeface="Arial" panose="020B0604020202020204" pitchFamily="34" charset="0"/>
              <a:buChar char="•"/>
            </a:pPr>
            <a:r>
              <a:rPr lang="en-US" sz="2000" dirty="0">
                <a:latin typeface="Söhne"/>
              </a:rPr>
              <a:t>Django is commonly used in event management systems due to its robust features, scalability, and flexibility. Here are several reasons why Django is a popular choice for building event management systems:</a:t>
            </a:r>
          </a:p>
          <a:p>
            <a:pPr>
              <a:lnSpc>
                <a:spcPct val="110000"/>
              </a:lnSpc>
              <a:buFont typeface="Arial" panose="020B0604020202020204" pitchFamily="34" charset="0"/>
              <a:buChar char="•"/>
            </a:pPr>
            <a:r>
              <a:rPr lang="en-IN" dirty="0"/>
              <a:t>Rapid Development</a:t>
            </a:r>
          </a:p>
          <a:p>
            <a:pPr>
              <a:lnSpc>
                <a:spcPct val="110000"/>
              </a:lnSpc>
              <a:buFont typeface="Arial" panose="020B0604020202020204" pitchFamily="34" charset="0"/>
              <a:buChar char="•"/>
            </a:pPr>
            <a:r>
              <a:rPr lang="en-IN" dirty="0"/>
              <a:t>Scalability</a:t>
            </a:r>
          </a:p>
          <a:p>
            <a:pPr>
              <a:lnSpc>
                <a:spcPct val="110000"/>
              </a:lnSpc>
              <a:buFont typeface="Arial" panose="020B0604020202020204" pitchFamily="34" charset="0"/>
              <a:buChar char="•"/>
            </a:pPr>
            <a:r>
              <a:rPr lang="en-IN" dirty="0"/>
              <a:t>Security</a:t>
            </a:r>
          </a:p>
          <a:p>
            <a:pPr>
              <a:lnSpc>
                <a:spcPct val="110000"/>
              </a:lnSpc>
              <a:buFont typeface="Arial" panose="020B0604020202020204" pitchFamily="34" charset="0"/>
              <a:buChar char="•"/>
            </a:pPr>
            <a:r>
              <a:rPr lang="en-IN" dirty="0"/>
              <a:t>Community and Ecosystem</a:t>
            </a:r>
          </a:p>
          <a:p>
            <a:pPr>
              <a:lnSpc>
                <a:spcPct val="110000"/>
              </a:lnSpc>
              <a:buFont typeface="Arial" panose="020B0604020202020204" pitchFamily="34" charset="0"/>
              <a:buChar char="•"/>
            </a:pPr>
            <a:r>
              <a:rPr lang="en-US" dirty="0"/>
              <a:t>Overall, Django's combination of rapid development, scalability, security, community support, built-in features, and versatility makes it an ideal choice for building robust and efficient event management systems.</a:t>
            </a:r>
            <a:endParaRPr lang="en-IN" b="1" dirty="0"/>
          </a:p>
          <a:p>
            <a:pPr>
              <a:lnSpc>
                <a:spcPct val="110000"/>
              </a:lnSpc>
              <a:buFont typeface="Arial" panose="020B0604020202020204" pitchFamily="34" charset="0"/>
              <a:buChar char="•"/>
            </a:pPr>
            <a:endParaRPr lang="en-US" sz="2000" dirty="0">
              <a:latin typeface="Söhne"/>
            </a:endParaRPr>
          </a:p>
        </p:txBody>
      </p:sp>
    </p:spTree>
    <p:extLst>
      <p:ext uri="{BB962C8B-B14F-4D97-AF65-F5344CB8AC3E}">
        <p14:creationId xmlns:p14="http://schemas.microsoft.com/office/powerpoint/2010/main" val="125939649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57E74-1D77-BE04-498A-03F616CA85CC}"/>
              </a:ext>
            </a:extLst>
          </p:cNvPr>
          <p:cNvSpPr>
            <a:spLocks noGrp="1"/>
          </p:cNvSpPr>
          <p:nvPr>
            <p:ph type="title"/>
          </p:nvPr>
        </p:nvSpPr>
        <p:spPr>
          <a:xfrm>
            <a:off x="1909483" y="624110"/>
            <a:ext cx="9652880" cy="848555"/>
          </a:xfrm>
        </p:spPr>
        <p:txBody>
          <a:bodyPr>
            <a:normAutofit/>
          </a:bodyPr>
          <a:lstStyle/>
          <a:p>
            <a:pPr algn="ctr"/>
            <a:r>
              <a:rPr lang="en-US" sz="4400" b="1" u="sng" dirty="0">
                <a:solidFill>
                  <a:srgbClr val="03049D"/>
                </a:solidFill>
              </a:rPr>
              <a:t>Use case diagram</a:t>
            </a:r>
            <a:endParaRPr lang="en-IN" sz="4400" b="1" u="sng" dirty="0">
              <a:solidFill>
                <a:srgbClr val="03049D"/>
              </a:solidFill>
            </a:endParaRPr>
          </a:p>
        </p:txBody>
      </p:sp>
      <p:pic>
        <p:nvPicPr>
          <p:cNvPr id="6" name="Picture 5">
            <a:extLst>
              <a:ext uri="{FF2B5EF4-FFF2-40B4-BE49-F238E27FC236}">
                <a16:creationId xmlns:a16="http://schemas.microsoft.com/office/drawing/2014/main" id="{5DB04DF5-EBB2-5960-1DD3-720E38336B9B}"/>
              </a:ext>
            </a:extLst>
          </p:cNvPr>
          <p:cNvPicPr>
            <a:picLocks noChangeAspect="1"/>
          </p:cNvPicPr>
          <p:nvPr/>
        </p:nvPicPr>
        <p:blipFill>
          <a:blip r:embed="rId2"/>
          <a:stretch>
            <a:fillRect/>
          </a:stretch>
        </p:blipFill>
        <p:spPr>
          <a:xfrm>
            <a:off x="1165413" y="1472665"/>
            <a:ext cx="10145937" cy="5255394"/>
          </a:xfrm>
          <a:prstGeom prst="rect">
            <a:avLst/>
          </a:prstGeom>
        </p:spPr>
      </p:pic>
    </p:spTree>
    <p:extLst>
      <p:ext uri="{BB962C8B-B14F-4D97-AF65-F5344CB8AC3E}">
        <p14:creationId xmlns:p14="http://schemas.microsoft.com/office/powerpoint/2010/main" val="15353608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1CC03-67FF-1D00-9CE9-8E6C2C0DC0EA}"/>
              </a:ext>
            </a:extLst>
          </p:cNvPr>
          <p:cNvSpPr>
            <a:spLocks noGrp="1"/>
          </p:cNvSpPr>
          <p:nvPr>
            <p:ph type="title"/>
          </p:nvPr>
        </p:nvSpPr>
        <p:spPr>
          <a:xfrm>
            <a:off x="1255059" y="624110"/>
            <a:ext cx="10249553" cy="1280890"/>
          </a:xfrm>
        </p:spPr>
        <p:txBody>
          <a:bodyPr>
            <a:normAutofit/>
          </a:bodyPr>
          <a:lstStyle/>
          <a:p>
            <a:pPr algn="ctr"/>
            <a:r>
              <a:rPr lang="en-US" sz="4400" b="1" u="sng" dirty="0">
                <a:solidFill>
                  <a:srgbClr val="03049D"/>
                </a:solidFill>
              </a:rPr>
              <a:t>Future scope</a:t>
            </a:r>
            <a:endParaRPr lang="en-IN" sz="4400" b="1" u="sng" dirty="0"/>
          </a:p>
        </p:txBody>
      </p:sp>
      <p:sp>
        <p:nvSpPr>
          <p:cNvPr id="3" name="Content Placeholder 2">
            <a:extLst>
              <a:ext uri="{FF2B5EF4-FFF2-40B4-BE49-F238E27FC236}">
                <a16:creationId xmlns:a16="http://schemas.microsoft.com/office/drawing/2014/main" id="{711F0637-ECBC-ADF7-F28D-2704637E1D3F}"/>
              </a:ext>
            </a:extLst>
          </p:cNvPr>
          <p:cNvSpPr>
            <a:spLocks noGrp="1"/>
          </p:cNvSpPr>
          <p:nvPr>
            <p:ph idx="1"/>
          </p:nvPr>
        </p:nvSpPr>
        <p:spPr>
          <a:xfrm>
            <a:off x="1255059" y="1613647"/>
            <a:ext cx="10249553" cy="5133662"/>
          </a:xfrm>
        </p:spPr>
        <p:txBody>
          <a:bodyPr>
            <a:normAutofit/>
          </a:bodyPr>
          <a:lstStyle/>
          <a:p>
            <a:pPr marL="0" indent="0" algn="l">
              <a:buNone/>
            </a:pPr>
            <a:r>
              <a:rPr lang="en-US" b="0" i="0" dirty="0">
                <a:solidFill>
                  <a:srgbClr val="000000"/>
                </a:solidFill>
                <a:effectLst/>
                <a:latin typeface="ffe"/>
              </a:rPr>
              <a:t>The scope of the project is to build an Event Management System without any issues that is designed to facilitate managing events without any trouble. </a:t>
            </a:r>
          </a:p>
          <a:p>
            <a:pPr algn="l"/>
            <a:r>
              <a:rPr lang="en-US" b="0" i="0" dirty="0">
                <a:solidFill>
                  <a:srgbClr val="000000"/>
                </a:solidFill>
                <a:effectLst/>
                <a:latin typeface="ffe"/>
              </a:rPr>
              <a:t>Benefits:-</a:t>
            </a:r>
          </a:p>
          <a:p>
            <a:pPr algn="l"/>
            <a:r>
              <a:rPr lang="en-US" b="0" i="0" dirty="0">
                <a:solidFill>
                  <a:srgbClr val="000000"/>
                </a:solidFill>
                <a:effectLst/>
                <a:latin typeface="ffe"/>
              </a:rPr>
              <a:t>-</a:t>
            </a:r>
            <a:r>
              <a:rPr lang="en-US" b="0" i="0" dirty="0">
                <a:solidFill>
                  <a:srgbClr val="000000"/>
                </a:solidFill>
                <a:effectLst/>
                <a:latin typeface="ff13"/>
              </a:rPr>
              <a:t> </a:t>
            </a:r>
            <a:r>
              <a:rPr lang="en-US" b="0" i="0" dirty="0">
                <a:solidFill>
                  <a:srgbClr val="000000"/>
                </a:solidFill>
                <a:effectLst/>
                <a:latin typeface="ffe"/>
              </a:rPr>
              <a:t>Manage College-level events </a:t>
            </a:r>
          </a:p>
          <a:p>
            <a:pPr algn="l"/>
            <a:r>
              <a:rPr lang="en-US" b="0" i="0" dirty="0">
                <a:solidFill>
                  <a:srgbClr val="000000"/>
                </a:solidFill>
                <a:effectLst/>
                <a:latin typeface="ffe"/>
              </a:rPr>
              <a:t>-</a:t>
            </a:r>
            <a:r>
              <a:rPr lang="en-US" b="0" i="0" dirty="0">
                <a:solidFill>
                  <a:srgbClr val="000000"/>
                </a:solidFill>
                <a:effectLst/>
                <a:latin typeface="ff13"/>
              </a:rPr>
              <a:t> </a:t>
            </a:r>
            <a:r>
              <a:rPr lang="en-US" b="0" i="0" dirty="0">
                <a:solidFill>
                  <a:srgbClr val="000000"/>
                </a:solidFill>
                <a:effectLst/>
                <a:latin typeface="ffe"/>
              </a:rPr>
              <a:t>Secured registration system </a:t>
            </a:r>
          </a:p>
          <a:p>
            <a:pPr algn="l"/>
            <a:r>
              <a:rPr lang="en-US" b="0" i="0" dirty="0">
                <a:solidFill>
                  <a:srgbClr val="000000"/>
                </a:solidFill>
                <a:effectLst/>
                <a:latin typeface="ffe"/>
              </a:rPr>
              <a:t>-</a:t>
            </a:r>
            <a:r>
              <a:rPr lang="en-US" b="0" i="0" dirty="0">
                <a:solidFill>
                  <a:srgbClr val="000000"/>
                </a:solidFill>
                <a:effectLst/>
                <a:latin typeface="ff13"/>
              </a:rPr>
              <a:t> </a:t>
            </a:r>
            <a:r>
              <a:rPr lang="en-US" b="0" i="0" dirty="0">
                <a:solidFill>
                  <a:srgbClr val="000000"/>
                </a:solidFill>
                <a:effectLst/>
                <a:latin typeface="ffe"/>
              </a:rPr>
              <a:t>Auto generate user reports </a:t>
            </a:r>
          </a:p>
          <a:p>
            <a:pPr algn="l"/>
            <a:r>
              <a:rPr lang="en-US" b="0" i="0" dirty="0">
                <a:solidFill>
                  <a:srgbClr val="000000"/>
                </a:solidFill>
                <a:effectLst/>
                <a:latin typeface="ffe"/>
              </a:rPr>
              <a:t>-</a:t>
            </a:r>
            <a:r>
              <a:rPr lang="en-US" b="0" i="0" dirty="0">
                <a:solidFill>
                  <a:srgbClr val="000000"/>
                </a:solidFill>
                <a:effectLst/>
                <a:latin typeface="ff13"/>
              </a:rPr>
              <a:t> </a:t>
            </a:r>
            <a:r>
              <a:rPr lang="en-US" b="0" i="0" dirty="0">
                <a:solidFill>
                  <a:srgbClr val="000000"/>
                </a:solidFill>
                <a:effectLst/>
                <a:latin typeface="ffe"/>
              </a:rPr>
              <a:t>Provide abstraction of implementation details. </a:t>
            </a:r>
          </a:p>
          <a:p>
            <a:pPr algn="l"/>
            <a:r>
              <a:rPr lang="en-US" b="0" i="0" dirty="0">
                <a:solidFill>
                  <a:srgbClr val="000000"/>
                </a:solidFill>
                <a:effectLst/>
                <a:latin typeface="ffe"/>
              </a:rPr>
              <a:t>Goals: </a:t>
            </a:r>
          </a:p>
          <a:p>
            <a:pPr algn="l"/>
            <a:r>
              <a:rPr lang="en-US" b="0" i="0" dirty="0">
                <a:solidFill>
                  <a:srgbClr val="000000"/>
                </a:solidFill>
                <a:effectLst/>
                <a:latin typeface="ffe"/>
              </a:rPr>
              <a:t>The goal of this project is to deploy proposed project, that is Event Management System successfully.</a:t>
            </a:r>
          </a:p>
          <a:p>
            <a:endParaRPr lang="en-IN" dirty="0"/>
          </a:p>
        </p:txBody>
      </p:sp>
    </p:spTree>
    <p:extLst>
      <p:ext uri="{BB962C8B-B14F-4D97-AF65-F5344CB8AC3E}">
        <p14:creationId xmlns:p14="http://schemas.microsoft.com/office/powerpoint/2010/main" val="304494355"/>
      </p:ext>
    </p:extLst>
  </p:cSld>
  <p:clrMapOvr>
    <a:masterClrMapping/>
  </p:clrMapOvr>
  <p:transition spd="slow">
    <p:comb/>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Plain Simple Thank You Powerpoint Template- SlideEgg">
            <a:extLst>
              <a:ext uri="{FF2B5EF4-FFF2-40B4-BE49-F238E27FC236}">
                <a16:creationId xmlns:a16="http://schemas.microsoft.com/office/drawing/2014/main" id="{0C7E2223-3BB2-86A3-1809-B1B9ADAA0F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3692" y="365760"/>
            <a:ext cx="9326881" cy="6208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172528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659E2-1A02-7966-7B7B-5F5FDFCBE54C}"/>
              </a:ext>
            </a:extLst>
          </p:cNvPr>
          <p:cNvSpPr>
            <a:spLocks noGrp="1"/>
          </p:cNvSpPr>
          <p:nvPr>
            <p:ph type="title"/>
          </p:nvPr>
        </p:nvSpPr>
        <p:spPr>
          <a:xfrm>
            <a:off x="2592925" y="624110"/>
            <a:ext cx="8911687" cy="877431"/>
          </a:xfrm>
        </p:spPr>
        <p:txBody>
          <a:bodyPr/>
          <a:lstStyle/>
          <a:p>
            <a:r>
              <a:rPr lang="en-US" b="1" u="sng" dirty="0">
                <a:solidFill>
                  <a:srgbClr val="03049D"/>
                </a:solidFill>
              </a:rPr>
              <a:t>Agenda</a:t>
            </a:r>
            <a:endParaRPr lang="en-IN" b="1" u="sng" dirty="0">
              <a:solidFill>
                <a:srgbClr val="03049D"/>
              </a:solidFill>
            </a:endParaRPr>
          </a:p>
        </p:txBody>
      </p:sp>
      <p:sp>
        <p:nvSpPr>
          <p:cNvPr id="3" name="Content Placeholder 2">
            <a:extLst>
              <a:ext uri="{FF2B5EF4-FFF2-40B4-BE49-F238E27FC236}">
                <a16:creationId xmlns:a16="http://schemas.microsoft.com/office/drawing/2014/main" id="{94770DEB-6EE8-65F8-8FE1-49304224E0FD}"/>
              </a:ext>
            </a:extLst>
          </p:cNvPr>
          <p:cNvSpPr>
            <a:spLocks noGrp="1"/>
          </p:cNvSpPr>
          <p:nvPr>
            <p:ph idx="1"/>
          </p:nvPr>
        </p:nvSpPr>
        <p:spPr>
          <a:xfrm>
            <a:off x="2589212" y="1501541"/>
            <a:ext cx="8915400" cy="5149516"/>
          </a:xfrm>
        </p:spPr>
        <p:txBody>
          <a:bodyPr>
            <a:normAutofit/>
          </a:bodyPr>
          <a:lstStyle/>
          <a:p>
            <a:r>
              <a:rPr lang="en-US" dirty="0">
                <a:latin typeface="Adobe Fan Heiti Std B" panose="020B0700000000000000" pitchFamily="34" charset="-128"/>
                <a:ea typeface="Adobe Fan Heiti Std B" panose="020B0700000000000000" pitchFamily="34" charset="-128"/>
              </a:rPr>
              <a:t>Introduction</a:t>
            </a:r>
          </a:p>
          <a:p>
            <a:r>
              <a:rPr lang="en-US" dirty="0">
                <a:latin typeface="Adobe Fan Heiti Std B" panose="020B0700000000000000" pitchFamily="34" charset="-128"/>
                <a:ea typeface="Adobe Fan Heiti Std B" panose="020B0700000000000000" pitchFamily="34" charset="-128"/>
              </a:rPr>
              <a:t>Objective and aim</a:t>
            </a:r>
          </a:p>
          <a:p>
            <a:r>
              <a:rPr lang="en-US" dirty="0">
                <a:latin typeface="Adobe Fan Heiti Std B" panose="020B0700000000000000" pitchFamily="34" charset="-128"/>
                <a:ea typeface="Adobe Fan Heiti Std B" panose="020B0700000000000000" pitchFamily="34" charset="-128"/>
              </a:rPr>
              <a:t>Why is event management system essential </a:t>
            </a:r>
          </a:p>
          <a:p>
            <a:r>
              <a:rPr lang="en-US" dirty="0">
                <a:latin typeface="Adobe Fan Heiti Std B" panose="020B0700000000000000" pitchFamily="34" charset="-128"/>
                <a:ea typeface="Adobe Fan Heiti Std B" panose="020B0700000000000000" pitchFamily="34" charset="-128"/>
              </a:rPr>
              <a:t>Purpose</a:t>
            </a:r>
          </a:p>
          <a:p>
            <a:r>
              <a:rPr lang="en-US" dirty="0">
                <a:latin typeface="Adobe Fan Heiti Std B" panose="020B0700000000000000" pitchFamily="34" charset="-128"/>
                <a:ea typeface="Adobe Fan Heiti Std B" panose="020B0700000000000000" pitchFamily="34" charset="-128"/>
              </a:rPr>
              <a:t>Project scope</a:t>
            </a:r>
          </a:p>
          <a:p>
            <a:r>
              <a:rPr lang="en-US" dirty="0">
                <a:latin typeface="Adobe Fan Heiti Std B" panose="020B0700000000000000" pitchFamily="34" charset="-128"/>
                <a:ea typeface="Adobe Fan Heiti Std B" panose="020B0700000000000000" pitchFamily="34" charset="-128"/>
              </a:rPr>
              <a:t>Existing system</a:t>
            </a:r>
          </a:p>
          <a:p>
            <a:r>
              <a:rPr lang="en-US" dirty="0">
                <a:latin typeface="Adobe Fan Heiti Std B" panose="020B0700000000000000" pitchFamily="34" charset="-128"/>
                <a:ea typeface="Adobe Fan Heiti Std B" panose="020B0700000000000000" pitchFamily="34" charset="-128"/>
              </a:rPr>
              <a:t>Proposed system</a:t>
            </a:r>
          </a:p>
          <a:p>
            <a:r>
              <a:rPr lang="en-US" dirty="0">
                <a:latin typeface="Adobe Fan Heiti Std B" panose="020B0700000000000000" pitchFamily="34" charset="-128"/>
                <a:ea typeface="Adobe Fan Heiti Std B" panose="020B0700000000000000" pitchFamily="34" charset="-128"/>
              </a:rPr>
              <a:t>User module</a:t>
            </a:r>
          </a:p>
          <a:p>
            <a:r>
              <a:rPr lang="en-US" dirty="0">
                <a:latin typeface="Adobe Fan Heiti Std B" panose="020B0700000000000000" pitchFamily="34" charset="-128"/>
                <a:ea typeface="Adobe Fan Heiti Std B" panose="020B0700000000000000" pitchFamily="34" charset="-128"/>
              </a:rPr>
              <a:t>Software used</a:t>
            </a:r>
          </a:p>
          <a:p>
            <a:r>
              <a:rPr lang="en-US" dirty="0">
                <a:latin typeface="Adobe Fan Heiti Std B" panose="020B0700000000000000" pitchFamily="34" charset="-128"/>
                <a:ea typeface="Adobe Fan Heiti Std B" panose="020B0700000000000000" pitchFamily="34" charset="-128"/>
              </a:rPr>
              <a:t>Django</a:t>
            </a:r>
          </a:p>
          <a:p>
            <a:r>
              <a:rPr lang="en-US" dirty="0">
                <a:latin typeface="Adobe Fan Heiti Std B" panose="020B0700000000000000" pitchFamily="34" charset="-128"/>
                <a:ea typeface="Adobe Fan Heiti Std B" panose="020B0700000000000000" pitchFamily="34" charset="-128"/>
              </a:rPr>
              <a:t>Use case diagram</a:t>
            </a:r>
          </a:p>
          <a:p>
            <a:r>
              <a:rPr lang="en-US" dirty="0">
                <a:latin typeface="Adobe Fan Heiti Std B" panose="020B0700000000000000" pitchFamily="34" charset="-128"/>
                <a:ea typeface="Adobe Fan Heiti Std B" panose="020B0700000000000000" pitchFamily="34" charset="-128"/>
              </a:rPr>
              <a:t>Future scope</a:t>
            </a:r>
          </a:p>
          <a:p>
            <a:endParaRPr lang="en-US" dirty="0"/>
          </a:p>
          <a:p>
            <a:endParaRPr lang="en-US" dirty="0"/>
          </a:p>
          <a:p>
            <a:endParaRPr lang="en-IN" dirty="0"/>
          </a:p>
        </p:txBody>
      </p:sp>
    </p:spTree>
    <p:extLst>
      <p:ext uri="{BB962C8B-B14F-4D97-AF65-F5344CB8AC3E}">
        <p14:creationId xmlns:p14="http://schemas.microsoft.com/office/powerpoint/2010/main" val="177019534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F5F5F-619F-397D-E1CA-EDF2CC8A6576}"/>
              </a:ext>
            </a:extLst>
          </p:cNvPr>
          <p:cNvSpPr>
            <a:spLocks noGrp="1"/>
          </p:cNvSpPr>
          <p:nvPr>
            <p:ph type="title"/>
          </p:nvPr>
        </p:nvSpPr>
        <p:spPr>
          <a:xfrm>
            <a:off x="2592924" y="624110"/>
            <a:ext cx="8911687" cy="906739"/>
          </a:xfrm>
        </p:spPr>
        <p:txBody>
          <a:bodyPr>
            <a:normAutofit fontScale="90000"/>
          </a:bodyPr>
          <a:lstStyle/>
          <a:p>
            <a:pPr algn="ctr"/>
            <a:r>
              <a:rPr lang="en-US" sz="4400" b="1" u="sng" dirty="0">
                <a:solidFill>
                  <a:srgbClr val="000099"/>
                </a:solidFill>
                <a:latin typeface="Adobe Myungjo Std M" panose="02020600000000000000" pitchFamily="18" charset="-128"/>
                <a:ea typeface="Adobe Myungjo Std M" panose="02020600000000000000" pitchFamily="18" charset="-128"/>
              </a:rPr>
              <a:t>Introduction to event management</a:t>
            </a:r>
            <a:endParaRPr lang="en-IN" sz="4400" b="1" u="sng" dirty="0">
              <a:solidFill>
                <a:srgbClr val="000099"/>
              </a:solidFill>
              <a:latin typeface="Adobe Myungjo Std M" panose="02020600000000000000" pitchFamily="18" charset="-128"/>
              <a:ea typeface="Adobe Myungjo Std M" panose="02020600000000000000" pitchFamily="18" charset="-128"/>
            </a:endParaRPr>
          </a:p>
        </p:txBody>
      </p:sp>
      <p:sp>
        <p:nvSpPr>
          <p:cNvPr id="3" name="Content Placeholder 2">
            <a:extLst>
              <a:ext uri="{FF2B5EF4-FFF2-40B4-BE49-F238E27FC236}">
                <a16:creationId xmlns:a16="http://schemas.microsoft.com/office/drawing/2014/main" id="{CFC94057-AB75-B305-3808-D261D87499F8}"/>
              </a:ext>
            </a:extLst>
          </p:cNvPr>
          <p:cNvSpPr>
            <a:spLocks noGrp="1"/>
          </p:cNvSpPr>
          <p:nvPr>
            <p:ph sz="half" idx="1"/>
          </p:nvPr>
        </p:nvSpPr>
        <p:spPr>
          <a:xfrm>
            <a:off x="2065106" y="1767155"/>
            <a:ext cx="4202130" cy="4356243"/>
          </a:xfrm>
        </p:spPr>
        <p:txBody>
          <a:bodyPr>
            <a:normAutofit lnSpcReduction="10000"/>
          </a:bodyPr>
          <a:lstStyle/>
          <a:p>
            <a:pPr marL="285750" indent="-285750">
              <a:buFont typeface="Wingdings" panose="05000000000000000000" pitchFamily="2" charset="2"/>
              <a:buChar char="ü"/>
            </a:pPr>
            <a:r>
              <a:rPr lang="en-US" b="1" i="0" dirty="0">
                <a:solidFill>
                  <a:srgbClr val="202122"/>
                </a:solidFill>
                <a:effectLst/>
                <a:latin typeface="Arial" panose="020B0604020202020204" pitchFamily="34" charset="0"/>
              </a:rPr>
              <a:t>Event management</a:t>
            </a:r>
            <a:r>
              <a:rPr lang="en-US" b="0" i="0" dirty="0">
                <a:solidFill>
                  <a:srgbClr val="202122"/>
                </a:solidFill>
                <a:effectLst/>
                <a:latin typeface="Arial" panose="020B0604020202020204" pitchFamily="34" charset="0"/>
              </a:rPr>
              <a:t> is the application of </a:t>
            </a:r>
            <a:r>
              <a:rPr lang="en-US" b="0" i="0" u="none" strike="noStrike" dirty="0">
                <a:solidFill>
                  <a:srgbClr val="3366CC"/>
                </a:solidFill>
                <a:effectLst/>
                <a:latin typeface="Arial" panose="020B0604020202020204" pitchFamily="34" charset="0"/>
                <a:hlinkClick r:id="rId2" tooltip="Project management"/>
              </a:rPr>
              <a:t>project management</a:t>
            </a:r>
            <a:r>
              <a:rPr lang="en-US" b="0" i="0" dirty="0">
                <a:solidFill>
                  <a:srgbClr val="202122"/>
                </a:solidFill>
                <a:effectLst/>
                <a:latin typeface="Arial" panose="020B0604020202020204" pitchFamily="34" charset="0"/>
              </a:rPr>
              <a:t> to the creation and development of small and/or large-scale personal or corporate events such as </a:t>
            </a:r>
            <a:r>
              <a:rPr lang="en-US" b="0" i="0" u="none" strike="noStrike" dirty="0">
                <a:solidFill>
                  <a:srgbClr val="3366CC"/>
                </a:solidFill>
                <a:effectLst/>
                <a:latin typeface="Arial" panose="020B0604020202020204" pitchFamily="34" charset="0"/>
                <a:hlinkClick r:id="rId3" tooltip="Festival"/>
              </a:rPr>
              <a:t>festivals</a:t>
            </a:r>
            <a:r>
              <a:rPr lang="en-US" b="0" i="0" dirty="0">
                <a:solidFill>
                  <a:srgbClr val="202122"/>
                </a:solidFill>
                <a:effectLst/>
                <a:latin typeface="Arial" panose="020B0604020202020204" pitchFamily="34" charset="0"/>
              </a:rPr>
              <a:t>, conferences, ceremonies, weddings, formal parties, concerts, or </a:t>
            </a:r>
            <a:r>
              <a:rPr lang="en-US" b="0" i="0" u="none" strike="noStrike" dirty="0">
                <a:solidFill>
                  <a:srgbClr val="3366CC"/>
                </a:solidFill>
                <a:effectLst/>
                <a:latin typeface="Arial" panose="020B0604020202020204" pitchFamily="34" charset="0"/>
                <a:hlinkClick r:id="rId4" tooltip="Convention (meeting)"/>
              </a:rPr>
              <a:t>conventions</a:t>
            </a:r>
            <a:r>
              <a:rPr lang="en-US" b="0" i="0" u="none" strike="noStrike" dirty="0">
                <a:solidFill>
                  <a:srgbClr val="3366CC"/>
                </a:solidFill>
                <a:effectLst/>
                <a:latin typeface="Arial" panose="020B0604020202020204" pitchFamily="34" charset="0"/>
              </a:rPr>
              <a:t>.</a:t>
            </a:r>
          </a:p>
          <a:p>
            <a:pPr marL="285750" indent="-285750">
              <a:buFont typeface="Wingdings" panose="05000000000000000000" pitchFamily="2" charset="2"/>
              <a:buChar char="ü"/>
            </a:pPr>
            <a:r>
              <a:rPr lang="en-US" dirty="0">
                <a:latin typeface="Calibri" panose="020F0502020204030204" pitchFamily="34" charset="0"/>
                <a:ea typeface="Calibri" panose="020F0502020204030204" pitchFamily="34" charset="0"/>
                <a:cs typeface="Calibri" panose="020F0502020204030204" pitchFamily="34" charset="0"/>
              </a:rPr>
              <a:t>Overall, an event management system simplifies the complex process of organizing events, enhances attendee experience, and helps event organizers achieve their goals more effectively. It saves time, reduces manual effort, and improves overall event efficiency and success.</a:t>
            </a:r>
            <a:r>
              <a:rPr lang="en-US" b="0" i="0"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a:t>
            </a:r>
            <a:endParaRPr lang="en-US" b="0" i="0" u="none" strike="noStrike" dirty="0">
              <a:solidFill>
                <a:srgbClr val="3366CC"/>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9" name="Picture 4" descr="Event Planning And Services - listrio">
            <a:extLst>
              <a:ext uri="{FF2B5EF4-FFF2-40B4-BE49-F238E27FC236}">
                <a16:creationId xmlns:a16="http://schemas.microsoft.com/office/drawing/2014/main" id="{BF9D4BC6-E1BC-AE9B-A2E2-4DAE21085185}"/>
              </a:ext>
            </a:extLst>
          </p:cNvPr>
          <p:cNvPicPr>
            <a:picLocks noGrp="1" noChangeAspect="1" noChangeArrowheads="1"/>
          </p:cNvPicPr>
          <p:nvPr>
            <p:ph sz="half" idx="2"/>
          </p:nvPr>
        </p:nvPicPr>
        <p:blipFill>
          <a:blip r:embed="rId5">
            <a:extLst>
              <a:ext uri="{28A0092B-C50C-407E-A947-70E740481C1C}">
                <a14:useLocalDpi xmlns:a14="http://schemas.microsoft.com/office/drawing/2010/main" val="0"/>
              </a:ext>
            </a:extLst>
          </a:blip>
          <a:srcRect/>
          <a:stretch>
            <a:fillRect/>
          </a:stretch>
        </p:blipFill>
        <p:spPr bwMode="auto">
          <a:xfrm>
            <a:off x="6267236" y="2065106"/>
            <a:ext cx="5237377" cy="3458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6218454"/>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C17F7-EE5A-B241-64F5-80379025B9DB}"/>
              </a:ext>
            </a:extLst>
          </p:cNvPr>
          <p:cNvSpPr>
            <a:spLocks noGrp="1"/>
          </p:cNvSpPr>
          <p:nvPr>
            <p:ph type="title"/>
          </p:nvPr>
        </p:nvSpPr>
        <p:spPr>
          <a:xfrm>
            <a:off x="2592924" y="277403"/>
            <a:ext cx="8911687" cy="883578"/>
          </a:xfrm>
        </p:spPr>
        <p:txBody>
          <a:bodyPr>
            <a:normAutofit/>
          </a:bodyPr>
          <a:lstStyle/>
          <a:p>
            <a:pPr algn="ctr"/>
            <a:r>
              <a:rPr lang="en-IN" sz="4400" b="1" u="sng" dirty="0">
                <a:solidFill>
                  <a:srgbClr val="000099"/>
                </a:solidFill>
                <a:latin typeface="Adobe Myungjo Std M" panose="02020600000000000000" pitchFamily="18" charset="-128"/>
                <a:ea typeface="Adobe Myungjo Std M" panose="02020600000000000000" pitchFamily="18" charset="-128"/>
              </a:rPr>
              <a:t>Objective and Aim </a:t>
            </a:r>
            <a:endParaRPr lang="en-IN" sz="4400" b="1" u="sng" dirty="0"/>
          </a:p>
        </p:txBody>
      </p:sp>
      <p:sp>
        <p:nvSpPr>
          <p:cNvPr id="3" name="Text Placeholder 2">
            <a:extLst>
              <a:ext uri="{FF2B5EF4-FFF2-40B4-BE49-F238E27FC236}">
                <a16:creationId xmlns:a16="http://schemas.microsoft.com/office/drawing/2014/main" id="{DF56A212-8710-8202-6168-86F25DF8134A}"/>
              </a:ext>
            </a:extLst>
          </p:cNvPr>
          <p:cNvSpPr>
            <a:spLocks noGrp="1"/>
          </p:cNvSpPr>
          <p:nvPr>
            <p:ph type="body" idx="1"/>
          </p:nvPr>
        </p:nvSpPr>
        <p:spPr>
          <a:xfrm>
            <a:off x="2070848" y="1160981"/>
            <a:ext cx="4861258" cy="621317"/>
          </a:xfrm>
        </p:spPr>
        <p:txBody>
          <a:bodyPr/>
          <a:lstStyle/>
          <a:p>
            <a:pPr marL="342900" indent="-342900">
              <a:buFont typeface="Wingdings" panose="05000000000000000000" pitchFamily="2" charset="2"/>
              <a:buChar char="§"/>
            </a:pPr>
            <a:r>
              <a:rPr lang="en-IN" b="1" u="sng" dirty="0">
                <a:solidFill>
                  <a:schemeClr val="accent1"/>
                </a:solidFill>
                <a:latin typeface="Adobe Fan Heiti Std B" panose="020B0700000000000000" pitchFamily="34" charset="-128"/>
                <a:ea typeface="Adobe Fan Heiti Std B" panose="020B0700000000000000" pitchFamily="34" charset="-128"/>
              </a:rPr>
              <a:t>Objective:</a:t>
            </a:r>
          </a:p>
        </p:txBody>
      </p:sp>
      <p:sp>
        <p:nvSpPr>
          <p:cNvPr id="5" name="Text Placeholder 4">
            <a:extLst>
              <a:ext uri="{FF2B5EF4-FFF2-40B4-BE49-F238E27FC236}">
                <a16:creationId xmlns:a16="http://schemas.microsoft.com/office/drawing/2014/main" id="{CD613271-EDBF-09CD-7F89-0C305BF011A2}"/>
              </a:ext>
            </a:extLst>
          </p:cNvPr>
          <p:cNvSpPr>
            <a:spLocks noGrp="1"/>
          </p:cNvSpPr>
          <p:nvPr>
            <p:ph type="body" sz="quarter" idx="3"/>
          </p:nvPr>
        </p:nvSpPr>
        <p:spPr>
          <a:xfrm>
            <a:off x="7351059" y="1039906"/>
            <a:ext cx="4154571" cy="742391"/>
          </a:xfrm>
        </p:spPr>
        <p:txBody>
          <a:bodyPr/>
          <a:lstStyle/>
          <a:p>
            <a:pPr marL="342900" indent="-342900">
              <a:buFont typeface="Wingdings" panose="05000000000000000000" pitchFamily="2" charset="2"/>
              <a:buChar char="§"/>
            </a:pPr>
            <a:r>
              <a:rPr lang="en-IN" b="1" u="sng" dirty="0">
                <a:solidFill>
                  <a:schemeClr val="accent1"/>
                </a:solidFill>
                <a:latin typeface="Adobe Fan Heiti Std B" panose="020B0700000000000000" pitchFamily="34" charset="-128"/>
                <a:ea typeface="Adobe Fan Heiti Std B" panose="020B0700000000000000" pitchFamily="34" charset="-128"/>
              </a:rPr>
              <a:t>Aim:</a:t>
            </a:r>
          </a:p>
        </p:txBody>
      </p:sp>
      <p:sp>
        <p:nvSpPr>
          <p:cNvPr id="6" name="Content Placeholder 5">
            <a:extLst>
              <a:ext uri="{FF2B5EF4-FFF2-40B4-BE49-F238E27FC236}">
                <a16:creationId xmlns:a16="http://schemas.microsoft.com/office/drawing/2014/main" id="{C0AAF31A-002E-5E76-46DD-BAAF2916E6E2}"/>
              </a:ext>
            </a:extLst>
          </p:cNvPr>
          <p:cNvSpPr>
            <a:spLocks noGrp="1"/>
          </p:cNvSpPr>
          <p:nvPr>
            <p:ph sz="quarter" idx="4"/>
          </p:nvPr>
        </p:nvSpPr>
        <p:spPr>
          <a:xfrm>
            <a:off x="7091082" y="1782297"/>
            <a:ext cx="4414549" cy="4567131"/>
          </a:xfrm>
        </p:spPr>
        <p:txBody>
          <a:bodyPr>
            <a:normAutofit/>
          </a:bodyPr>
          <a:lstStyle/>
          <a:p>
            <a:r>
              <a:rPr lang="en-IN" sz="2000" dirty="0">
                <a:latin typeface="Adobe Hebrew" panose="02040503050201020203" pitchFamily="18" charset="-79"/>
                <a:cs typeface="Adobe Hebrew" panose="02040503050201020203" pitchFamily="18" charset="-79"/>
              </a:rPr>
              <a:t>The </a:t>
            </a:r>
            <a:r>
              <a:rPr lang="en-US" sz="2000" b="0" i="0" dirty="0">
                <a:solidFill>
                  <a:srgbClr val="0D0D0D"/>
                </a:solidFill>
                <a:effectLst/>
                <a:latin typeface="Adobe Hebrew" panose="02040503050201020203" pitchFamily="18" charset="-79"/>
                <a:cs typeface="Adobe Hebrew" panose="02040503050201020203" pitchFamily="18" charset="-79"/>
              </a:rPr>
              <a:t>aim of event management involve the planning, execution, and supervision of events to ensure they are successful and meet the desired outcomes.</a:t>
            </a:r>
          </a:p>
          <a:p>
            <a:r>
              <a:rPr lang="en-IN" sz="2000" b="1" i="0" dirty="0">
                <a:solidFill>
                  <a:srgbClr val="0D0D0D"/>
                </a:solidFill>
                <a:effectLst/>
                <a:latin typeface="Söhne"/>
              </a:rPr>
              <a:t>Client Satisfaction</a:t>
            </a:r>
            <a:endParaRPr lang="en-US" sz="2000" dirty="0">
              <a:solidFill>
                <a:srgbClr val="0D0D0D"/>
              </a:solidFill>
              <a:latin typeface="Adobe Hebrew" panose="02040503050201020203" pitchFamily="18" charset="-79"/>
              <a:cs typeface="Adobe Hebrew" panose="02040503050201020203" pitchFamily="18" charset="-79"/>
            </a:endParaRPr>
          </a:p>
          <a:p>
            <a:r>
              <a:rPr lang="en-IN" sz="2000" b="1" i="0" dirty="0">
                <a:solidFill>
                  <a:srgbClr val="0D0D0D"/>
                </a:solidFill>
                <a:effectLst/>
                <a:latin typeface="Söhne"/>
              </a:rPr>
              <a:t>Event Success</a:t>
            </a:r>
            <a:endParaRPr lang="en-US" sz="2000" b="1" i="0" dirty="0">
              <a:solidFill>
                <a:srgbClr val="0D0D0D"/>
              </a:solidFill>
              <a:effectLst/>
              <a:latin typeface="Adobe Hebrew" panose="02040503050201020203" pitchFamily="18" charset="-79"/>
              <a:cs typeface="Adobe Hebrew" panose="02040503050201020203" pitchFamily="18" charset="-79"/>
            </a:endParaRPr>
          </a:p>
          <a:p>
            <a:r>
              <a:rPr lang="en-IN" sz="2000" b="1" i="0" dirty="0">
                <a:solidFill>
                  <a:srgbClr val="0D0D0D"/>
                </a:solidFill>
                <a:effectLst/>
                <a:latin typeface="Söhne"/>
              </a:rPr>
              <a:t>Efficient Team source </a:t>
            </a:r>
            <a:endParaRPr lang="en-US" sz="2000" b="1" dirty="0">
              <a:solidFill>
                <a:srgbClr val="0D0D0D"/>
              </a:solidFill>
              <a:latin typeface="Adobe Hebrew" panose="02040503050201020203" pitchFamily="18" charset="-79"/>
              <a:cs typeface="Adobe Hebrew" panose="02040503050201020203" pitchFamily="18" charset="-79"/>
            </a:endParaRPr>
          </a:p>
          <a:p>
            <a:r>
              <a:rPr lang="en-IN" sz="2000" b="1" i="0" dirty="0">
                <a:solidFill>
                  <a:srgbClr val="0D0D0D"/>
                </a:solidFill>
                <a:effectLst/>
                <a:latin typeface="Söhne"/>
              </a:rPr>
              <a:t>Risk Management</a:t>
            </a:r>
            <a:endParaRPr lang="en-US" sz="2000" b="1" i="0" dirty="0">
              <a:solidFill>
                <a:srgbClr val="0D0D0D"/>
              </a:solidFill>
              <a:effectLst/>
              <a:latin typeface="Adobe Hebrew" panose="02040503050201020203" pitchFamily="18" charset="-79"/>
              <a:cs typeface="Adobe Hebrew" panose="02040503050201020203" pitchFamily="18" charset="-79"/>
            </a:endParaRPr>
          </a:p>
          <a:p>
            <a:r>
              <a:rPr lang="en-IN" sz="2000" b="1" i="0" dirty="0">
                <a:solidFill>
                  <a:srgbClr val="0D0D0D"/>
                </a:solidFill>
                <a:effectLst/>
                <a:latin typeface="Söhne"/>
              </a:rPr>
              <a:t>Brand Promotion</a:t>
            </a:r>
            <a:endParaRPr lang="en-IN" sz="2000" b="1" dirty="0">
              <a:solidFill>
                <a:srgbClr val="0D0D0D"/>
              </a:solidFill>
              <a:latin typeface="Söhne"/>
            </a:endParaRPr>
          </a:p>
          <a:p>
            <a:endParaRPr lang="en-US" sz="2000" b="1" dirty="0">
              <a:solidFill>
                <a:srgbClr val="0D0D0D"/>
              </a:solidFill>
              <a:latin typeface="Adobe Hebrew" panose="02040503050201020203" pitchFamily="18" charset="-79"/>
              <a:cs typeface="Adobe Hebrew" panose="02040503050201020203" pitchFamily="18" charset="-79"/>
            </a:endParaRPr>
          </a:p>
          <a:p>
            <a:endParaRPr lang="en-IN" sz="2000" dirty="0">
              <a:latin typeface="Adobe Hebrew" panose="02040503050201020203" pitchFamily="18" charset="-79"/>
              <a:cs typeface="Adobe Hebrew" panose="02040503050201020203" pitchFamily="18" charset="-79"/>
            </a:endParaRPr>
          </a:p>
        </p:txBody>
      </p:sp>
      <p:sp>
        <p:nvSpPr>
          <p:cNvPr id="8" name="Content Placeholder 7">
            <a:extLst>
              <a:ext uri="{FF2B5EF4-FFF2-40B4-BE49-F238E27FC236}">
                <a16:creationId xmlns:a16="http://schemas.microsoft.com/office/drawing/2014/main" id="{CF448B93-3E8A-ED68-CF47-E39441495093}"/>
              </a:ext>
            </a:extLst>
          </p:cNvPr>
          <p:cNvSpPr>
            <a:spLocks noGrp="1"/>
          </p:cNvSpPr>
          <p:nvPr>
            <p:ph sz="half" idx="2"/>
          </p:nvPr>
        </p:nvSpPr>
        <p:spPr>
          <a:xfrm>
            <a:off x="2070848" y="1703294"/>
            <a:ext cx="4861258" cy="1725706"/>
          </a:xfrm>
        </p:spPr>
        <p:txBody>
          <a:bodyPr>
            <a:noAutofit/>
          </a:bodyPr>
          <a:lstStyle/>
          <a:p>
            <a:r>
              <a:rPr lang="en-US" sz="2000" dirty="0">
                <a:latin typeface="Adobe Hebrew" panose="02040503050201020203" pitchFamily="18" charset="-79"/>
                <a:cs typeface="Adobe Hebrew" panose="02040503050201020203" pitchFamily="18" charset="-79"/>
              </a:rPr>
              <a:t>To efficiently organize and execute a diverse range of events, effective planning, </a:t>
            </a:r>
          </a:p>
          <a:p>
            <a:r>
              <a:rPr lang="en-US" sz="2000" dirty="0">
                <a:latin typeface="Adobe Hebrew" panose="02040503050201020203" pitchFamily="18" charset="-79"/>
                <a:cs typeface="Adobe Hebrew" panose="02040503050201020203" pitchFamily="18" charset="-79"/>
              </a:rPr>
              <a:t>budget management, and communication strategies to deliver memorable experiences that align with client visions, meet project deadlines, and exceed participant expectations</a:t>
            </a:r>
            <a:endParaRPr lang="en-IN" sz="2000" dirty="0">
              <a:latin typeface="Adobe Hebrew" panose="02040503050201020203" pitchFamily="18" charset="-79"/>
              <a:cs typeface="Adobe Hebrew" panose="02040503050201020203" pitchFamily="18" charset="-79"/>
            </a:endParaRPr>
          </a:p>
        </p:txBody>
      </p:sp>
      <p:pic>
        <p:nvPicPr>
          <p:cNvPr id="4098" name="Picture 2" descr="Premium Photo | Colored paper for writing on a white background">
            <a:extLst>
              <a:ext uri="{FF2B5EF4-FFF2-40B4-BE49-F238E27FC236}">
                <a16:creationId xmlns:a16="http://schemas.microsoft.com/office/drawing/2014/main" id="{67767C16-B6E8-CEC3-6006-62021EB69B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4230" y="4588774"/>
            <a:ext cx="3431770" cy="1914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23766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F76F1-9EA4-5FAC-81D5-FBAC7563B474}"/>
              </a:ext>
            </a:extLst>
          </p:cNvPr>
          <p:cNvSpPr>
            <a:spLocks noGrp="1"/>
          </p:cNvSpPr>
          <p:nvPr>
            <p:ph type="title"/>
          </p:nvPr>
        </p:nvSpPr>
        <p:spPr>
          <a:xfrm>
            <a:off x="1362635" y="837345"/>
            <a:ext cx="10141975" cy="796247"/>
          </a:xfrm>
        </p:spPr>
        <p:txBody>
          <a:bodyPr/>
          <a:lstStyle/>
          <a:p>
            <a:pPr algn="ctr"/>
            <a:r>
              <a:rPr lang="en-US" b="1" u="sng" dirty="0">
                <a:solidFill>
                  <a:srgbClr val="000099"/>
                </a:solidFill>
              </a:rPr>
              <a:t>Why is event management system essential </a:t>
            </a:r>
            <a:endParaRPr lang="en-IN" b="1" u="sng" dirty="0">
              <a:solidFill>
                <a:srgbClr val="000099"/>
              </a:solidFill>
            </a:endParaRPr>
          </a:p>
        </p:txBody>
      </p:sp>
      <p:sp>
        <p:nvSpPr>
          <p:cNvPr id="3" name="Content Placeholder 2">
            <a:extLst>
              <a:ext uri="{FF2B5EF4-FFF2-40B4-BE49-F238E27FC236}">
                <a16:creationId xmlns:a16="http://schemas.microsoft.com/office/drawing/2014/main" id="{AD46C8A9-1A0E-38A5-6F8E-B1895BBB2DE0}"/>
              </a:ext>
            </a:extLst>
          </p:cNvPr>
          <p:cNvSpPr>
            <a:spLocks noGrp="1"/>
          </p:cNvSpPr>
          <p:nvPr>
            <p:ph sz="half" idx="1"/>
          </p:nvPr>
        </p:nvSpPr>
        <p:spPr>
          <a:xfrm>
            <a:off x="2435098" y="2176249"/>
            <a:ext cx="4313864" cy="3844406"/>
          </a:xfrm>
        </p:spPr>
        <p:txBody>
          <a:bodyPr>
            <a:normAutofit/>
          </a:bodyPr>
          <a:lstStyle/>
          <a:p>
            <a:r>
              <a:rPr lang="en-IN" sz="2000" b="1" dirty="0">
                <a:latin typeface="Adobe Hebrew" panose="02040503050201020203" pitchFamily="18" charset="-79"/>
                <a:cs typeface="Adobe Hebrew" panose="02040503050201020203" pitchFamily="18" charset="-79"/>
              </a:rPr>
              <a:t>There is always a need of a system that will perform online management of events and booking records.</a:t>
            </a:r>
          </a:p>
          <a:p>
            <a:r>
              <a:rPr lang="en-IN" sz="2000" b="1" dirty="0">
                <a:latin typeface="Adobe Hebrew" panose="02040503050201020203" pitchFamily="18" charset="-79"/>
                <a:cs typeface="Adobe Hebrew" panose="02040503050201020203" pitchFamily="18" charset="-79"/>
              </a:rPr>
              <a:t>This system will reduce the manual operation required to maintain all the records, and also generates the various reports for analysis.</a:t>
            </a:r>
          </a:p>
        </p:txBody>
      </p:sp>
      <p:sp>
        <p:nvSpPr>
          <p:cNvPr id="4" name="Content Placeholder 3">
            <a:extLst>
              <a:ext uri="{FF2B5EF4-FFF2-40B4-BE49-F238E27FC236}">
                <a16:creationId xmlns:a16="http://schemas.microsoft.com/office/drawing/2014/main" id="{F6B26CDC-E349-D455-D0E2-AE9B1BB074F1}"/>
              </a:ext>
            </a:extLst>
          </p:cNvPr>
          <p:cNvSpPr>
            <a:spLocks noGrp="1"/>
          </p:cNvSpPr>
          <p:nvPr>
            <p:ph sz="half" idx="2"/>
          </p:nvPr>
        </p:nvSpPr>
        <p:spPr>
          <a:xfrm>
            <a:off x="7048767" y="2176249"/>
            <a:ext cx="4313864" cy="3844406"/>
          </a:xfrm>
        </p:spPr>
        <p:txBody>
          <a:bodyPr>
            <a:normAutofit/>
          </a:bodyPr>
          <a:lstStyle/>
          <a:p>
            <a:pPr>
              <a:buFont typeface="Wingdings" panose="05000000000000000000" pitchFamily="2" charset="2"/>
              <a:buChar char="§"/>
            </a:pPr>
            <a:r>
              <a:rPr lang="fr-FR" sz="2000" b="1" dirty="0">
                <a:latin typeface="Adobe Hebrew" panose="02040503050201020203" pitchFamily="18" charset="-79"/>
                <a:cs typeface="Adobe Hebrew" panose="02040503050201020203" pitchFamily="18" charset="-79"/>
              </a:rPr>
              <a:t>1&gt; Efficiency</a:t>
            </a:r>
          </a:p>
          <a:p>
            <a:pPr>
              <a:buFont typeface="Wingdings" panose="05000000000000000000" pitchFamily="2" charset="2"/>
              <a:buChar char="§"/>
            </a:pPr>
            <a:r>
              <a:rPr lang="fr-FR" sz="2000" b="1" dirty="0">
                <a:latin typeface="Adobe Hebrew" panose="02040503050201020203" pitchFamily="18" charset="-79"/>
                <a:cs typeface="Adobe Hebrew" panose="02040503050201020203" pitchFamily="18" charset="-79"/>
              </a:rPr>
              <a:t>2&gt; Scalability</a:t>
            </a:r>
          </a:p>
          <a:p>
            <a:pPr>
              <a:buFont typeface="Wingdings" panose="05000000000000000000" pitchFamily="2" charset="2"/>
              <a:buChar char="§"/>
            </a:pPr>
            <a:r>
              <a:rPr lang="fr-FR" sz="2000" b="1" dirty="0">
                <a:latin typeface="Adobe Hebrew" panose="02040503050201020203" pitchFamily="18" charset="-79"/>
                <a:cs typeface="Adobe Hebrew" panose="02040503050201020203" pitchFamily="18" charset="-79"/>
              </a:rPr>
              <a:t>3&gt; Data management</a:t>
            </a:r>
          </a:p>
          <a:p>
            <a:pPr>
              <a:buFont typeface="Wingdings" panose="05000000000000000000" pitchFamily="2" charset="2"/>
              <a:buChar char="§"/>
            </a:pPr>
            <a:r>
              <a:rPr lang="fr-FR" sz="2000" b="1" dirty="0">
                <a:latin typeface="Adobe Hebrew" panose="02040503050201020203" pitchFamily="18" charset="-79"/>
                <a:cs typeface="Adobe Hebrew" panose="02040503050201020203" pitchFamily="18" charset="-79"/>
              </a:rPr>
              <a:t>4&gt; financial management </a:t>
            </a:r>
          </a:p>
          <a:p>
            <a:pPr>
              <a:buFont typeface="Wingdings" panose="05000000000000000000" pitchFamily="2" charset="2"/>
              <a:buChar char="§"/>
            </a:pPr>
            <a:r>
              <a:rPr lang="fr-FR" sz="2000" b="1" dirty="0">
                <a:latin typeface="Adobe Hebrew" panose="02040503050201020203" pitchFamily="18" charset="-79"/>
                <a:cs typeface="Adobe Hebrew" panose="02040503050201020203" pitchFamily="18" charset="-79"/>
              </a:rPr>
              <a:t>5&gt; Adaptability</a:t>
            </a:r>
          </a:p>
        </p:txBody>
      </p:sp>
    </p:spTree>
    <p:extLst>
      <p:ext uri="{BB962C8B-B14F-4D97-AF65-F5344CB8AC3E}">
        <p14:creationId xmlns:p14="http://schemas.microsoft.com/office/powerpoint/2010/main" val="1271465301"/>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219D6-E352-EF4D-EB12-49AD7FDA53F9}"/>
              </a:ext>
            </a:extLst>
          </p:cNvPr>
          <p:cNvSpPr>
            <a:spLocks noGrp="1"/>
          </p:cNvSpPr>
          <p:nvPr>
            <p:ph type="title"/>
          </p:nvPr>
        </p:nvSpPr>
        <p:spPr>
          <a:xfrm>
            <a:off x="1299883" y="698642"/>
            <a:ext cx="10204730" cy="934949"/>
          </a:xfrm>
        </p:spPr>
        <p:txBody>
          <a:bodyPr>
            <a:normAutofit/>
          </a:bodyPr>
          <a:lstStyle/>
          <a:p>
            <a:pPr algn="ctr"/>
            <a:r>
              <a:rPr lang="en-IN" sz="4000" b="1" u="sng" dirty="0">
                <a:solidFill>
                  <a:srgbClr val="000099"/>
                </a:solidFill>
                <a:latin typeface="Adobe Fan Heiti Std B" panose="020B0700000000000000" pitchFamily="34" charset="-128"/>
                <a:ea typeface="Adobe Fan Heiti Std B" panose="020B0700000000000000" pitchFamily="34" charset="-128"/>
              </a:rPr>
              <a:t>Purpose</a:t>
            </a:r>
            <a:endParaRPr lang="en-IN" sz="4000" b="1" u="sng" dirty="0">
              <a:latin typeface="Adobe Fan Heiti Std B" panose="020B0700000000000000" pitchFamily="34" charset="-128"/>
              <a:ea typeface="Adobe Fan Heiti Std B" panose="020B0700000000000000" pitchFamily="34" charset="-128"/>
            </a:endParaRPr>
          </a:p>
        </p:txBody>
      </p:sp>
      <p:sp>
        <p:nvSpPr>
          <p:cNvPr id="3" name="Content Placeholder 2">
            <a:extLst>
              <a:ext uri="{FF2B5EF4-FFF2-40B4-BE49-F238E27FC236}">
                <a16:creationId xmlns:a16="http://schemas.microsoft.com/office/drawing/2014/main" id="{2252247E-F2BE-205F-292B-40AC462A9039}"/>
              </a:ext>
            </a:extLst>
          </p:cNvPr>
          <p:cNvSpPr>
            <a:spLocks noGrp="1"/>
          </p:cNvSpPr>
          <p:nvPr>
            <p:ph idx="1"/>
          </p:nvPr>
        </p:nvSpPr>
        <p:spPr>
          <a:xfrm>
            <a:off x="1371600" y="1633591"/>
            <a:ext cx="10044258" cy="4664467"/>
          </a:xfrm>
        </p:spPr>
        <p:txBody>
          <a:bodyPr>
            <a:normAutofit/>
          </a:bodyPr>
          <a:lstStyle/>
          <a:p>
            <a:r>
              <a:rPr lang="en-IN" sz="2800" dirty="0">
                <a:latin typeface="Adobe Arabic" panose="02040503050201020203" pitchFamily="18" charset="-78"/>
                <a:cs typeface="Adobe Arabic" panose="02040503050201020203" pitchFamily="18" charset="-78"/>
              </a:rPr>
              <a:t>To manage the online entry booking for upcoming event. It helps to users to book our entry online from anywhere.</a:t>
            </a:r>
          </a:p>
          <a:p>
            <a:r>
              <a:rPr lang="en-IN" sz="2800" dirty="0">
                <a:latin typeface="Adobe Arabic" panose="02040503050201020203" pitchFamily="18" charset="-78"/>
                <a:cs typeface="Adobe Arabic" panose="02040503050201020203" pitchFamily="18" charset="-78"/>
              </a:rPr>
              <a:t>This project also helps in administrative work such as keep information of events, users and booking.</a:t>
            </a:r>
          </a:p>
          <a:p>
            <a:r>
              <a:rPr lang="en-IN" sz="2800" i="0" dirty="0">
                <a:solidFill>
                  <a:srgbClr val="0D0D0D"/>
                </a:solidFill>
                <a:effectLst/>
                <a:latin typeface="Adobe Arabic" panose="02040503050201020203" pitchFamily="18" charset="-78"/>
                <a:cs typeface="Adobe Arabic" panose="02040503050201020203" pitchFamily="18" charset="-78"/>
              </a:rPr>
              <a:t>Efficient Planning</a:t>
            </a:r>
          </a:p>
          <a:p>
            <a:r>
              <a:rPr lang="en-IN" sz="2800" i="0" dirty="0">
                <a:solidFill>
                  <a:srgbClr val="0D0D0D"/>
                </a:solidFill>
                <a:effectLst/>
                <a:latin typeface="Adobe Arabic" panose="02040503050201020203" pitchFamily="18" charset="-78"/>
                <a:cs typeface="Adobe Arabic" panose="02040503050201020203" pitchFamily="18" charset="-78"/>
              </a:rPr>
              <a:t>Resource Management</a:t>
            </a:r>
          </a:p>
          <a:p>
            <a:r>
              <a:rPr lang="en-IN" sz="2800" i="0" dirty="0">
                <a:solidFill>
                  <a:srgbClr val="0D0D0D"/>
                </a:solidFill>
                <a:effectLst/>
                <a:latin typeface="Adobe Arabic" panose="02040503050201020203" pitchFamily="18" charset="-78"/>
                <a:cs typeface="Adobe Arabic" panose="02040503050201020203" pitchFamily="18" charset="-78"/>
              </a:rPr>
              <a:t>Registration and Attendance Tracking</a:t>
            </a:r>
          </a:p>
          <a:p>
            <a:r>
              <a:rPr lang="en-IN" sz="2800" i="0" dirty="0">
                <a:solidFill>
                  <a:srgbClr val="0D0D0D"/>
                </a:solidFill>
                <a:effectLst/>
                <a:latin typeface="Adobe Arabic" panose="02040503050201020203" pitchFamily="18" charset="-78"/>
                <a:cs typeface="Adobe Arabic" panose="02040503050201020203" pitchFamily="18" charset="-78"/>
              </a:rPr>
              <a:t>Communication and Collaboratio</a:t>
            </a:r>
            <a:r>
              <a:rPr lang="en-IN" sz="2800" dirty="0">
                <a:solidFill>
                  <a:srgbClr val="0D0D0D"/>
                </a:solidFill>
                <a:latin typeface="Adobe Arabic" panose="02040503050201020203" pitchFamily="18" charset="-78"/>
                <a:cs typeface="Adobe Arabic" panose="02040503050201020203" pitchFamily="18" charset="-78"/>
              </a:rPr>
              <a:t>n</a:t>
            </a:r>
            <a:endParaRPr lang="en-IN" sz="2800" dirty="0">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13447430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592BF-8CB8-00C4-A61F-04A4819F46A1}"/>
              </a:ext>
            </a:extLst>
          </p:cNvPr>
          <p:cNvSpPr>
            <a:spLocks noGrp="1"/>
          </p:cNvSpPr>
          <p:nvPr>
            <p:ph type="title"/>
          </p:nvPr>
        </p:nvSpPr>
        <p:spPr>
          <a:xfrm>
            <a:off x="170330" y="624110"/>
            <a:ext cx="11334282" cy="906739"/>
          </a:xfrm>
        </p:spPr>
        <p:txBody>
          <a:bodyPr>
            <a:normAutofit/>
          </a:bodyPr>
          <a:lstStyle/>
          <a:p>
            <a:pPr algn="ctr"/>
            <a:r>
              <a:rPr lang="en-IN" sz="4000" b="1" u="sng" dirty="0">
                <a:solidFill>
                  <a:srgbClr val="000099"/>
                </a:solidFill>
                <a:latin typeface="Adobe Fan Heiti Std B" panose="020B0700000000000000" pitchFamily="34" charset="-128"/>
                <a:ea typeface="Adobe Fan Heiti Std B" panose="020B0700000000000000" pitchFamily="34" charset="-128"/>
              </a:rPr>
              <a:t>Project scope</a:t>
            </a:r>
          </a:p>
        </p:txBody>
      </p:sp>
      <p:sp>
        <p:nvSpPr>
          <p:cNvPr id="3" name="Content Placeholder 2">
            <a:extLst>
              <a:ext uri="{FF2B5EF4-FFF2-40B4-BE49-F238E27FC236}">
                <a16:creationId xmlns:a16="http://schemas.microsoft.com/office/drawing/2014/main" id="{B1E143A4-7D80-7CDE-6EF4-73F13242E6AD}"/>
              </a:ext>
            </a:extLst>
          </p:cNvPr>
          <p:cNvSpPr>
            <a:spLocks noGrp="1"/>
          </p:cNvSpPr>
          <p:nvPr>
            <p:ph sz="half" idx="1"/>
          </p:nvPr>
        </p:nvSpPr>
        <p:spPr>
          <a:xfrm>
            <a:off x="609600" y="2070847"/>
            <a:ext cx="6544236" cy="3840375"/>
          </a:xfrm>
        </p:spPr>
        <p:txBody>
          <a:bodyPr>
            <a:normAutofit/>
          </a:bodyPr>
          <a:lstStyle/>
          <a:p>
            <a:r>
              <a:rPr lang="en-IN" sz="2800" dirty="0">
                <a:latin typeface="Adobe Arabic" panose="02040503050201020203" pitchFamily="18" charset="-78"/>
                <a:cs typeface="Adobe Arabic" panose="02040503050201020203" pitchFamily="18" charset="-78"/>
              </a:rPr>
              <a:t>The project has a wide scope, as it is not intended to a particular organization. </a:t>
            </a:r>
          </a:p>
          <a:p>
            <a:r>
              <a:rPr lang="en-IN" sz="2800" dirty="0">
                <a:latin typeface="Adobe Arabic" panose="02040503050201020203" pitchFamily="18" charset="-78"/>
                <a:cs typeface="Adobe Arabic" panose="02040503050201020203" pitchFamily="18" charset="-78"/>
              </a:rPr>
              <a:t>This project is going to develop generic software, which can be applied by any business organization. </a:t>
            </a:r>
          </a:p>
          <a:p>
            <a:r>
              <a:rPr lang="en-IN" sz="2800" dirty="0">
                <a:latin typeface="Adobe Arabic" panose="02040503050201020203" pitchFamily="18" charset="-78"/>
                <a:cs typeface="Adobe Arabic" panose="02040503050201020203" pitchFamily="18" charset="-78"/>
              </a:rPr>
              <a:t>More over it provide a huge amount of summary data. </a:t>
            </a:r>
          </a:p>
        </p:txBody>
      </p:sp>
      <p:pic>
        <p:nvPicPr>
          <p:cNvPr id="5122" name="Picture 2" descr="Project Scope Management Plan Template">
            <a:extLst>
              <a:ext uri="{FF2B5EF4-FFF2-40B4-BE49-F238E27FC236}">
                <a16:creationId xmlns:a16="http://schemas.microsoft.com/office/drawing/2014/main" id="{9A8104A5-E173-4675-E3F4-50E7B00C5BDA}"/>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153836" y="1777428"/>
            <a:ext cx="4685241" cy="4133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399163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7B1F8-B565-332E-E96A-E4F048480236}"/>
              </a:ext>
            </a:extLst>
          </p:cNvPr>
          <p:cNvSpPr>
            <a:spLocks noGrp="1"/>
          </p:cNvSpPr>
          <p:nvPr>
            <p:ph type="title"/>
          </p:nvPr>
        </p:nvSpPr>
        <p:spPr>
          <a:xfrm>
            <a:off x="1712260" y="446088"/>
            <a:ext cx="3953435" cy="1084329"/>
          </a:xfrm>
        </p:spPr>
        <p:txBody>
          <a:bodyPr>
            <a:normAutofit/>
          </a:bodyPr>
          <a:lstStyle/>
          <a:p>
            <a:pPr algn="ctr"/>
            <a:r>
              <a:rPr lang="en-IN" sz="3200" b="1" u="sng" dirty="0">
                <a:solidFill>
                  <a:srgbClr val="000099"/>
                </a:solidFill>
                <a:latin typeface="Adobe Fan Heiti Std B" panose="020B0700000000000000" pitchFamily="34" charset="-128"/>
                <a:ea typeface="Adobe Fan Heiti Std B" panose="020B0700000000000000" pitchFamily="34" charset="-128"/>
              </a:rPr>
              <a:t>Existing System</a:t>
            </a:r>
            <a:endParaRPr lang="en-IN" sz="3200" b="1" u="sng" dirty="0"/>
          </a:p>
        </p:txBody>
      </p:sp>
      <p:sp>
        <p:nvSpPr>
          <p:cNvPr id="4" name="Text Placeholder 3">
            <a:extLst>
              <a:ext uri="{FF2B5EF4-FFF2-40B4-BE49-F238E27FC236}">
                <a16:creationId xmlns:a16="http://schemas.microsoft.com/office/drawing/2014/main" id="{57FC9150-7166-1E30-3A99-55EB3F2EAC71}"/>
              </a:ext>
            </a:extLst>
          </p:cNvPr>
          <p:cNvSpPr>
            <a:spLocks noGrp="1"/>
          </p:cNvSpPr>
          <p:nvPr>
            <p:ph type="body" sz="half" idx="2"/>
          </p:nvPr>
        </p:nvSpPr>
        <p:spPr>
          <a:xfrm>
            <a:off x="941294" y="1891553"/>
            <a:ext cx="4724401" cy="4520358"/>
          </a:xfrm>
        </p:spPr>
        <p:txBody>
          <a:bodyPr>
            <a:normAutofit/>
          </a:bodyPr>
          <a:lstStyle/>
          <a:p>
            <a:r>
              <a:rPr lang="en-IN" sz="2800" dirty="0">
                <a:latin typeface="Adobe Arabic" panose="02040503050201020203" pitchFamily="18" charset="-78"/>
                <a:cs typeface="Adobe Arabic" panose="02040503050201020203" pitchFamily="18" charset="-78"/>
              </a:rPr>
              <a:t>This existing system is not providing secure registration and profile management of all the users properly. This system is not providing online help. This system doesn’t provide tracking of users activities and their progress.</a:t>
            </a:r>
          </a:p>
        </p:txBody>
      </p:sp>
      <p:pic>
        <p:nvPicPr>
          <p:cNvPr id="7" name="Content Placeholder 9">
            <a:extLst>
              <a:ext uri="{FF2B5EF4-FFF2-40B4-BE49-F238E27FC236}">
                <a16:creationId xmlns:a16="http://schemas.microsoft.com/office/drawing/2014/main" id="{714F19F7-70F7-4AEC-B865-E053B64B21DC}"/>
              </a:ext>
            </a:extLst>
          </p:cNvPr>
          <p:cNvPicPr>
            <a:picLocks noGrp="1" noChangeAspect="1"/>
          </p:cNvPicPr>
          <p:nvPr>
            <p:ph idx="1"/>
          </p:nvPr>
        </p:nvPicPr>
        <p:blipFill>
          <a:blip r:embed="rId2"/>
          <a:stretch>
            <a:fillRect/>
          </a:stretch>
        </p:blipFill>
        <p:spPr>
          <a:xfrm>
            <a:off x="5809129" y="446088"/>
            <a:ext cx="5952565" cy="6080217"/>
          </a:xfrm>
        </p:spPr>
      </p:pic>
    </p:spTree>
    <p:extLst>
      <p:ext uri="{BB962C8B-B14F-4D97-AF65-F5344CB8AC3E}">
        <p14:creationId xmlns:p14="http://schemas.microsoft.com/office/powerpoint/2010/main" val="414575203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F4594-4C6A-88AB-94F3-96FC1DF13E0D}"/>
              </a:ext>
            </a:extLst>
          </p:cNvPr>
          <p:cNvSpPr>
            <a:spLocks noGrp="1"/>
          </p:cNvSpPr>
          <p:nvPr>
            <p:ph type="title"/>
          </p:nvPr>
        </p:nvSpPr>
        <p:spPr>
          <a:xfrm>
            <a:off x="986119" y="618565"/>
            <a:ext cx="10518494" cy="1609103"/>
          </a:xfrm>
        </p:spPr>
        <p:txBody>
          <a:bodyPr>
            <a:normAutofit/>
          </a:bodyPr>
          <a:lstStyle/>
          <a:p>
            <a:pPr algn="ctr"/>
            <a:r>
              <a:rPr lang="en-IN" sz="4000" b="1" u="sng" dirty="0">
                <a:solidFill>
                  <a:srgbClr val="000099"/>
                </a:solidFill>
                <a:latin typeface="Adobe Ming Std L" panose="02020300000000000000" pitchFamily="18" charset="-128"/>
                <a:ea typeface="Adobe Ming Std L" panose="02020300000000000000" pitchFamily="18" charset="-128"/>
              </a:rPr>
              <a:t>Proposed system</a:t>
            </a:r>
            <a:endParaRPr lang="en-IN" sz="4000" b="1" u="sng" dirty="0">
              <a:latin typeface="Adobe Myungjo Std M" panose="02020600000000000000" pitchFamily="18" charset="-128"/>
              <a:ea typeface="Adobe Myungjo Std M" panose="02020600000000000000" pitchFamily="18" charset="-128"/>
            </a:endParaRPr>
          </a:p>
        </p:txBody>
      </p:sp>
      <p:sp>
        <p:nvSpPr>
          <p:cNvPr id="3" name="Content Placeholder 2">
            <a:extLst>
              <a:ext uri="{FF2B5EF4-FFF2-40B4-BE49-F238E27FC236}">
                <a16:creationId xmlns:a16="http://schemas.microsoft.com/office/drawing/2014/main" id="{E150D004-27E9-B12A-29FC-B745C8738545}"/>
              </a:ext>
            </a:extLst>
          </p:cNvPr>
          <p:cNvSpPr>
            <a:spLocks noGrp="1"/>
          </p:cNvSpPr>
          <p:nvPr>
            <p:ph idx="1"/>
          </p:nvPr>
        </p:nvSpPr>
        <p:spPr>
          <a:xfrm>
            <a:off x="1353671" y="1721224"/>
            <a:ext cx="10150941" cy="4189998"/>
          </a:xfrm>
        </p:spPr>
        <p:txBody>
          <a:bodyPr>
            <a:normAutofit fontScale="92500" lnSpcReduction="10000"/>
          </a:bodyPr>
          <a:lstStyle/>
          <a:p>
            <a:r>
              <a:rPr lang="en-US" sz="3000" dirty="0">
                <a:latin typeface="Adobe Arabic" panose="02040503050201020203" pitchFamily="18" charset="-78"/>
                <a:cs typeface="Adobe Arabic" panose="02040503050201020203" pitchFamily="18" charset="-78"/>
              </a:rPr>
              <a:t>The online event management/Booking system is available in the market that can serve users to book entry and view our booking status online.</a:t>
            </a:r>
          </a:p>
          <a:p>
            <a:r>
              <a:rPr lang="en-US" sz="3000" dirty="0">
                <a:latin typeface="Adobe Arabic" panose="02040503050201020203" pitchFamily="18" charset="-78"/>
                <a:cs typeface="Adobe Arabic" panose="02040503050201020203" pitchFamily="18" charset="-78"/>
              </a:rPr>
              <a:t>User friendliness is provided in the application with various controls.</a:t>
            </a:r>
          </a:p>
          <a:p>
            <a:r>
              <a:rPr lang="en-US" sz="3000" dirty="0">
                <a:latin typeface="Adobe Arabic" panose="02040503050201020203" pitchFamily="18" charset="-78"/>
                <a:cs typeface="Adobe Arabic" panose="02040503050201020203" pitchFamily="18" charset="-78"/>
              </a:rPr>
              <a:t>It provides high level of security with different level of authentication.</a:t>
            </a:r>
          </a:p>
          <a:p>
            <a:r>
              <a:rPr lang="en-US" sz="3000" dirty="0">
                <a:latin typeface="Adobe Arabic" panose="02040503050201020203" pitchFamily="18" charset="-78"/>
                <a:cs typeface="Adobe Arabic" panose="02040503050201020203" pitchFamily="18" charset="-78"/>
              </a:rPr>
              <a:t>There is no risk of data mismanagement at any level while the project development is under process.</a:t>
            </a:r>
            <a:endParaRPr lang="en-IN" sz="3000" dirty="0">
              <a:latin typeface="Adobe Arabic" panose="02040503050201020203" pitchFamily="18" charset="-78"/>
              <a:cs typeface="Adobe Arabic" panose="02040503050201020203" pitchFamily="18" charset="-78"/>
            </a:endParaRPr>
          </a:p>
          <a:p>
            <a:endParaRPr lang="en-IN" dirty="0"/>
          </a:p>
        </p:txBody>
      </p:sp>
    </p:spTree>
    <p:extLst>
      <p:ext uri="{BB962C8B-B14F-4D97-AF65-F5344CB8AC3E}">
        <p14:creationId xmlns:p14="http://schemas.microsoft.com/office/powerpoint/2010/main" val="42616775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4311</TotalTime>
  <Words>681</Words>
  <Application>Microsoft Office PowerPoint</Application>
  <PresentationFormat>Widescreen</PresentationFormat>
  <Paragraphs>101</Paragraphs>
  <Slides>15</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15</vt:i4>
      </vt:variant>
    </vt:vector>
  </HeadingPairs>
  <TitlesOfParts>
    <vt:vector size="29" baseType="lpstr">
      <vt:lpstr>Adobe Arabic</vt:lpstr>
      <vt:lpstr>Adobe Fan Heiti Std B</vt:lpstr>
      <vt:lpstr>Adobe Hebrew</vt:lpstr>
      <vt:lpstr>Adobe Ming Std L</vt:lpstr>
      <vt:lpstr>Adobe Myungjo Std M</vt:lpstr>
      <vt:lpstr>Arial</vt:lpstr>
      <vt:lpstr>Calibri</vt:lpstr>
      <vt:lpstr>Century Gothic</vt:lpstr>
      <vt:lpstr>ff13</vt:lpstr>
      <vt:lpstr>ffe</vt:lpstr>
      <vt:lpstr>Söhne</vt:lpstr>
      <vt:lpstr>Wingdings</vt:lpstr>
      <vt:lpstr>Wingdings 3</vt:lpstr>
      <vt:lpstr>Wisp</vt:lpstr>
      <vt:lpstr>Event management system</vt:lpstr>
      <vt:lpstr>Agenda</vt:lpstr>
      <vt:lpstr>Introduction to event management</vt:lpstr>
      <vt:lpstr>Objective and Aim </vt:lpstr>
      <vt:lpstr>Why is event management system essential </vt:lpstr>
      <vt:lpstr>Purpose</vt:lpstr>
      <vt:lpstr>Project scope</vt:lpstr>
      <vt:lpstr>Existing System</vt:lpstr>
      <vt:lpstr>Proposed system</vt:lpstr>
      <vt:lpstr>User module</vt:lpstr>
      <vt:lpstr>Software used</vt:lpstr>
      <vt:lpstr>Django  </vt:lpstr>
      <vt:lpstr>Use case diagram</vt:lpstr>
      <vt:lpstr>Future scope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management system</dc:title>
  <dc:creator>Gopal Goutham</dc:creator>
  <cp:lastModifiedBy>Admin</cp:lastModifiedBy>
  <cp:revision>11</cp:revision>
  <dcterms:created xsi:type="dcterms:W3CDTF">2024-02-23T04:10:29Z</dcterms:created>
  <dcterms:modified xsi:type="dcterms:W3CDTF">2024-02-26T04:29:51Z</dcterms:modified>
</cp:coreProperties>
</file>