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160BF-3656-474A-87CD-C65157B311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195578-FEFC-4ADD-96CB-635E2406FD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305CF2-9EFC-4756-BF66-AC3E39563751}"/>
              </a:ext>
            </a:extLst>
          </p:cNvPr>
          <p:cNvSpPr>
            <a:spLocks noGrp="1"/>
          </p:cNvSpPr>
          <p:nvPr>
            <p:ph type="dt" sz="half" idx="10"/>
          </p:nvPr>
        </p:nvSpPr>
        <p:spPr/>
        <p:txBody>
          <a:bodyPr/>
          <a:lstStyle/>
          <a:p>
            <a:fld id="{128A68D1-A0EB-4852-8E9F-D1614F38E91D}" type="datetimeFigureOut">
              <a:rPr lang="en-IN" smtClean="0"/>
              <a:t>04-02-2022</a:t>
            </a:fld>
            <a:endParaRPr lang="en-IN"/>
          </a:p>
        </p:txBody>
      </p:sp>
      <p:sp>
        <p:nvSpPr>
          <p:cNvPr id="5" name="Footer Placeholder 4">
            <a:extLst>
              <a:ext uri="{FF2B5EF4-FFF2-40B4-BE49-F238E27FC236}">
                <a16:creationId xmlns:a16="http://schemas.microsoft.com/office/drawing/2014/main" id="{1264120D-5CA3-41D4-9B93-7454A36C0E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DBD2FF-627C-468C-8DDC-A99FFA2FED91}"/>
              </a:ext>
            </a:extLst>
          </p:cNvPr>
          <p:cNvSpPr>
            <a:spLocks noGrp="1"/>
          </p:cNvSpPr>
          <p:nvPr>
            <p:ph type="sldNum" sz="quarter" idx="12"/>
          </p:nvPr>
        </p:nvSpPr>
        <p:spPr/>
        <p:txBody>
          <a:bodyPr/>
          <a:lstStyle/>
          <a:p>
            <a:fld id="{FDD80F2C-1714-4A2D-94A2-CEFA232EC66E}" type="slidenum">
              <a:rPr lang="en-IN" smtClean="0"/>
              <a:t>‹#›</a:t>
            </a:fld>
            <a:endParaRPr lang="en-IN"/>
          </a:p>
        </p:txBody>
      </p:sp>
    </p:spTree>
    <p:extLst>
      <p:ext uri="{BB962C8B-B14F-4D97-AF65-F5344CB8AC3E}">
        <p14:creationId xmlns:p14="http://schemas.microsoft.com/office/powerpoint/2010/main" val="3322862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AF66F-81D4-45AB-A2EC-AC06B0113F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807172-AE6D-4A3E-8916-202734E59D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05B4EF-46E2-47F6-8BE5-169BACD12ECA}"/>
              </a:ext>
            </a:extLst>
          </p:cNvPr>
          <p:cNvSpPr>
            <a:spLocks noGrp="1"/>
          </p:cNvSpPr>
          <p:nvPr>
            <p:ph type="dt" sz="half" idx="10"/>
          </p:nvPr>
        </p:nvSpPr>
        <p:spPr/>
        <p:txBody>
          <a:bodyPr/>
          <a:lstStyle/>
          <a:p>
            <a:fld id="{128A68D1-A0EB-4852-8E9F-D1614F38E91D}" type="datetimeFigureOut">
              <a:rPr lang="en-IN" smtClean="0"/>
              <a:t>04-02-2022</a:t>
            </a:fld>
            <a:endParaRPr lang="en-IN"/>
          </a:p>
        </p:txBody>
      </p:sp>
      <p:sp>
        <p:nvSpPr>
          <p:cNvPr id="5" name="Footer Placeholder 4">
            <a:extLst>
              <a:ext uri="{FF2B5EF4-FFF2-40B4-BE49-F238E27FC236}">
                <a16:creationId xmlns:a16="http://schemas.microsoft.com/office/drawing/2014/main" id="{C2758206-85C4-4D0E-A2F4-884D26B43C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C91AB6-60B4-41AC-B546-985B786D0264}"/>
              </a:ext>
            </a:extLst>
          </p:cNvPr>
          <p:cNvSpPr>
            <a:spLocks noGrp="1"/>
          </p:cNvSpPr>
          <p:nvPr>
            <p:ph type="sldNum" sz="quarter" idx="12"/>
          </p:nvPr>
        </p:nvSpPr>
        <p:spPr/>
        <p:txBody>
          <a:bodyPr/>
          <a:lstStyle/>
          <a:p>
            <a:fld id="{FDD80F2C-1714-4A2D-94A2-CEFA232EC66E}" type="slidenum">
              <a:rPr lang="en-IN" smtClean="0"/>
              <a:t>‹#›</a:t>
            </a:fld>
            <a:endParaRPr lang="en-IN"/>
          </a:p>
        </p:txBody>
      </p:sp>
    </p:spTree>
    <p:extLst>
      <p:ext uri="{BB962C8B-B14F-4D97-AF65-F5344CB8AC3E}">
        <p14:creationId xmlns:p14="http://schemas.microsoft.com/office/powerpoint/2010/main" val="449928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5EBB1E-18FF-4C0F-90C2-17E63E6AB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F452BB-B6F6-4A68-A586-DB048BA5B1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23386C-97C1-46AC-9037-B23B51C79E62}"/>
              </a:ext>
            </a:extLst>
          </p:cNvPr>
          <p:cNvSpPr>
            <a:spLocks noGrp="1"/>
          </p:cNvSpPr>
          <p:nvPr>
            <p:ph type="dt" sz="half" idx="10"/>
          </p:nvPr>
        </p:nvSpPr>
        <p:spPr/>
        <p:txBody>
          <a:bodyPr/>
          <a:lstStyle/>
          <a:p>
            <a:fld id="{128A68D1-A0EB-4852-8E9F-D1614F38E91D}" type="datetimeFigureOut">
              <a:rPr lang="en-IN" smtClean="0"/>
              <a:t>04-02-2022</a:t>
            </a:fld>
            <a:endParaRPr lang="en-IN"/>
          </a:p>
        </p:txBody>
      </p:sp>
      <p:sp>
        <p:nvSpPr>
          <p:cNvPr id="5" name="Footer Placeholder 4">
            <a:extLst>
              <a:ext uri="{FF2B5EF4-FFF2-40B4-BE49-F238E27FC236}">
                <a16:creationId xmlns:a16="http://schemas.microsoft.com/office/drawing/2014/main" id="{A5C64A0F-A362-43E7-82C5-795FDC1F81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CC8733-AF59-4B89-878C-70230CD144FD}"/>
              </a:ext>
            </a:extLst>
          </p:cNvPr>
          <p:cNvSpPr>
            <a:spLocks noGrp="1"/>
          </p:cNvSpPr>
          <p:nvPr>
            <p:ph type="sldNum" sz="quarter" idx="12"/>
          </p:nvPr>
        </p:nvSpPr>
        <p:spPr/>
        <p:txBody>
          <a:bodyPr/>
          <a:lstStyle/>
          <a:p>
            <a:fld id="{FDD80F2C-1714-4A2D-94A2-CEFA232EC66E}" type="slidenum">
              <a:rPr lang="en-IN" smtClean="0"/>
              <a:t>‹#›</a:t>
            </a:fld>
            <a:endParaRPr lang="en-IN"/>
          </a:p>
        </p:txBody>
      </p:sp>
    </p:spTree>
    <p:extLst>
      <p:ext uri="{BB962C8B-B14F-4D97-AF65-F5344CB8AC3E}">
        <p14:creationId xmlns:p14="http://schemas.microsoft.com/office/powerpoint/2010/main" val="2126740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CC9D-5B87-45FC-818C-1FF974B037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2CE747-3EBB-4D3B-AEB3-790561F1F0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145843-F8CC-48F2-A11B-8E8B95EAC497}"/>
              </a:ext>
            </a:extLst>
          </p:cNvPr>
          <p:cNvSpPr>
            <a:spLocks noGrp="1"/>
          </p:cNvSpPr>
          <p:nvPr>
            <p:ph type="dt" sz="half" idx="10"/>
          </p:nvPr>
        </p:nvSpPr>
        <p:spPr/>
        <p:txBody>
          <a:bodyPr/>
          <a:lstStyle/>
          <a:p>
            <a:fld id="{128A68D1-A0EB-4852-8E9F-D1614F38E91D}" type="datetimeFigureOut">
              <a:rPr lang="en-IN" smtClean="0"/>
              <a:t>04-02-2022</a:t>
            </a:fld>
            <a:endParaRPr lang="en-IN"/>
          </a:p>
        </p:txBody>
      </p:sp>
      <p:sp>
        <p:nvSpPr>
          <p:cNvPr id="5" name="Footer Placeholder 4">
            <a:extLst>
              <a:ext uri="{FF2B5EF4-FFF2-40B4-BE49-F238E27FC236}">
                <a16:creationId xmlns:a16="http://schemas.microsoft.com/office/drawing/2014/main" id="{A16AEFC9-C94C-4661-BC56-5A15EC7557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24C776-99C0-4ED9-95B7-34FB55D3C875}"/>
              </a:ext>
            </a:extLst>
          </p:cNvPr>
          <p:cNvSpPr>
            <a:spLocks noGrp="1"/>
          </p:cNvSpPr>
          <p:nvPr>
            <p:ph type="sldNum" sz="quarter" idx="12"/>
          </p:nvPr>
        </p:nvSpPr>
        <p:spPr/>
        <p:txBody>
          <a:bodyPr/>
          <a:lstStyle/>
          <a:p>
            <a:fld id="{FDD80F2C-1714-4A2D-94A2-CEFA232EC66E}" type="slidenum">
              <a:rPr lang="en-IN" smtClean="0"/>
              <a:t>‹#›</a:t>
            </a:fld>
            <a:endParaRPr lang="en-IN"/>
          </a:p>
        </p:txBody>
      </p:sp>
    </p:spTree>
    <p:extLst>
      <p:ext uri="{BB962C8B-B14F-4D97-AF65-F5344CB8AC3E}">
        <p14:creationId xmlns:p14="http://schemas.microsoft.com/office/powerpoint/2010/main" val="155758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14B8-6935-4A42-9CE9-BD89CCDE51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88A596-04C3-42AA-AC37-5A60AADA84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09D611-760B-482E-872F-6B21852547CC}"/>
              </a:ext>
            </a:extLst>
          </p:cNvPr>
          <p:cNvSpPr>
            <a:spLocks noGrp="1"/>
          </p:cNvSpPr>
          <p:nvPr>
            <p:ph type="dt" sz="half" idx="10"/>
          </p:nvPr>
        </p:nvSpPr>
        <p:spPr/>
        <p:txBody>
          <a:bodyPr/>
          <a:lstStyle/>
          <a:p>
            <a:fld id="{128A68D1-A0EB-4852-8E9F-D1614F38E91D}" type="datetimeFigureOut">
              <a:rPr lang="en-IN" smtClean="0"/>
              <a:t>04-02-2022</a:t>
            </a:fld>
            <a:endParaRPr lang="en-IN"/>
          </a:p>
        </p:txBody>
      </p:sp>
      <p:sp>
        <p:nvSpPr>
          <p:cNvPr id="5" name="Footer Placeholder 4">
            <a:extLst>
              <a:ext uri="{FF2B5EF4-FFF2-40B4-BE49-F238E27FC236}">
                <a16:creationId xmlns:a16="http://schemas.microsoft.com/office/drawing/2014/main" id="{07E1BADF-29DE-4B41-8909-9780BEAAB8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A2ECF3-F97C-4BAD-88C6-087EF929CF9B}"/>
              </a:ext>
            </a:extLst>
          </p:cNvPr>
          <p:cNvSpPr>
            <a:spLocks noGrp="1"/>
          </p:cNvSpPr>
          <p:nvPr>
            <p:ph type="sldNum" sz="quarter" idx="12"/>
          </p:nvPr>
        </p:nvSpPr>
        <p:spPr/>
        <p:txBody>
          <a:bodyPr/>
          <a:lstStyle/>
          <a:p>
            <a:fld id="{FDD80F2C-1714-4A2D-94A2-CEFA232EC66E}" type="slidenum">
              <a:rPr lang="en-IN" smtClean="0"/>
              <a:t>‹#›</a:t>
            </a:fld>
            <a:endParaRPr lang="en-IN"/>
          </a:p>
        </p:txBody>
      </p:sp>
    </p:spTree>
    <p:extLst>
      <p:ext uri="{BB962C8B-B14F-4D97-AF65-F5344CB8AC3E}">
        <p14:creationId xmlns:p14="http://schemas.microsoft.com/office/powerpoint/2010/main" val="1255276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60145-EE19-4D12-B52F-279B2E3FEA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9635A6-5E15-4EEF-9F80-409050D72D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24070E-7707-4BD3-8226-437378853A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92E61C-C78D-4434-A9B8-DDBDE7BDF017}"/>
              </a:ext>
            </a:extLst>
          </p:cNvPr>
          <p:cNvSpPr>
            <a:spLocks noGrp="1"/>
          </p:cNvSpPr>
          <p:nvPr>
            <p:ph type="dt" sz="half" idx="10"/>
          </p:nvPr>
        </p:nvSpPr>
        <p:spPr/>
        <p:txBody>
          <a:bodyPr/>
          <a:lstStyle/>
          <a:p>
            <a:fld id="{128A68D1-A0EB-4852-8E9F-D1614F38E91D}" type="datetimeFigureOut">
              <a:rPr lang="en-IN" smtClean="0"/>
              <a:t>04-02-2022</a:t>
            </a:fld>
            <a:endParaRPr lang="en-IN"/>
          </a:p>
        </p:txBody>
      </p:sp>
      <p:sp>
        <p:nvSpPr>
          <p:cNvPr id="6" name="Footer Placeholder 5">
            <a:extLst>
              <a:ext uri="{FF2B5EF4-FFF2-40B4-BE49-F238E27FC236}">
                <a16:creationId xmlns:a16="http://schemas.microsoft.com/office/drawing/2014/main" id="{B673154E-6B6D-4E62-8BDE-46528791F5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A61ADD-4E4A-4CE3-8BE0-60237F26F9DD}"/>
              </a:ext>
            </a:extLst>
          </p:cNvPr>
          <p:cNvSpPr>
            <a:spLocks noGrp="1"/>
          </p:cNvSpPr>
          <p:nvPr>
            <p:ph type="sldNum" sz="quarter" idx="12"/>
          </p:nvPr>
        </p:nvSpPr>
        <p:spPr/>
        <p:txBody>
          <a:bodyPr/>
          <a:lstStyle/>
          <a:p>
            <a:fld id="{FDD80F2C-1714-4A2D-94A2-CEFA232EC66E}" type="slidenum">
              <a:rPr lang="en-IN" smtClean="0"/>
              <a:t>‹#›</a:t>
            </a:fld>
            <a:endParaRPr lang="en-IN"/>
          </a:p>
        </p:txBody>
      </p:sp>
    </p:spTree>
    <p:extLst>
      <p:ext uri="{BB962C8B-B14F-4D97-AF65-F5344CB8AC3E}">
        <p14:creationId xmlns:p14="http://schemas.microsoft.com/office/powerpoint/2010/main" val="269681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C2292-F69A-47B0-8929-5A4547A95D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3C69EB-D334-4642-8DF7-1801DDC40E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B26144-7621-4E3F-8852-3817276655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2391F5-49FC-4334-9AE6-841F72AF70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D0F620-F34F-4BC7-9B66-B7E484A82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E29AAA-E34A-4AA8-A1FC-57B053B51ACC}"/>
              </a:ext>
            </a:extLst>
          </p:cNvPr>
          <p:cNvSpPr>
            <a:spLocks noGrp="1"/>
          </p:cNvSpPr>
          <p:nvPr>
            <p:ph type="dt" sz="half" idx="10"/>
          </p:nvPr>
        </p:nvSpPr>
        <p:spPr/>
        <p:txBody>
          <a:bodyPr/>
          <a:lstStyle/>
          <a:p>
            <a:fld id="{128A68D1-A0EB-4852-8E9F-D1614F38E91D}" type="datetimeFigureOut">
              <a:rPr lang="en-IN" smtClean="0"/>
              <a:t>04-02-2022</a:t>
            </a:fld>
            <a:endParaRPr lang="en-IN"/>
          </a:p>
        </p:txBody>
      </p:sp>
      <p:sp>
        <p:nvSpPr>
          <p:cNvPr id="8" name="Footer Placeholder 7">
            <a:extLst>
              <a:ext uri="{FF2B5EF4-FFF2-40B4-BE49-F238E27FC236}">
                <a16:creationId xmlns:a16="http://schemas.microsoft.com/office/drawing/2014/main" id="{99A59CD1-ADB5-466B-B994-6F8965CF87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1DCDD3-E6C5-4697-8C49-3009CC3658FB}"/>
              </a:ext>
            </a:extLst>
          </p:cNvPr>
          <p:cNvSpPr>
            <a:spLocks noGrp="1"/>
          </p:cNvSpPr>
          <p:nvPr>
            <p:ph type="sldNum" sz="quarter" idx="12"/>
          </p:nvPr>
        </p:nvSpPr>
        <p:spPr/>
        <p:txBody>
          <a:bodyPr/>
          <a:lstStyle/>
          <a:p>
            <a:fld id="{FDD80F2C-1714-4A2D-94A2-CEFA232EC66E}" type="slidenum">
              <a:rPr lang="en-IN" smtClean="0"/>
              <a:t>‹#›</a:t>
            </a:fld>
            <a:endParaRPr lang="en-IN"/>
          </a:p>
        </p:txBody>
      </p:sp>
    </p:spTree>
    <p:extLst>
      <p:ext uri="{BB962C8B-B14F-4D97-AF65-F5344CB8AC3E}">
        <p14:creationId xmlns:p14="http://schemas.microsoft.com/office/powerpoint/2010/main" val="331115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8DA7E-9057-4645-B53C-EBA29E5D74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5974B0A-0209-4CBF-8818-984D3267F8A9}"/>
              </a:ext>
            </a:extLst>
          </p:cNvPr>
          <p:cNvSpPr>
            <a:spLocks noGrp="1"/>
          </p:cNvSpPr>
          <p:nvPr>
            <p:ph type="dt" sz="half" idx="10"/>
          </p:nvPr>
        </p:nvSpPr>
        <p:spPr/>
        <p:txBody>
          <a:bodyPr/>
          <a:lstStyle/>
          <a:p>
            <a:fld id="{128A68D1-A0EB-4852-8E9F-D1614F38E91D}" type="datetimeFigureOut">
              <a:rPr lang="en-IN" smtClean="0"/>
              <a:t>04-02-2022</a:t>
            </a:fld>
            <a:endParaRPr lang="en-IN"/>
          </a:p>
        </p:txBody>
      </p:sp>
      <p:sp>
        <p:nvSpPr>
          <p:cNvPr id="4" name="Footer Placeholder 3">
            <a:extLst>
              <a:ext uri="{FF2B5EF4-FFF2-40B4-BE49-F238E27FC236}">
                <a16:creationId xmlns:a16="http://schemas.microsoft.com/office/drawing/2014/main" id="{7E289A47-BACB-4F38-BFE2-F591B863E2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6ACF3C-B5AE-4B22-BEA4-B821346EE2D4}"/>
              </a:ext>
            </a:extLst>
          </p:cNvPr>
          <p:cNvSpPr>
            <a:spLocks noGrp="1"/>
          </p:cNvSpPr>
          <p:nvPr>
            <p:ph type="sldNum" sz="quarter" idx="12"/>
          </p:nvPr>
        </p:nvSpPr>
        <p:spPr/>
        <p:txBody>
          <a:bodyPr/>
          <a:lstStyle/>
          <a:p>
            <a:fld id="{FDD80F2C-1714-4A2D-94A2-CEFA232EC66E}" type="slidenum">
              <a:rPr lang="en-IN" smtClean="0"/>
              <a:t>‹#›</a:t>
            </a:fld>
            <a:endParaRPr lang="en-IN"/>
          </a:p>
        </p:txBody>
      </p:sp>
    </p:spTree>
    <p:extLst>
      <p:ext uri="{BB962C8B-B14F-4D97-AF65-F5344CB8AC3E}">
        <p14:creationId xmlns:p14="http://schemas.microsoft.com/office/powerpoint/2010/main" val="1503838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9AF632-8957-4271-AD33-4CDB82F811F6}"/>
              </a:ext>
            </a:extLst>
          </p:cNvPr>
          <p:cNvSpPr>
            <a:spLocks noGrp="1"/>
          </p:cNvSpPr>
          <p:nvPr>
            <p:ph type="dt" sz="half" idx="10"/>
          </p:nvPr>
        </p:nvSpPr>
        <p:spPr/>
        <p:txBody>
          <a:bodyPr/>
          <a:lstStyle/>
          <a:p>
            <a:fld id="{128A68D1-A0EB-4852-8E9F-D1614F38E91D}" type="datetimeFigureOut">
              <a:rPr lang="en-IN" smtClean="0"/>
              <a:t>04-02-2022</a:t>
            </a:fld>
            <a:endParaRPr lang="en-IN"/>
          </a:p>
        </p:txBody>
      </p:sp>
      <p:sp>
        <p:nvSpPr>
          <p:cNvPr id="3" name="Footer Placeholder 2">
            <a:extLst>
              <a:ext uri="{FF2B5EF4-FFF2-40B4-BE49-F238E27FC236}">
                <a16:creationId xmlns:a16="http://schemas.microsoft.com/office/drawing/2014/main" id="{E56864B4-C9D3-4394-8FE1-C51A9980C6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2C3C4A-4AA9-4376-93A3-2BA19649850D}"/>
              </a:ext>
            </a:extLst>
          </p:cNvPr>
          <p:cNvSpPr>
            <a:spLocks noGrp="1"/>
          </p:cNvSpPr>
          <p:nvPr>
            <p:ph type="sldNum" sz="quarter" idx="12"/>
          </p:nvPr>
        </p:nvSpPr>
        <p:spPr/>
        <p:txBody>
          <a:bodyPr/>
          <a:lstStyle/>
          <a:p>
            <a:fld id="{FDD80F2C-1714-4A2D-94A2-CEFA232EC66E}" type="slidenum">
              <a:rPr lang="en-IN" smtClean="0"/>
              <a:t>‹#›</a:t>
            </a:fld>
            <a:endParaRPr lang="en-IN"/>
          </a:p>
        </p:txBody>
      </p:sp>
    </p:spTree>
    <p:extLst>
      <p:ext uri="{BB962C8B-B14F-4D97-AF65-F5344CB8AC3E}">
        <p14:creationId xmlns:p14="http://schemas.microsoft.com/office/powerpoint/2010/main" val="3107265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381B7-E9A8-4243-80CB-32DA5C51DD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875206-7626-46A4-8BB5-91D095E12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46432C-70A3-4AE4-82C6-2076D9D7BF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67B631-3C6F-4D4E-AEEC-B9FD8498B0F3}"/>
              </a:ext>
            </a:extLst>
          </p:cNvPr>
          <p:cNvSpPr>
            <a:spLocks noGrp="1"/>
          </p:cNvSpPr>
          <p:nvPr>
            <p:ph type="dt" sz="half" idx="10"/>
          </p:nvPr>
        </p:nvSpPr>
        <p:spPr/>
        <p:txBody>
          <a:bodyPr/>
          <a:lstStyle/>
          <a:p>
            <a:fld id="{128A68D1-A0EB-4852-8E9F-D1614F38E91D}" type="datetimeFigureOut">
              <a:rPr lang="en-IN" smtClean="0"/>
              <a:t>04-02-2022</a:t>
            </a:fld>
            <a:endParaRPr lang="en-IN"/>
          </a:p>
        </p:txBody>
      </p:sp>
      <p:sp>
        <p:nvSpPr>
          <p:cNvPr id="6" name="Footer Placeholder 5">
            <a:extLst>
              <a:ext uri="{FF2B5EF4-FFF2-40B4-BE49-F238E27FC236}">
                <a16:creationId xmlns:a16="http://schemas.microsoft.com/office/drawing/2014/main" id="{F943967A-92B7-4D70-A525-D87BDF3EAF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12FC06-FA6A-4204-A23A-2CD29F91F4F7}"/>
              </a:ext>
            </a:extLst>
          </p:cNvPr>
          <p:cNvSpPr>
            <a:spLocks noGrp="1"/>
          </p:cNvSpPr>
          <p:nvPr>
            <p:ph type="sldNum" sz="quarter" idx="12"/>
          </p:nvPr>
        </p:nvSpPr>
        <p:spPr/>
        <p:txBody>
          <a:bodyPr/>
          <a:lstStyle/>
          <a:p>
            <a:fld id="{FDD80F2C-1714-4A2D-94A2-CEFA232EC66E}" type="slidenum">
              <a:rPr lang="en-IN" smtClean="0"/>
              <a:t>‹#›</a:t>
            </a:fld>
            <a:endParaRPr lang="en-IN"/>
          </a:p>
        </p:txBody>
      </p:sp>
    </p:spTree>
    <p:extLst>
      <p:ext uri="{BB962C8B-B14F-4D97-AF65-F5344CB8AC3E}">
        <p14:creationId xmlns:p14="http://schemas.microsoft.com/office/powerpoint/2010/main" val="4006763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D4324-1ED0-473B-9CA6-2649D2AB7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C54B8A-4D2D-4A81-AEA3-C8943389B5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41BAAE-1BEC-40B9-AFA0-3FAABF8C84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EC550A-C4AD-46A9-8E24-06AF3353E708}"/>
              </a:ext>
            </a:extLst>
          </p:cNvPr>
          <p:cNvSpPr>
            <a:spLocks noGrp="1"/>
          </p:cNvSpPr>
          <p:nvPr>
            <p:ph type="dt" sz="half" idx="10"/>
          </p:nvPr>
        </p:nvSpPr>
        <p:spPr/>
        <p:txBody>
          <a:bodyPr/>
          <a:lstStyle/>
          <a:p>
            <a:fld id="{128A68D1-A0EB-4852-8E9F-D1614F38E91D}" type="datetimeFigureOut">
              <a:rPr lang="en-IN" smtClean="0"/>
              <a:t>04-02-2022</a:t>
            </a:fld>
            <a:endParaRPr lang="en-IN"/>
          </a:p>
        </p:txBody>
      </p:sp>
      <p:sp>
        <p:nvSpPr>
          <p:cNvPr id="6" name="Footer Placeholder 5">
            <a:extLst>
              <a:ext uri="{FF2B5EF4-FFF2-40B4-BE49-F238E27FC236}">
                <a16:creationId xmlns:a16="http://schemas.microsoft.com/office/drawing/2014/main" id="{07C877BE-E0A8-4800-9B5F-DE9C707020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BA9C39-928F-4CE8-95B5-0C72AF035401}"/>
              </a:ext>
            </a:extLst>
          </p:cNvPr>
          <p:cNvSpPr>
            <a:spLocks noGrp="1"/>
          </p:cNvSpPr>
          <p:nvPr>
            <p:ph type="sldNum" sz="quarter" idx="12"/>
          </p:nvPr>
        </p:nvSpPr>
        <p:spPr/>
        <p:txBody>
          <a:bodyPr/>
          <a:lstStyle/>
          <a:p>
            <a:fld id="{FDD80F2C-1714-4A2D-94A2-CEFA232EC66E}" type="slidenum">
              <a:rPr lang="en-IN" smtClean="0"/>
              <a:t>‹#›</a:t>
            </a:fld>
            <a:endParaRPr lang="en-IN"/>
          </a:p>
        </p:txBody>
      </p:sp>
    </p:spTree>
    <p:extLst>
      <p:ext uri="{BB962C8B-B14F-4D97-AF65-F5344CB8AC3E}">
        <p14:creationId xmlns:p14="http://schemas.microsoft.com/office/powerpoint/2010/main" val="381104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99D17F-9587-4D90-A33E-A12B85B33F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2491F1-B382-43DE-9A47-A49EDBC27D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2EA15D-D311-4B7C-B07E-6F83880AD2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8A68D1-A0EB-4852-8E9F-D1614F38E91D}" type="datetimeFigureOut">
              <a:rPr lang="en-IN" smtClean="0"/>
              <a:t>04-02-2022</a:t>
            </a:fld>
            <a:endParaRPr lang="en-IN"/>
          </a:p>
        </p:txBody>
      </p:sp>
      <p:sp>
        <p:nvSpPr>
          <p:cNvPr id="5" name="Footer Placeholder 4">
            <a:extLst>
              <a:ext uri="{FF2B5EF4-FFF2-40B4-BE49-F238E27FC236}">
                <a16:creationId xmlns:a16="http://schemas.microsoft.com/office/drawing/2014/main" id="{6C31115B-BB2F-4C3C-A413-F09C5E33E8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65C88A-ABE5-4AED-AB62-6C539DF73A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D80F2C-1714-4A2D-94A2-CEFA232EC66E}" type="slidenum">
              <a:rPr lang="en-IN" smtClean="0"/>
              <a:t>‹#›</a:t>
            </a:fld>
            <a:endParaRPr lang="en-IN"/>
          </a:p>
        </p:txBody>
      </p:sp>
    </p:spTree>
    <p:extLst>
      <p:ext uri="{BB962C8B-B14F-4D97-AF65-F5344CB8AC3E}">
        <p14:creationId xmlns:p14="http://schemas.microsoft.com/office/powerpoint/2010/main" val="1026983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dc.gov/niosh/chemicals/default.html" TargetMode="External"/><Relationship Id="rId2" Type="http://schemas.openxmlformats.org/officeDocument/2006/relationships/hyperlink" Target="https://www.cdc.gov/niosh/topics/hierarchy/default.htm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Visakhapatnam_gas_leak#cite_note-22" TargetMode="External"/><Relationship Id="rId3" Type="http://schemas.openxmlformats.org/officeDocument/2006/relationships/hyperlink" Target="https://en.wikipedia.org/wiki/Visakhapatnam_gas_leak#cite_note-Modi_Calls-13" TargetMode="External"/><Relationship Id="rId7" Type="http://schemas.openxmlformats.org/officeDocument/2006/relationships/hyperlink" Target="https://en.wikipedia.org/wiki/Visakhapatnam_gas_leak#cite_note-Hundreds_injured-12" TargetMode="External"/><Relationship Id="rId2" Type="http://schemas.openxmlformats.org/officeDocument/2006/relationships/hyperlink" Target="https://en.wikipedia.org/wiki/Visakhapatnam_gas_leak#cite_note-TOI-death-19" TargetMode="External"/><Relationship Id="rId1" Type="http://schemas.openxmlformats.org/officeDocument/2006/relationships/slideLayout" Target="../slideLayouts/slideLayout2.xml"/><Relationship Id="rId6" Type="http://schemas.openxmlformats.org/officeDocument/2006/relationships/hyperlink" Target="https://en.wikipedia.org/wiki/Shortness_of_breath" TargetMode="External"/><Relationship Id="rId5" Type="http://schemas.openxmlformats.org/officeDocument/2006/relationships/hyperlink" Target="https://en.wikipedia.org/wiki/Visakhapatnam_gas_leak#cite_note-hindu_2-21" TargetMode="External"/><Relationship Id="rId4" Type="http://schemas.openxmlformats.org/officeDocument/2006/relationships/hyperlink" Target="https://en.wikipedia.org/wiki/Visakhapatnam_gas_leak#cite_note-20" TargetMode="External"/><Relationship Id="rId9" Type="http://schemas.openxmlformats.org/officeDocument/2006/relationships/hyperlink" Target="https://en.wikipedia.org/wiki/Visakhapatnam_gas_leak#cite_note-Weather.com-2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FADD-528C-474A-B444-F7490C185050}"/>
              </a:ext>
            </a:extLst>
          </p:cNvPr>
          <p:cNvSpPr>
            <a:spLocks noGrp="1"/>
          </p:cNvSpPr>
          <p:nvPr>
            <p:ph type="ctrTitle"/>
          </p:nvPr>
        </p:nvSpPr>
        <p:spPr/>
        <p:txBody>
          <a:bodyPr>
            <a:noAutofit/>
          </a:bodyPr>
          <a:lstStyle/>
          <a:p>
            <a:r>
              <a:rPr lang="en-US" sz="2800" dirty="0"/>
              <a:t>Styrene is </a:t>
            </a:r>
            <a:r>
              <a:rPr lang="en-US" sz="2800" dirty="0" err="1"/>
              <a:t>reactive</a:t>
            </a:r>
            <a:r>
              <a:rPr lang="en-US" sz="2800" b="0" i="0" dirty="0" err="1">
                <a:solidFill>
                  <a:srgbClr val="000000"/>
                </a:solidFill>
                <a:effectLst/>
                <a:latin typeface="Open Sans" panose="020B0606030504020204" pitchFamily="34" charset="0"/>
              </a:rPr>
              <a:t>Breathing</a:t>
            </a:r>
            <a:r>
              <a:rPr lang="en-US" sz="2800" b="0" i="0" dirty="0">
                <a:solidFill>
                  <a:srgbClr val="000000"/>
                </a:solidFill>
                <a:effectLst/>
                <a:latin typeface="Open Sans" panose="020B0606030504020204" pitchFamily="34" charset="0"/>
              </a:rPr>
              <a:t> high levels of styrene may cause changes in color vision, tiredness, feeling drunk, slowed reaction time, concentration problems, or balance problems. Hearing loss has been observed in animals exposed to very high concentrations of styrene.</a:t>
            </a:r>
            <a:endParaRPr lang="en-IN" sz="2800" dirty="0"/>
          </a:p>
        </p:txBody>
      </p:sp>
      <p:sp>
        <p:nvSpPr>
          <p:cNvPr id="3" name="Subtitle 2">
            <a:extLst>
              <a:ext uri="{FF2B5EF4-FFF2-40B4-BE49-F238E27FC236}">
                <a16:creationId xmlns:a16="http://schemas.microsoft.com/office/drawing/2014/main" id="{1EB8C0C2-7194-40A1-8CC1-7DA9B3D92DA1}"/>
              </a:ext>
            </a:extLst>
          </p:cNvPr>
          <p:cNvSpPr>
            <a:spLocks noGrp="1"/>
          </p:cNvSpPr>
          <p:nvPr>
            <p:ph type="subTitle" idx="1"/>
          </p:nvPr>
        </p:nvSpPr>
        <p:spPr>
          <a:xfrm>
            <a:off x="304800" y="3509963"/>
            <a:ext cx="10363200" cy="3147511"/>
          </a:xfrm>
        </p:spPr>
        <p:txBody>
          <a:bodyPr>
            <a:normAutofit lnSpcReduction="10000"/>
          </a:bodyPr>
          <a:lstStyle/>
          <a:p>
            <a:pPr algn="l"/>
            <a:r>
              <a:rPr lang="en-US" b="0" i="0" dirty="0">
                <a:solidFill>
                  <a:srgbClr val="000000"/>
                </a:solidFill>
                <a:effectLst/>
                <a:latin typeface="Open Sans" panose="020B0606030504020204" pitchFamily="34" charset="0"/>
              </a:rPr>
              <a:t>NIOSH recommends that employers use </a:t>
            </a:r>
            <a:r>
              <a:rPr lang="en-US" b="0" i="0" u="sng" dirty="0">
                <a:solidFill>
                  <a:srgbClr val="075290"/>
                </a:solidFill>
                <a:effectLst/>
                <a:latin typeface="Open Sans" panose="020B0606030504020204" pitchFamily="34" charset="0"/>
                <a:hlinkClick r:id="rId2"/>
              </a:rPr>
              <a:t>Hierarchy of Controls</a:t>
            </a:r>
            <a:r>
              <a:rPr lang="en-US" b="0" i="0" dirty="0">
                <a:solidFill>
                  <a:srgbClr val="000000"/>
                </a:solidFill>
                <a:effectLst/>
                <a:latin typeface="Open Sans" panose="020B0606030504020204" pitchFamily="34" charset="0"/>
              </a:rPr>
              <a:t> to prevent injuries.  If you work in an industry that uses styrene, please read chemical labels and the accompanying Safety Data Sheets for hazard information. Visit NIOSH’s page on </a:t>
            </a:r>
            <a:r>
              <a:rPr lang="en-US" b="0" i="0" u="sng" dirty="0">
                <a:solidFill>
                  <a:srgbClr val="075290"/>
                </a:solidFill>
                <a:effectLst/>
                <a:latin typeface="Open Sans" panose="020B0606030504020204" pitchFamily="34" charset="0"/>
                <a:hlinkClick r:id="rId3"/>
              </a:rPr>
              <a:t>Managing Chemical Safety in the Workplace</a:t>
            </a:r>
            <a:r>
              <a:rPr lang="en-US" b="0" i="0" dirty="0">
                <a:solidFill>
                  <a:srgbClr val="000000"/>
                </a:solidFill>
                <a:effectLst/>
                <a:latin typeface="Open Sans" panose="020B0606030504020204" pitchFamily="34" charset="0"/>
              </a:rPr>
              <a:t> to learn more about controlling chemical workplace exposures.</a:t>
            </a:r>
          </a:p>
          <a:p>
            <a:pPr algn="l"/>
            <a:r>
              <a:rPr lang="en-US" b="0" i="0" dirty="0">
                <a:solidFill>
                  <a:srgbClr val="000000"/>
                </a:solidFill>
                <a:effectLst/>
                <a:latin typeface="Open Sans" panose="020B0606030504020204" pitchFamily="34" charset="0"/>
              </a:rPr>
              <a:t>The following resources provide information about occupational exposure to styrene. Useful search terms for styrene include “</a:t>
            </a:r>
            <a:r>
              <a:rPr lang="en-US" b="0" i="0" dirty="0" err="1">
                <a:solidFill>
                  <a:srgbClr val="000000"/>
                </a:solidFill>
                <a:effectLst/>
                <a:latin typeface="Open Sans" panose="020B0606030504020204" pitchFamily="34" charset="0"/>
              </a:rPr>
              <a:t>ethenyl</a:t>
            </a:r>
            <a:r>
              <a:rPr lang="en-US" b="0" i="0" dirty="0">
                <a:solidFill>
                  <a:srgbClr val="000000"/>
                </a:solidFill>
                <a:effectLst/>
                <a:latin typeface="Open Sans" panose="020B0606030504020204" pitchFamily="34" charset="0"/>
              </a:rPr>
              <a:t> benzene,” “phenylethylene,” “styrene monomer,” “</a:t>
            </a:r>
            <a:r>
              <a:rPr lang="en-US" b="0" i="0" dirty="0" err="1">
                <a:solidFill>
                  <a:srgbClr val="000000"/>
                </a:solidFill>
                <a:effectLst/>
                <a:latin typeface="Open Sans" panose="020B0606030504020204" pitchFamily="34" charset="0"/>
              </a:rPr>
              <a:t>styrol</a:t>
            </a:r>
            <a:r>
              <a:rPr lang="en-US" b="0" i="0" dirty="0">
                <a:solidFill>
                  <a:srgbClr val="000000"/>
                </a:solidFill>
                <a:effectLst/>
                <a:latin typeface="Open Sans" panose="020B0606030504020204" pitchFamily="34" charset="0"/>
              </a:rPr>
              <a:t>,” and “vinyl benzene.”</a:t>
            </a:r>
          </a:p>
          <a:p>
            <a:endParaRPr lang="en-IN" dirty="0"/>
          </a:p>
        </p:txBody>
      </p:sp>
    </p:spTree>
    <p:extLst>
      <p:ext uri="{BB962C8B-B14F-4D97-AF65-F5344CB8AC3E}">
        <p14:creationId xmlns:p14="http://schemas.microsoft.com/office/powerpoint/2010/main" val="1408243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2091-2E90-44D1-8F80-7307E01066C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DE2B51E-86C2-4DC2-BCE4-922D949BDB84}"/>
              </a:ext>
            </a:extLst>
          </p:cNvPr>
          <p:cNvPicPr>
            <a:picLocks noGrp="1" noChangeAspect="1"/>
          </p:cNvPicPr>
          <p:nvPr>
            <p:ph idx="1"/>
          </p:nvPr>
        </p:nvPicPr>
        <p:blipFill>
          <a:blip r:embed="rId2"/>
          <a:stretch>
            <a:fillRect/>
          </a:stretch>
        </p:blipFill>
        <p:spPr>
          <a:xfrm>
            <a:off x="3463062" y="2279025"/>
            <a:ext cx="5265876" cy="3444538"/>
          </a:xfrm>
        </p:spPr>
      </p:pic>
    </p:spTree>
    <p:extLst>
      <p:ext uri="{BB962C8B-B14F-4D97-AF65-F5344CB8AC3E}">
        <p14:creationId xmlns:p14="http://schemas.microsoft.com/office/powerpoint/2010/main" val="360672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2FCA2-D0D0-4E5F-9D10-56E974438F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91848DC-CC70-4C5A-AD3E-943F8897FF98}"/>
              </a:ext>
            </a:extLst>
          </p:cNvPr>
          <p:cNvSpPr>
            <a:spLocks noGrp="1"/>
          </p:cNvSpPr>
          <p:nvPr>
            <p:ph idx="1"/>
          </p:nvPr>
        </p:nvSpPr>
        <p:spPr/>
        <p:txBody>
          <a:bodyPr>
            <a:normAutofit lnSpcReduction="10000"/>
          </a:bodyPr>
          <a:lstStyle/>
          <a:p>
            <a:r>
              <a:rPr lang="en-US" sz="1800" b="0" i="0" dirty="0">
                <a:solidFill>
                  <a:srgbClr val="000000"/>
                </a:solidFill>
                <a:effectLst/>
                <a:latin typeface="ArialMT"/>
              </a:rPr>
              <a:t>Styrene is readily absorbed and distributed throughout the body tissues following</a:t>
            </a:r>
            <a:br>
              <a:rPr lang="en-US" sz="1800" b="0" i="0" dirty="0">
                <a:solidFill>
                  <a:srgbClr val="000000"/>
                </a:solidFill>
                <a:effectLst/>
                <a:latin typeface="ArialMT"/>
              </a:rPr>
            </a:br>
            <a:r>
              <a:rPr lang="en-US" sz="1800" b="0" i="0" dirty="0">
                <a:solidFill>
                  <a:srgbClr val="000000"/>
                </a:solidFill>
                <a:effectLst/>
                <a:latin typeface="ArialMT"/>
              </a:rPr>
              <a:t>inhalation and dermal exposure</a:t>
            </a:r>
            <a:r>
              <a:rPr lang="en-US" dirty="0"/>
              <a:t> </a:t>
            </a:r>
          </a:p>
          <a:p>
            <a:r>
              <a:rPr lang="en-US" sz="1800" b="0" i="0" dirty="0">
                <a:solidFill>
                  <a:srgbClr val="000000"/>
                </a:solidFill>
                <a:effectLst/>
                <a:latin typeface="ArialMT"/>
              </a:rPr>
              <a:t>Acute inhalation of styrene may cause irritation of the nose and throat, increased</a:t>
            </a:r>
            <a:br>
              <a:rPr lang="en-US" sz="1800" b="0" i="0" dirty="0">
                <a:solidFill>
                  <a:srgbClr val="000000"/>
                </a:solidFill>
                <a:effectLst/>
                <a:latin typeface="ArialMT"/>
              </a:rPr>
            </a:br>
            <a:r>
              <a:rPr lang="en-US" sz="1800" b="0" i="0" dirty="0">
                <a:solidFill>
                  <a:srgbClr val="000000"/>
                </a:solidFill>
                <a:effectLst/>
                <a:latin typeface="ArialMT"/>
              </a:rPr>
              <a:t>nasal secretion, wheezing, coughing, pulmonary oedema, cardiac arrhythmias and</a:t>
            </a:r>
            <a:br>
              <a:rPr lang="en-US" sz="1800" b="0" i="0" dirty="0">
                <a:solidFill>
                  <a:srgbClr val="000000"/>
                </a:solidFill>
                <a:effectLst/>
                <a:latin typeface="ArialMT"/>
              </a:rPr>
            </a:br>
            <a:r>
              <a:rPr lang="en-US" sz="1800" b="0" i="0" dirty="0">
                <a:solidFill>
                  <a:srgbClr val="000000"/>
                </a:solidFill>
                <a:effectLst/>
                <a:latin typeface="ArialMT"/>
              </a:rPr>
              <a:t>coma</a:t>
            </a:r>
            <a:r>
              <a:rPr lang="en-US" dirty="0"/>
              <a:t> </a:t>
            </a:r>
            <a:br>
              <a:rPr lang="en-US" dirty="0"/>
            </a:br>
            <a:r>
              <a:rPr lang="en-US" sz="1800" b="0" i="0" dirty="0">
                <a:solidFill>
                  <a:srgbClr val="000000"/>
                </a:solidFill>
                <a:effectLst/>
                <a:latin typeface="ArialMT"/>
              </a:rPr>
              <a:t>Chronic occupational exposure to styrene may cause signs and symptoms of CNS</a:t>
            </a:r>
            <a:br>
              <a:rPr lang="en-US" sz="1800" b="0" i="0" dirty="0">
                <a:solidFill>
                  <a:srgbClr val="000000"/>
                </a:solidFill>
                <a:effectLst/>
                <a:latin typeface="ArialMT"/>
              </a:rPr>
            </a:br>
            <a:r>
              <a:rPr lang="en-US" sz="1800" b="0" i="0" dirty="0">
                <a:solidFill>
                  <a:srgbClr val="000000"/>
                </a:solidFill>
                <a:effectLst/>
                <a:latin typeface="ArialMT"/>
              </a:rPr>
              <a:t>depression, including decreased coordination and concentration, impairment of short</a:t>
            </a:r>
            <a:br>
              <a:rPr lang="en-US" sz="1800" b="0" i="0" dirty="0">
                <a:solidFill>
                  <a:srgbClr val="000000"/>
                </a:solidFill>
                <a:effectLst/>
                <a:latin typeface="ArialMT"/>
              </a:rPr>
            </a:br>
            <a:r>
              <a:rPr lang="en-US" sz="1800" b="0" i="0" dirty="0">
                <a:solidFill>
                  <a:srgbClr val="000000"/>
                </a:solidFill>
                <a:effectLst/>
                <a:latin typeface="ArialMT"/>
              </a:rPr>
              <a:t>term memory, altered liver function and abnormal ECG patterns</a:t>
            </a:r>
            <a:r>
              <a:rPr lang="en-US" dirty="0"/>
              <a:t> </a:t>
            </a:r>
            <a:br>
              <a:rPr lang="en-US" dirty="0"/>
            </a:br>
            <a:br>
              <a:rPr lang="en-US" dirty="0"/>
            </a:br>
            <a:r>
              <a:rPr lang="en-US" dirty="0"/>
              <a:t>Styrene is quickly broken down in the air, usually within 1–2 days. Styrene evaporates from shallow soils and surface water. Styrene that remains in soil or water may be broken down by bacteria or other microorganisms.</a:t>
            </a:r>
            <a:endParaRPr lang="en-IN" dirty="0"/>
          </a:p>
        </p:txBody>
      </p:sp>
    </p:spTree>
    <p:extLst>
      <p:ext uri="{BB962C8B-B14F-4D97-AF65-F5344CB8AC3E}">
        <p14:creationId xmlns:p14="http://schemas.microsoft.com/office/powerpoint/2010/main" val="4119398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D2A60-606F-4BAE-BF90-E141FECB49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5F38A2D-29FE-47FE-9883-5FF78CD9A1CD}"/>
              </a:ext>
            </a:extLst>
          </p:cNvPr>
          <p:cNvSpPr>
            <a:spLocks noGrp="1"/>
          </p:cNvSpPr>
          <p:nvPr>
            <p:ph idx="1"/>
          </p:nvPr>
        </p:nvSpPr>
        <p:spPr>
          <a:xfrm>
            <a:off x="838200" y="1825624"/>
            <a:ext cx="10515600" cy="5245735"/>
          </a:xfrm>
        </p:spPr>
        <p:txBody>
          <a:bodyPr>
            <a:normAutofit lnSpcReduction="10000"/>
          </a:bodyPr>
          <a:lstStyle/>
          <a:p>
            <a:r>
              <a:rPr lang="en-US" dirty="0"/>
              <a:t>V we are exposing to the styrene by different ways by air buy water and soil by workplace air by food</a:t>
            </a:r>
          </a:p>
          <a:p>
            <a:r>
              <a:rPr lang="en-US" dirty="0"/>
              <a:t>The most common health problems in workers exposed to styrene involve the nervous system. These health effects include changes in color vision, tiredness, feeling drunk, slowed reaction time, concentration problems, and balance problems. The styrene concentrations that cause these effects are more than 1,000 times higher than the levels normally found in the environment.</a:t>
            </a:r>
          </a:p>
          <a:p>
            <a:r>
              <a:rPr lang="en-US" dirty="0"/>
              <a:t>Hearing loss has been observed in animals exposed to very high concentrations of styrene. Animal studies have shown that inhalation of styrene can result in changes in the lining of the nose and damage to the liver; however, animals may be more sensitive than humans to the nose and liver effects. </a:t>
            </a:r>
            <a:endParaRPr lang="en-IN" dirty="0"/>
          </a:p>
        </p:txBody>
      </p:sp>
    </p:spTree>
    <p:extLst>
      <p:ext uri="{BB962C8B-B14F-4D97-AF65-F5344CB8AC3E}">
        <p14:creationId xmlns:p14="http://schemas.microsoft.com/office/powerpoint/2010/main" val="3756594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EC709-1339-4138-B8D3-D5C3DB61C3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767FCA2-14C3-456E-9C61-B39B45DA1598}"/>
              </a:ext>
            </a:extLst>
          </p:cNvPr>
          <p:cNvSpPr>
            <a:spLocks noGrp="1"/>
          </p:cNvSpPr>
          <p:nvPr>
            <p:ph idx="1"/>
          </p:nvPr>
        </p:nvSpPr>
        <p:spPr/>
        <p:txBody>
          <a:bodyPr/>
          <a:lstStyle/>
          <a:p>
            <a:r>
              <a:rPr lang="en-US" dirty="0"/>
              <a:t>The International Agency for Research on Cancer has determined that styrene is a possible carcinogen. </a:t>
            </a:r>
          </a:p>
          <a:p>
            <a:r>
              <a:rPr lang="en-US" dirty="0"/>
              <a:t>Tobacco smoke Styrene is a component of tobacco smoke. Avoid smoking in enclosed spaces like inside the home or car in order to limit exposure to children and other family members.</a:t>
            </a:r>
          </a:p>
          <a:p>
            <a:r>
              <a:rPr lang="en-US" dirty="0"/>
              <a:t> Copier Styrene is released during the use of home copiers. Families should use a copier only when needed and turn it off when finished. It is also important to keep the room with the copier well ventilated. </a:t>
            </a:r>
            <a:endParaRPr lang="en-IN" dirty="0"/>
          </a:p>
        </p:txBody>
      </p:sp>
    </p:spTree>
    <p:extLst>
      <p:ext uri="{BB962C8B-B14F-4D97-AF65-F5344CB8AC3E}">
        <p14:creationId xmlns:p14="http://schemas.microsoft.com/office/powerpoint/2010/main" val="228679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0A8D2-24DA-4F66-8649-AFF2F82C30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A1E355-C4AC-42B3-B9B8-5480AFA1C975}"/>
              </a:ext>
            </a:extLst>
          </p:cNvPr>
          <p:cNvSpPr>
            <a:spLocks noGrp="1"/>
          </p:cNvSpPr>
          <p:nvPr>
            <p:ph idx="1"/>
          </p:nvPr>
        </p:nvSpPr>
        <p:spPr/>
        <p:txBody>
          <a:bodyPr>
            <a:normAutofit fontScale="92500" lnSpcReduction="10000"/>
          </a:bodyPr>
          <a:lstStyle/>
          <a:p>
            <a:pPr algn="l" fontAlgn="base"/>
            <a:r>
              <a:rPr lang="en-US" b="1" i="0" dirty="0" err="1">
                <a:solidFill>
                  <a:srgbClr val="010101"/>
                </a:solidFill>
                <a:effectLst/>
                <a:latin typeface="Roboto" panose="02000000000000000000" pitchFamily="2" charset="0"/>
              </a:rPr>
              <a:t>utions</a:t>
            </a:r>
            <a:r>
              <a:rPr lang="en-US" b="1" i="0" dirty="0">
                <a:solidFill>
                  <a:srgbClr val="010101"/>
                </a:solidFill>
                <a:effectLst/>
                <a:latin typeface="Roboto" panose="02000000000000000000" pitchFamily="2" charset="0"/>
              </a:rPr>
              <a:t> and Safety Measures</a:t>
            </a:r>
          </a:p>
          <a:p>
            <a:pPr algn="l" fontAlgn="base">
              <a:buFont typeface="+mj-lt"/>
              <a:buAutoNum type="arabicPeriod"/>
            </a:pPr>
            <a:r>
              <a:rPr lang="en-US" b="0" dirty="0">
                <a:solidFill>
                  <a:srgbClr val="010101"/>
                </a:solidFill>
                <a:effectLst/>
                <a:latin typeface="Roboto" panose="02000000000000000000" pitchFamily="2" charset="0"/>
              </a:rPr>
              <a:t>First step to bring the situation in control is to not panic and shout. This can make your lungs suffocated</a:t>
            </a:r>
          </a:p>
          <a:p>
            <a:pPr algn="l" fontAlgn="base">
              <a:buFont typeface="+mj-lt"/>
              <a:buAutoNum type="arabicPeriod"/>
            </a:pPr>
            <a:r>
              <a:rPr lang="en-US" b="0" dirty="0">
                <a:solidFill>
                  <a:srgbClr val="010101"/>
                </a:solidFill>
                <a:effectLst/>
                <a:latin typeface="Roboto" panose="02000000000000000000" pitchFamily="2" charset="0"/>
              </a:rPr>
              <a:t>Do not run here and there and tire yourself. This makes the situation worse and affects your body harmfully</a:t>
            </a:r>
          </a:p>
          <a:p>
            <a:pPr algn="l" fontAlgn="base">
              <a:buFont typeface="+mj-lt"/>
              <a:buAutoNum type="arabicPeriod"/>
            </a:pPr>
            <a:r>
              <a:rPr lang="en-US" b="0" dirty="0">
                <a:solidFill>
                  <a:srgbClr val="010101"/>
                </a:solidFill>
                <a:effectLst/>
                <a:latin typeface="Roboto" panose="02000000000000000000" pitchFamily="2" charset="0"/>
              </a:rPr>
              <a:t>Do not leave the house without wearing a mask. Step out only if very necessary</a:t>
            </a:r>
          </a:p>
          <a:p>
            <a:pPr algn="l" fontAlgn="base">
              <a:buFont typeface="+mj-lt"/>
              <a:buAutoNum type="arabicPeriod"/>
            </a:pPr>
            <a:r>
              <a:rPr lang="en-US" b="0" dirty="0">
                <a:solidFill>
                  <a:srgbClr val="010101"/>
                </a:solidFill>
                <a:effectLst/>
                <a:latin typeface="Roboto" panose="02000000000000000000" pitchFamily="2" charset="0"/>
              </a:rPr>
              <a:t>Use wet masks to avoid inhaling the poisonous gas. If you do not have the mask, cover your mouth and nose with a wet cloth</a:t>
            </a:r>
          </a:p>
          <a:p>
            <a:pPr algn="l" fontAlgn="base">
              <a:buFont typeface="+mj-lt"/>
              <a:buAutoNum type="arabicPeriod"/>
            </a:pPr>
            <a:r>
              <a:rPr lang="en-US" b="0" dirty="0">
                <a:solidFill>
                  <a:srgbClr val="010101"/>
                </a:solidFill>
                <a:effectLst/>
                <a:latin typeface="Roboto" panose="02000000000000000000" pitchFamily="2" charset="0"/>
              </a:rPr>
              <a:t>If you have come in contact with the gas, try to reach to a safe spot and take deep breath</a:t>
            </a:r>
          </a:p>
          <a:p>
            <a:endParaRPr lang="en-IN" dirty="0"/>
          </a:p>
        </p:txBody>
      </p:sp>
    </p:spTree>
    <p:extLst>
      <p:ext uri="{BB962C8B-B14F-4D97-AF65-F5344CB8AC3E}">
        <p14:creationId xmlns:p14="http://schemas.microsoft.com/office/powerpoint/2010/main" val="423794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55A54-E55B-4DA9-9B83-38D8F71F5E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208CAA-2DF6-46AB-8492-85B444261B84}"/>
              </a:ext>
            </a:extLst>
          </p:cNvPr>
          <p:cNvSpPr>
            <a:spLocks noGrp="1"/>
          </p:cNvSpPr>
          <p:nvPr>
            <p:ph idx="1"/>
          </p:nvPr>
        </p:nvSpPr>
        <p:spPr/>
        <p:txBody>
          <a:bodyPr/>
          <a:lstStyle/>
          <a:p>
            <a:r>
              <a:rPr lang="en-US" b="0" i="0" dirty="0">
                <a:solidFill>
                  <a:srgbClr val="202122"/>
                </a:solidFill>
                <a:effectLst/>
                <a:latin typeface="Arial" panose="020B0604020202020204" pitchFamily="34" charset="0"/>
              </a:rPr>
              <a:t>The fumes spread over a radius of 3km (1.86 mi).</a:t>
            </a:r>
            <a:r>
              <a:rPr lang="en-US" b="0" i="0" u="none" strike="noStrike" baseline="30000" dirty="0">
                <a:solidFill>
                  <a:srgbClr val="0645AD"/>
                </a:solidFill>
                <a:effectLst/>
                <a:latin typeface="Arial" panose="020B0604020202020204" pitchFamily="34" charset="0"/>
                <a:hlinkClick r:id="rId2"/>
              </a:rPr>
              <a:t>[19]</a:t>
            </a:r>
            <a:r>
              <a:rPr lang="en-US" b="0" i="0" u="none" strike="noStrike" baseline="30000" dirty="0">
                <a:solidFill>
                  <a:srgbClr val="0645AD"/>
                </a:solidFill>
                <a:effectLst/>
                <a:latin typeface="Arial" panose="020B0604020202020204" pitchFamily="34" charset="0"/>
                <a:hlinkClick r:id="rId3"/>
              </a:rPr>
              <a:t>[13]</a:t>
            </a:r>
            <a:r>
              <a:rPr lang="en-US" b="0" i="0" u="none" strike="noStrike" baseline="30000" dirty="0">
                <a:solidFill>
                  <a:srgbClr val="0645AD"/>
                </a:solidFill>
                <a:effectLst/>
                <a:latin typeface="Arial" panose="020B0604020202020204" pitchFamily="34" charset="0"/>
                <a:hlinkClick r:id="rId4"/>
              </a:rPr>
              <a:t>[20]</a:t>
            </a:r>
            <a:r>
              <a:rPr lang="en-US" b="0" i="0" dirty="0">
                <a:solidFill>
                  <a:srgbClr val="202122"/>
                </a:solidFill>
                <a:effectLst/>
                <a:latin typeface="Arial" panose="020B0604020202020204" pitchFamily="34" charset="0"/>
              </a:rPr>
              <a:t> Five villages (R. R. </a:t>
            </a:r>
            <a:r>
              <a:rPr lang="en-US" b="0" i="0" dirty="0" err="1">
                <a:solidFill>
                  <a:srgbClr val="202122"/>
                </a:solidFill>
                <a:effectLst/>
                <a:latin typeface="Arial" panose="020B0604020202020204" pitchFamily="34" charset="0"/>
              </a:rPr>
              <a:t>Venkatapuram</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Padmapuram</a:t>
            </a:r>
            <a:r>
              <a:rPr lang="en-US" b="0" i="0" dirty="0">
                <a:solidFill>
                  <a:srgbClr val="202122"/>
                </a:solidFill>
                <a:effectLst/>
                <a:latin typeface="Arial" panose="020B0604020202020204" pitchFamily="34" charset="0"/>
              </a:rPr>
              <a:t>, BC Colony, </a:t>
            </a:r>
            <a:r>
              <a:rPr lang="en-US" b="0" i="0" dirty="0" err="1">
                <a:solidFill>
                  <a:srgbClr val="202122"/>
                </a:solidFill>
                <a:effectLst/>
                <a:latin typeface="Arial" panose="020B0604020202020204" pitchFamily="34" charset="0"/>
              </a:rPr>
              <a:t>Gopalapatnam</a:t>
            </a:r>
            <a:r>
              <a:rPr lang="en-US" b="0" i="0" dirty="0">
                <a:solidFill>
                  <a:srgbClr val="202122"/>
                </a:solidFill>
                <a:effectLst/>
                <a:latin typeface="Arial" panose="020B0604020202020204" pitchFamily="34" charset="0"/>
              </a:rPr>
              <a:t>, and </a:t>
            </a:r>
            <a:r>
              <a:rPr lang="en-US" b="0" i="0" dirty="0" err="1">
                <a:solidFill>
                  <a:srgbClr val="202122"/>
                </a:solidFill>
                <a:effectLst/>
                <a:latin typeface="Arial" panose="020B0604020202020204" pitchFamily="34" charset="0"/>
              </a:rPr>
              <a:t>Kamparapalem</a:t>
            </a:r>
            <a:r>
              <a:rPr lang="en-US" b="0" i="0" dirty="0">
                <a:solidFill>
                  <a:srgbClr val="202122"/>
                </a:solidFill>
                <a:effectLst/>
                <a:latin typeface="Arial" panose="020B0604020202020204" pitchFamily="34" charset="0"/>
              </a:rPr>
              <a:t>) were the most affected areas.</a:t>
            </a:r>
            <a:r>
              <a:rPr lang="en-US" b="0" i="0" u="none" strike="noStrike" baseline="30000" dirty="0">
                <a:solidFill>
                  <a:srgbClr val="0645AD"/>
                </a:solidFill>
                <a:effectLst/>
                <a:latin typeface="Arial" panose="020B0604020202020204" pitchFamily="34" charset="0"/>
                <a:hlinkClick r:id="rId5"/>
              </a:rPr>
              <a:t>[21]</a:t>
            </a:r>
            <a:r>
              <a:rPr lang="en-US" b="0" i="0" dirty="0">
                <a:solidFill>
                  <a:srgbClr val="202122"/>
                </a:solidFill>
                <a:effectLst/>
                <a:latin typeface="Arial" panose="020B0604020202020204" pitchFamily="34" charset="0"/>
              </a:rPr>
              <a:t> Hundreds of people were rushed to hospitals following widespread </a:t>
            </a:r>
            <a:r>
              <a:rPr lang="en-US" b="0" i="0" u="none" strike="noStrike" dirty="0">
                <a:solidFill>
                  <a:srgbClr val="0645AD"/>
                </a:solidFill>
                <a:effectLst/>
                <a:latin typeface="Arial" panose="020B0604020202020204" pitchFamily="34" charset="0"/>
                <a:hlinkClick r:id="rId6" tooltip="Shortness of breath"/>
              </a:rPr>
              <a:t>breathing difficulties</a:t>
            </a:r>
            <a:r>
              <a:rPr lang="en-US" b="0" i="0" dirty="0">
                <a:solidFill>
                  <a:srgbClr val="202122"/>
                </a:solidFill>
                <a:effectLst/>
                <a:latin typeface="Arial" panose="020B0604020202020204" pitchFamily="34" charset="0"/>
              </a:rPr>
              <a:t> and sensations of burning eyes.</a:t>
            </a:r>
            <a:r>
              <a:rPr lang="en-US" b="0" i="0" u="none" strike="noStrike" baseline="30000" dirty="0">
                <a:solidFill>
                  <a:srgbClr val="0645AD"/>
                </a:solidFill>
                <a:effectLst/>
                <a:latin typeface="Arial" panose="020B0604020202020204" pitchFamily="34" charset="0"/>
                <a:hlinkClick r:id="rId7"/>
              </a:rPr>
              <a:t>[12]</a:t>
            </a:r>
            <a:r>
              <a:rPr lang="en-US" b="0" i="0" dirty="0">
                <a:solidFill>
                  <a:srgbClr val="202122"/>
                </a:solidFill>
                <a:effectLst/>
                <a:latin typeface="Arial" panose="020B0604020202020204" pitchFamily="34" charset="0"/>
              </a:rPr>
              <a:t> Many had been found lying on the ground, unconscious as a result of gas exposure. The initial estimate noted at least 11 deaths and 20–25 people in critical condition.</a:t>
            </a:r>
            <a:r>
              <a:rPr lang="en-US" b="0" i="0" u="none" strike="noStrike" baseline="30000" dirty="0">
                <a:solidFill>
                  <a:srgbClr val="0645AD"/>
                </a:solidFill>
                <a:effectLst/>
                <a:latin typeface="Arial" panose="020B0604020202020204" pitchFamily="34" charset="0"/>
                <a:hlinkClick r:id="rId8"/>
              </a:rPr>
              <a:t>[22]</a:t>
            </a:r>
            <a:r>
              <a:rPr lang="en-US" b="0" i="0" dirty="0">
                <a:solidFill>
                  <a:srgbClr val="202122"/>
                </a:solidFill>
                <a:effectLst/>
                <a:latin typeface="Arial" panose="020B0604020202020204" pitchFamily="34" charset="0"/>
              </a:rPr>
              <a:t> By the next day, the death toll had risen to thirteen.</a:t>
            </a:r>
            <a:r>
              <a:rPr lang="en-US" b="0" i="0" u="none" strike="noStrike" baseline="30000" dirty="0">
                <a:solidFill>
                  <a:srgbClr val="0645AD"/>
                </a:solidFill>
                <a:effectLst/>
                <a:latin typeface="Arial" panose="020B0604020202020204" pitchFamily="34" charset="0"/>
                <a:hlinkClick r:id="rId9"/>
              </a:rPr>
              <a:t>[23]</a:t>
            </a:r>
            <a:r>
              <a:rPr lang="en-US" b="0" i="0" dirty="0">
                <a:solidFill>
                  <a:srgbClr val="202122"/>
                </a:solidFill>
                <a:effectLst/>
                <a:latin typeface="Arial" panose="020B0604020202020204" pitchFamily="34" charset="0"/>
              </a:rPr>
              <a:t> More than 1,000 people were reportedly exposed to the gas</a:t>
            </a:r>
            <a:endParaRPr lang="en-IN" dirty="0"/>
          </a:p>
        </p:txBody>
      </p:sp>
    </p:spTree>
    <p:extLst>
      <p:ext uri="{BB962C8B-B14F-4D97-AF65-F5344CB8AC3E}">
        <p14:creationId xmlns:p14="http://schemas.microsoft.com/office/powerpoint/2010/main" val="1444435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FB5A-675D-43DC-A8FA-8A74E9F839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B5D174-404A-41B5-A71F-85128D357EA6}"/>
              </a:ext>
            </a:extLst>
          </p:cNvPr>
          <p:cNvSpPr>
            <a:spLocks noGrp="1"/>
          </p:cNvSpPr>
          <p:nvPr>
            <p:ph idx="1"/>
          </p:nvPr>
        </p:nvSpPr>
        <p:spPr/>
        <p:txBody>
          <a:bodyPr/>
          <a:lstStyle/>
          <a:p>
            <a:r>
              <a:rPr lang="en-US" b="0" i="0" dirty="0">
                <a:solidFill>
                  <a:srgbClr val="212529"/>
                </a:solidFill>
                <a:effectLst/>
                <a:latin typeface="GuardianTitlepieceWeb-Regular"/>
              </a:rPr>
              <a:t>On the day of the leak, the levels of styrene in the air in the area were 500 times higher than prescribed limit. Media reports said they were more than 2,500 parts per billion (ppb), while World Health Organization norms require them to be under 5 ppb. The Visakhapatnam facility is spread over 240 hectares (ha), including the nearby residential areas. There is also a revenue village nearby, which resulted in a higher rate of exposure.</a:t>
            </a:r>
          </a:p>
          <a:p>
            <a:r>
              <a:rPr lang="en-US" b="0" i="0" dirty="0">
                <a:solidFill>
                  <a:srgbClr val="212529"/>
                </a:solidFill>
                <a:effectLst/>
                <a:latin typeface="Guardian-Text-Egyp-Web-Light-Latin"/>
              </a:rPr>
              <a:t>. It should be less than 5 parts per billion (ppb) according to rules.</a:t>
            </a:r>
            <a:endParaRPr lang="en-IN" dirty="0"/>
          </a:p>
        </p:txBody>
      </p:sp>
    </p:spTree>
    <p:extLst>
      <p:ext uri="{BB962C8B-B14F-4D97-AF65-F5344CB8AC3E}">
        <p14:creationId xmlns:p14="http://schemas.microsoft.com/office/powerpoint/2010/main" val="930300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6386E-7005-49BF-8929-84F7AE1217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7243C7-136F-4097-A163-7ABB810BFD7D}"/>
              </a:ext>
            </a:extLst>
          </p:cNvPr>
          <p:cNvSpPr>
            <a:spLocks noGrp="1"/>
          </p:cNvSpPr>
          <p:nvPr>
            <p:ph idx="1"/>
          </p:nvPr>
        </p:nvSpPr>
        <p:spPr/>
        <p:txBody>
          <a:bodyPr>
            <a:normAutofit fontScale="92500" lnSpcReduction="10000"/>
          </a:bodyPr>
          <a:lstStyle/>
          <a:p>
            <a:r>
              <a:rPr lang="en-US" b="0" i="0" dirty="0">
                <a:solidFill>
                  <a:srgbClr val="212529"/>
                </a:solidFill>
                <a:effectLst/>
                <a:latin typeface="Guardian-Text-Egyp-Web-Light-Latin"/>
              </a:rPr>
              <a:t>It can enter the body through respiration, but also through the skin and eyes. According to India’s Manufacture, Storage and Import of Hazardous Chemical Rules 1989, styrene is classified as a “hazardous and toxic chemical”. Short-term exposure to styrene in humans results in irritation in the mucous membrane and eye, and gastrointestinal problems. Long-term exposure impacts the central nervous system, leading to headaches, fatigue, weakness, depression, dysfunction, hearing loss, and peripheral neuropathy. If the concentration of styrene goes beyond 800 ppm, then the person exposed to it can go into a coma. Experts say that immediately after the leak, the levels could have crossed 1,000 ppm in the nearby areas, which is why people started fainting.</a:t>
            </a:r>
            <a:br>
              <a:rPr lang="en-US" dirty="0"/>
            </a:br>
            <a:endParaRPr lang="en-IN" dirty="0"/>
          </a:p>
        </p:txBody>
      </p:sp>
    </p:spTree>
    <p:extLst>
      <p:ext uri="{BB962C8B-B14F-4D97-AF65-F5344CB8AC3E}">
        <p14:creationId xmlns:p14="http://schemas.microsoft.com/office/powerpoint/2010/main" val="3225166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961</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ArialMT</vt:lpstr>
      <vt:lpstr>Calibri</vt:lpstr>
      <vt:lpstr>Calibri Light</vt:lpstr>
      <vt:lpstr>Guardian-Text-Egyp-Web-Light-Latin</vt:lpstr>
      <vt:lpstr>GuardianTitlepieceWeb-Regular</vt:lpstr>
      <vt:lpstr>Open Sans</vt:lpstr>
      <vt:lpstr>Roboto</vt:lpstr>
      <vt:lpstr>Office Theme</vt:lpstr>
      <vt:lpstr>Styrene is reactiveBreathing high levels of styrene may cause changes in color vision, tiredness, feeling drunk, slowed reaction time, concentration problems, or balance problems. Hearing loss has been observed in animals exposed to very high concentrations of styrene.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Styrene is reactiveBreathing high levels of styrene may cause changes in color vision, tiredness, feeling drunk, slowed reaction time, concentration problems, or balance problems. Hearing loss has been observed in animals exposed to very high concentrations of styrene.</dc:title>
  <dc:creator>KARAN KUMBHAR</dc:creator>
  <cp:lastModifiedBy>KARAN KUMBHAR</cp:lastModifiedBy>
  <cp:revision>2</cp:revision>
  <dcterms:created xsi:type="dcterms:W3CDTF">2022-02-04T07:23:36Z</dcterms:created>
  <dcterms:modified xsi:type="dcterms:W3CDTF">2022-02-04T10:56:10Z</dcterms:modified>
</cp:coreProperties>
</file>