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3"/>
  </p:notesMasterIdLst>
  <p:sldIdLst>
    <p:sldId id="266" r:id="rId2"/>
    <p:sldId id="256" r:id="rId3"/>
    <p:sldId id="258" r:id="rId4"/>
    <p:sldId id="261" r:id="rId5"/>
    <p:sldId id="260" r:id="rId6"/>
    <p:sldId id="268"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KUMBHAR" initials="KK" lastIdx="1" clrIdx="0">
    <p:extLst>
      <p:ext uri="{19B8F6BF-5375-455C-9EA6-DF929625EA0E}">
        <p15:presenceInfo xmlns:p15="http://schemas.microsoft.com/office/powerpoint/2012/main" userId="af515982549ee0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4F67B-33DD-4980-AE80-9CDDB21E8AB6}" type="datetimeFigureOut">
              <a:rPr lang="en-IN" smtClean="0"/>
              <a:t>23-01-2022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82B4F-7DAD-41A1-99FE-D22CD93B06CD}" type="slidenum">
              <a:rPr lang="en-IN" smtClean="0"/>
              <a:t>‹#›</a:t>
            </a:fld>
            <a:endParaRPr lang="en-IN"/>
          </a:p>
        </p:txBody>
      </p:sp>
    </p:spTree>
    <p:extLst>
      <p:ext uri="{BB962C8B-B14F-4D97-AF65-F5344CB8AC3E}">
        <p14:creationId xmlns:p14="http://schemas.microsoft.com/office/powerpoint/2010/main" val="187825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982B4F-7DAD-41A1-99FE-D22CD93B06CD}" type="slidenum">
              <a:rPr lang="en-IN" smtClean="0"/>
              <a:t>8</a:t>
            </a:fld>
            <a:endParaRPr lang="en-IN"/>
          </a:p>
        </p:txBody>
      </p:sp>
    </p:spTree>
    <p:extLst>
      <p:ext uri="{BB962C8B-B14F-4D97-AF65-F5344CB8AC3E}">
        <p14:creationId xmlns:p14="http://schemas.microsoft.com/office/powerpoint/2010/main" val="512631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60426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244795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99327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73168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20920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28896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76201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56428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45652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65169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80788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11055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41242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50832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38928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56460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63012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62401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D46-547F-425E-88C2-B83477EFD7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5CE424-F2D9-4C72-BC9B-21ADD0281F00}"/>
              </a:ext>
            </a:extLst>
          </p:cNvPr>
          <p:cNvPicPr>
            <a:picLocks noGrp="1" noChangeAspect="1"/>
          </p:cNvPicPr>
          <p:nvPr>
            <p:ph idx="1"/>
          </p:nvPr>
        </p:nvPicPr>
        <p:blipFill>
          <a:blip r:embed="rId2"/>
          <a:stretch>
            <a:fillRect/>
          </a:stretch>
        </p:blipFill>
        <p:spPr>
          <a:xfrm>
            <a:off x="0" y="0"/>
            <a:ext cx="12191999" cy="6803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239386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3AB-AC1D-42F3-B264-E5A48D057F25}"/>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C94E57F8-DB2D-4986-ACB5-5E73B31AF4D5}"/>
              </a:ext>
            </a:extLst>
          </p:cNvPr>
          <p:cNvSpPr txBox="1"/>
          <p:nvPr/>
        </p:nvSpPr>
        <p:spPr>
          <a:xfrm>
            <a:off x="443060" y="1687397"/>
            <a:ext cx="11748940" cy="4832092"/>
          </a:xfrm>
          <a:prstGeom prst="rect">
            <a:avLst/>
          </a:prstGeom>
          <a:noFill/>
        </p:spPr>
        <p:txBody>
          <a:bodyPr wrap="square" rtlCol="0">
            <a:spAutoFit/>
          </a:bodyPr>
          <a:lstStyle/>
          <a:p>
            <a:r>
              <a:rPr lang="en-US" sz="2800" b="1" dirty="0">
                <a:solidFill>
                  <a:srgbClr val="FF0000"/>
                </a:solidFill>
              </a:rPr>
              <a:t>Only competent and independent but the sun carried out the audit the auditor should be straightforward honest and sincere in his approach to his professional work he might be fair and must not allow prejudice or bias to override his objectivity he should maintain and impartial attitude and both be and appear to be free of any interest</a:t>
            </a:r>
          </a:p>
          <a:p>
            <a:r>
              <a:rPr lang="en-US" sz="2800" b="1" dirty="0">
                <a:solidFill>
                  <a:srgbClr val="FF0000"/>
                </a:solidFill>
              </a:rPr>
              <a:t>a)A body corporate  other than a limited liability partnership registered under limited liability partnership act 2008(6 of 2009),</a:t>
            </a:r>
          </a:p>
          <a:p>
            <a:r>
              <a:rPr lang="en-IN" sz="2800" b="1" dirty="0">
                <a:solidFill>
                  <a:srgbClr val="FF0000"/>
                </a:solidFill>
              </a:rPr>
              <a:t>b)</a:t>
            </a:r>
            <a:r>
              <a:rPr lang="en-US" sz="2800" b="1" dirty="0">
                <a:solidFill>
                  <a:srgbClr val="FF0000"/>
                </a:solidFill>
              </a:rPr>
              <a:t> An officer or employee of the company,</a:t>
            </a:r>
          </a:p>
          <a:p>
            <a:r>
              <a:rPr lang="en-US" sz="2800" b="1" dirty="0">
                <a:solidFill>
                  <a:srgbClr val="FF0000"/>
                </a:solidFill>
              </a:rPr>
              <a:t>c) A person who is a partner , or who is the employment , of an officer or employee of the company,</a:t>
            </a:r>
          </a:p>
          <a:p>
            <a:r>
              <a:rPr lang="en-US" sz="2800" b="1" dirty="0">
                <a:solidFill>
                  <a:srgbClr val="FF0000"/>
                </a:solidFill>
              </a:rPr>
              <a:t>d) A person who , or his relative or partner and so on,</a:t>
            </a:r>
          </a:p>
        </p:txBody>
      </p:sp>
      <p:sp>
        <p:nvSpPr>
          <p:cNvPr id="6" name="Rectangle 5">
            <a:extLst>
              <a:ext uri="{FF2B5EF4-FFF2-40B4-BE49-F238E27FC236}">
                <a16:creationId xmlns:a16="http://schemas.microsoft.com/office/drawing/2014/main" id="{D52183F0-173A-443E-8BD0-8DC7EB57C6BA}"/>
              </a:ext>
            </a:extLst>
          </p:cNvPr>
          <p:cNvSpPr/>
          <p:nvPr/>
        </p:nvSpPr>
        <p:spPr>
          <a:xfrm>
            <a:off x="2985372" y="554073"/>
            <a:ext cx="6221255"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Independent Auditor</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9294241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6CB6-8965-4B32-9579-72766B5165D7}"/>
              </a:ext>
            </a:extLst>
          </p:cNvPr>
          <p:cNvSpPr>
            <a:spLocks noGrp="1"/>
          </p:cNvSpPr>
          <p:nvPr>
            <p:ph type="title"/>
          </p:nvPr>
        </p:nvSpPr>
        <p:spPr/>
        <p:txBody>
          <a:bodyPr/>
          <a:lstStyle/>
          <a:p>
            <a:endParaRPr lang="en-IN" dirty="0"/>
          </a:p>
        </p:txBody>
      </p:sp>
      <p:sp>
        <p:nvSpPr>
          <p:cNvPr id="3" name="Rectangle 2">
            <a:extLst>
              <a:ext uri="{FF2B5EF4-FFF2-40B4-BE49-F238E27FC236}">
                <a16:creationId xmlns:a16="http://schemas.microsoft.com/office/drawing/2014/main" id="{E490B9CB-2028-4C80-8384-3391C58B573C}"/>
              </a:ext>
            </a:extLst>
          </p:cNvPr>
          <p:cNvSpPr/>
          <p:nvPr/>
        </p:nvSpPr>
        <p:spPr>
          <a:xfrm>
            <a:off x="3758442" y="2057401"/>
            <a:ext cx="4376890" cy="3631763"/>
          </a:xfrm>
          <a:prstGeom prst="rect">
            <a:avLst/>
          </a:prstGeom>
          <a:noFill/>
        </p:spPr>
        <p:txBody>
          <a:bodyPr wrap="square" lIns="91440" tIns="45720" rIns="91440" bIns="45720">
            <a:spAutoFit/>
          </a:bodyPr>
          <a:lstStyle/>
          <a:p>
            <a:pPr algn="ctr"/>
            <a:r>
              <a:rPr lang="en-US" sz="11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66549355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C9A5-6ADF-3345-A6EA-0399C991D005}"/>
              </a:ext>
            </a:extLst>
          </p:cNvPr>
          <p:cNvSpPr>
            <a:spLocks noGrp="1"/>
          </p:cNvSpPr>
          <p:nvPr>
            <p:ph type="ctrTitle"/>
          </p:nvPr>
        </p:nvSpPr>
        <p:spPr>
          <a:xfrm>
            <a:off x="1612582" y="1838809"/>
            <a:ext cx="9694264" cy="2925183"/>
          </a:xfrm>
        </p:spPr>
        <p:txBody>
          <a:bodyPr>
            <a:noAutofit/>
          </a:bodyPr>
          <a:lstStyle/>
          <a:p>
            <a:r>
              <a:rPr lang="en-GB" sz="7200" b="1" cap="none" dirty="0">
                <a:ln w="6600">
                  <a:solidFill>
                    <a:schemeClr val="accent2"/>
                  </a:solidFill>
                  <a:prstDash val="solid"/>
                </a:ln>
                <a:solidFill>
                  <a:srgbClr val="FFFFFF"/>
                </a:solidFill>
                <a:effectLst>
                  <a:outerShdw dist="38100" dir="2700000" algn="tl" rotWithShape="0">
                    <a:schemeClr val="accent2"/>
                  </a:outerShdw>
                </a:effectLst>
              </a:rPr>
              <a:t>Basic Concepts of</a:t>
            </a:r>
            <a:br>
              <a:rPr lang="en-GB" sz="7200" b="1" cap="none" dirty="0">
                <a:ln w="6600">
                  <a:solidFill>
                    <a:schemeClr val="accent2"/>
                  </a:solidFill>
                  <a:prstDash val="solid"/>
                </a:ln>
                <a:solidFill>
                  <a:srgbClr val="FFFFFF"/>
                </a:solidFill>
                <a:effectLst>
                  <a:outerShdw dist="38100" dir="2700000" algn="tl" rotWithShape="0">
                    <a:schemeClr val="accent2"/>
                  </a:outerShdw>
                </a:effectLst>
              </a:rPr>
            </a:br>
            <a:r>
              <a:rPr lang="en-GB" sz="7200" b="1" cap="none" dirty="0">
                <a:ln w="6600">
                  <a:solidFill>
                    <a:schemeClr val="accent2"/>
                  </a:solidFill>
                  <a:prstDash val="solid"/>
                </a:ln>
                <a:solidFill>
                  <a:srgbClr val="FFFFFF"/>
                </a:solidFill>
                <a:effectLst>
                  <a:outerShdw dist="38100" dir="2700000" algn="tl" rotWithShape="0">
                    <a:schemeClr val="accent2"/>
                  </a:outerShdw>
                </a:effectLst>
              </a:rPr>
              <a:t>Audits </a:t>
            </a:r>
            <a:endParaRPr lang="en-US" sz="72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itle 2">
            <a:extLst>
              <a:ext uri="{FF2B5EF4-FFF2-40B4-BE49-F238E27FC236}">
                <a16:creationId xmlns:a16="http://schemas.microsoft.com/office/drawing/2014/main" id="{06579E3D-94BE-A145-B768-8CE4641C88B0}"/>
              </a:ext>
            </a:extLst>
          </p:cNvPr>
          <p:cNvSpPr>
            <a:spLocks noGrp="1"/>
          </p:cNvSpPr>
          <p:nvPr>
            <p:ph type="subTitle" idx="1"/>
          </p:nvPr>
        </p:nvSpPr>
        <p:spPr>
          <a:xfrm>
            <a:off x="5308379" y="4346207"/>
            <a:ext cx="6778838" cy="1632273"/>
          </a:xfrm>
        </p:spPr>
        <p:txBody>
          <a:bodyPr>
            <a:normAutofit fontScale="77500" lnSpcReduction="20000"/>
          </a:bodyPr>
          <a:lstStyle/>
          <a:p>
            <a:r>
              <a:rPr lang="en-US" sz="4800" dirty="0"/>
              <a:t>                    Presented By-</a:t>
            </a:r>
          </a:p>
          <a:p>
            <a:r>
              <a:rPr lang="en-US" sz="4800" dirty="0"/>
              <a:t>                    Ankita </a:t>
            </a:r>
            <a:r>
              <a:rPr lang="en-US" sz="4800" dirty="0" err="1"/>
              <a:t>Kumbhar</a:t>
            </a:r>
            <a:endParaRPr lang="en-US" sz="4800" dirty="0"/>
          </a:p>
          <a:p>
            <a:r>
              <a:rPr lang="en-US" sz="4800" dirty="0"/>
              <a:t>                    M.com 1</a:t>
            </a:r>
          </a:p>
        </p:txBody>
      </p:sp>
      <p:sp>
        <p:nvSpPr>
          <p:cNvPr id="5" name="Rectangle 4">
            <a:extLst>
              <a:ext uri="{FF2B5EF4-FFF2-40B4-BE49-F238E27FC236}">
                <a16:creationId xmlns:a16="http://schemas.microsoft.com/office/drawing/2014/main" id="{D8735E3D-70D0-47C0-9296-53011554FEEF}"/>
              </a:ext>
            </a:extLst>
          </p:cNvPr>
          <p:cNvSpPr/>
          <p:nvPr/>
        </p:nvSpPr>
        <p:spPr>
          <a:xfrm>
            <a:off x="3127920" y="757468"/>
            <a:ext cx="4503284" cy="1754326"/>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PRESENTATION</a:t>
            </a:r>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ON           :-</a:t>
            </a:r>
            <a:endPar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8227440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53A7-A4FF-4833-A7CB-09C30FA25273}"/>
              </a:ext>
            </a:extLst>
          </p:cNvPr>
          <p:cNvSpPr>
            <a:spLocks noGrp="1"/>
          </p:cNvSpPr>
          <p:nvPr>
            <p:ph type="title"/>
          </p:nvPr>
        </p:nvSpPr>
        <p:spPr>
          <a:xfrm>
            <a:off x="478410" y="679532"/>
            <a:ext cx="8610600" cy="1293028"/>
          </a:xfrm>
        </p:spPr>
        <p:txBody>
          <a:bodyPr/>
          <a:lstStyle/>
          <a:p>
            <a:pPr algn="ct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 </a:t>
            </a:r>
            <a:endParaRPr lang="en-I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a:extLst>
              <a:ext uri="{FF2B5EF4-FFF2-40B4-BE49-F238E27FC236}">
                <a16:creationId xmlns:a16="http://schemas.microsoft.com/office/drawing/2014/main" id="{0AD9B1B4-7906-4A77-9ECB-6862628E993E}"/>
              </a:ext>
            </a:extLst>
          </p:cNvPr>
          <p:cNvSpPr>
            <a:spLocks noGrp="1"/>
          </p:cNvSpPr>
          <p:nvPr>
            <p:ph idx="1"/>
          </p:nvPr>
        </p:nvSpPr>
        <p:spPr>
          <a:xfrm>
            <a:off x="478410" y="2373669"/>
            <a:ext cx="10820400" cy="4024125"/>
          </a:xfrm>
        </p:spPr>
        <p:txBody>
          <a:bodyPr>
            <a:normAutofit lnSpcReduction="10000"/>
          </a:bodyPr>
          <a:lstStyle/>
          <a:p>
            <a:pPr marL="0" indent="0">
              <a:buNone/>
            </a:pPr>
            <a:r>
              <a:rPr lang="en-US" sz="3200" b="1" dirty="0">
                <a:solidFill>
                  <a:srgbClr val="FFFF00"/>
                </a:solidFill>
              </a:rPr>
              <a:t>Audit in the present from the come into existence after the industrial revolution during the 18</a:t>
            </a:r>
            <a:r>
              <a:rPr lang="en-US" sz="3200" b="1" baseline="30000" dirty="0">
                <a:solidFill>
                  <a:srgbClr val="FFFF00"/>
                </a:solidFill>
              </a:rPr>
              <a:t>th</a:t>
            </a:r>
            <a:r>
              <a:rPr lang="en-US" sz="3200" b="1" dirty="0">
                <a:solidFill>
                  <a:srgbClr val="FFFF00"/>
                </a:solidFill>
              </a:rPr>
              <a:t> century when age of large scale production commenced . The organization of business was limited to sole proprietor activities after the industrial revolution, due to large scale production core business organization enhanced many stakeholders involve them especially inventors. Luca </a:t>
            </a:r>
            <a:r>
              <a:rPr lang="en-US" sz="3200" b="1" dirty="0" err="1">
                <a:solidFill>
                  <a:srgbClr val="FFFF00"/>
                </a:solidFill>
              </a:rPr>
              <a:t>Pacialo</a:t>
            </a:r>
            <a:r>
              <a:rPr lang="en-US" sz="3200" b="1" dirty="0">
                <a:solidFill>
                  <a:srgbClr val="FFFF00"/>
                </a:solidFill>
              </a:rPr>
              <a:t> who’s first published his treatise on double entry system book keeping first time 1494 he described the duties and responsibilities and auditor.</a:t>
            </a:r>
          </a:p>
        </p:txBody>
      </p:sp>
    </p:spTree>
    <p:extLst>
      <p:ext uri="{BB962C8B-B14F-4D97-AF65-F5344CB8AC3E}">
        <p14:creationId xmlns:p14="http://schemas.microsoft.com/office/powerpoint/2010/main" val="355536334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F652-89EC-4D45-8A32-4C95B21A39AC}"/>
              </a:ext>
            </a:extLst>
          </p:cNvPr>
          <p:cNvSpPr>
            <a:spLocks noGrp="1"/>
          </p:cNvSpPr>
          <p:nvPr>
            <p:ph type="title"/>
          </p:nvPr>
        </p:nvSpPr>
        <p:spPr/>
        <p:txBody>
          <a:bodyPr/>
          <a:lstStyle/>
          <a:p>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Oval 2">
            <a:extLst>
              <a:ext uri="{FF2B5EF4-FFF2-40B4-BE49-F238E27FC236}">
                <a16:creationId xmlns:a16="http://schemas.microsoft.com/office/drawing/2014/main" id="{861B7733-8A20-4F0A-B559-C46C332C32E1}"/>
              </a:ext>
            </a:extLst>
          </p:cNvPr>
          <p:cNvSpPr/>
          <p:nvPr/>
        </p:nvSpPr>
        <p:spPr>
          <a:xfrm>
            <a:off x="4152702" y="3085954"/>
            <a:ext cx="3209631" cy="19971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t>Principle of audit</a:t>
            </a:r>
            <a:endParaRPr lang="en-IN" sz="4400" b="1" dirty="0"/>
          </a:p>
        </p:txBody>
      </p:sp>
      <p:sp>
        <p:nvSpPr>
          <p:cNvPr id="4" name="Rectangle 3">
            <a:extLst>
              <a:ext uri="{FF2B5EF4-FFF2-40B4-BE49-F238E27FC236}">
                <a16:creationId xmlns:a16="http://schemas.microsoft.com/office/drawing/2014/main" id="{0511E4F7-4CC4-4E32-AD5F-6327430AE7BC}"/>
              </a:ext>
            </a:extLst>
          </p:cNvPr>
          <p:cNvSpPr/>
          <p:nvPr/>
        </p:nvSpPr>
        <p:spPr>
          <a:xfrm>
            <a:off x="461914" y="1336250"/>
            <a:ext cx="3112416" cy="144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Materiality</a:t>
            </a:r>
            <a:endParaRPr lang="en-IN" sz="3600" dirty="0"/>
          </a:p>
        </p:txBody>
      </p:sp>
      <p:sp>
        <p:nvSpPr>
          <p:cNvPr id="5" name="Rectangle 4">
            <a:extLst>
              <a:ext uri="{FF2B5EF4-FFF2-40B4-BE49-F238E27FC236}">
                <a16:creationId xmlns:a16="http://schemas.microsoft.com/office/drawing/2014/main" id="{AA9969B2-A83C-4A38-9C2A-1B82ECC1C93A}"/>
              </a:ext>
            </a:extLst>
          </p:cNvPr>
          <p:cNvSpPr/>
          <p:nvPr/>
        </p:nvSpPr>
        <p:spPr>
          <a:xfrm>
            <a:off x="7635711" y="140600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6BAE8F-3B76-4B93-80F4-C08A986FE97E}"/>
              </a:ext>
            </a:extLst>
          </p:cNvPr>
          <p:cNvSpPr/>
          <p:nvPr/>
        </p:nvSpPr>
        <p:spPr>
          <a:xfrm>
            <a:off x="8107052" y="1406010"/>
            <a:ext cx="3112416" cy="1488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Independence</a:t>
            </a:r>
            <a:endParaRPr lang="en-IN" sz="3600" dirty="0"/>
          </a:p>
        </p:txBody>
      </p:sp>
      <p:sp>
        <p:nvSpPr>
          <p:cNvPr id="8" name="Rectangle 7">
            <a:extLst>
              <a:ext uri="{FF2B5EF4-FFF2-40B4-BE49-F238E27FC236}">
                <a16:creationId xmlns:a16="http://schemas.microsoft.com/office/drawing/2014/main" id="{06A4D440-82A7-42A3-9423-04401DAB8EF4}"/>
              </a:ext>
            </a:extLst>
          </p:cNvPr>
          <p:cNvSpPr/>
          <p:nvPr/>
        </p:nvSpPr>
        <p:spPr>
          <a:xfrm>
            <a:off x="461914" y="5279011"/>
            <a:ext cx="3112416" cy="1272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Full disclosure</a:t>
            </a:r>
            <a:endParaRPr lang="en-IN" sz="3600" dirty="0"/>
          </a:p>
        </p:txBody>
      </p:sp>
      <p:sp>
        <p:nvSpPr>
          <p:cNvPr id="9" name="Rectangle 8">
            <a:extLst>
              <a:ext uri="{FF2B5EF4-FFF2-40B4-BE49-F238E27FC236}">
                <a16:creationId xmlns:a16="http://schemas.microsoft.com/office/drawing/2014/main" id="{8A943239-F0A7-4667-8189-E1B79C00D0DA}"/>
              </a:ext>
            </a:extLst>
          </p:cNvPr>
          <p:cNvSpPr/>
          <p:nvPr/>
        </p:nvSpPr>
        <p:spPr>
          <a:xfrm>
            <a:off x="8107052" y="5222450"/>
            <a:ext cx="3112416" cy="1272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Objectively</a:t>
            </a:r>
            <a:endParaRPr lang="en-IN" sz="3600" dirty="0"/>
          </a:p>
        </p:txBody>
      </p:sp>
      <p:cxnSp>
        <p:nvCxnSpPr>
          <p:cNvPr id="11" name="Straight Connector 10">
            <a:extLst>
              <a:ext uri="{FF2B5EF4-FFF2-40B4-BE49-F238E27FC236}">
                <a16:creationId xmlns:a16="http://schemas.microsoft.com/office/drawing/2014/main" id="{E2ADA42C-850C-4281-BCE5-CB36BF943705}"/>
              </a:ext>
            </a:extLst>
          </p:cNvPr>
          <p:cNvCxnSpPr>
            <a:cxnSpLocks/>
          </p:cNvCxnSpPr>
          <p:nvPr/>
        </p:nvCxnSpPr>
        <p:spPr>
          <a:xfrm>
            <a:off x="3574330" y="2749916"/>
            <a:ext cx="865695" cy="813416"/>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58B79680-FD66-4C85-A6BE-867CC5D072E7}"/>
              </a:ext>
            </a:extLst>
          </p:cNvPr>
          <p:cNvCxnSpPr/>
          <p:nvPr/>
        </p:nvCxnSpPr>
        <p:spPr>
          <a:xfrm flipV="1">
            <a:off x="7119987" y="2894030"/>
            <a:ext cx="987065" cy="669302"/>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BF7F6D39-27D9-4340-A0E0-D4D512F82F58}"/>
              </a:ext>
            </a:extLst>
          </p:cNvPr>
          <p:cNvCxnSpPr>
            <a:cxnSpLocks/>
          </p:cNvCxnSpPr>
          <p:nvPr/>
        </p:nvCxnSpPr>
        <p:spPr>
          <a:xfrm>
            <a:off x="7119987" y="4572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53A178E-D498-41AA-91F8-69FF43B8735D}"/>
              </a:ext>
            </a:extLst>
          </p:cNvPr>
          <p:cNvCxnSpPr/>
          <p:nvPr/>
        </p:nvCxnSpPr>
        <p:spPr>
          <a:xfrm>
            <a:off x="7119987" y="4524866"/>
            <a:ext cx="987065" cy="69758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9EF16D2-128B-493E-B40A-961031CCC862}"/>
              </a:ext>
            </a:extLst>
          </p:cNvPr>
          <p:cNvCxnSpPr>
            <a:cxnSpLocks/>
          </p:cNvCxnSpPr>
          <p:nvPr/>
        </p:nvCxnSpPr>
        <p:spPr>
          <a:xfrm flipV="1">
            <a:off x="3574330" y="4660584"/>
            <a:ext cx="865695" cy="6144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2096822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06B5-8341-4959-95EB-B72A931EEECC}"/>
              </a:ext>
            </a:extLst>
          </p:cNvPr>
          <p:cNvSpPr>
            <a:spLocks noGrp="1"/>
          </p:cNvSpPr>
          <p:nvPr>
            <p:ph type="title"/>
          </p:nvPr>
        </p:nvSpPr>
        <p:spPr>
          <a:xfrm>
            <a:off x="812276" y="639315"/>
            <a:ext cx="8604098" cy="1293028"/>
          </a:xfrm>
        </p:spPr>
        <p:txBody>
          <a:bodyPr>
            <a:normAutofit/>
          </a:bodyPr>
          <a:lstStyle/>
          <a:p>
            <a:pPr algn="ctr"/>
            <a:r>
              <a:rPr lang="en-US" sz="5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OBJECTIVES</a:t>
            </a:r>
            <a:endParaRPr lang="en-IN" sz="5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8F5C8E16-3DA2-4B5D-8B57-7DCB9C8EB747}"/>
              </a:ext>
            </a:extLst>
          </p:cNvPr>
          <p:cNvSpPr>
            <a:spLocks noGrp="1"/>
          </p:cNvSpPr>
          <p:nvPr>
            <p:ph idx="1"/>
          </p:nvPr>
        </p:nvSpPr>
        <p:spPr>
          <a:xfrm>
            <a:off x="272373" y="2042810"/>
            <a:ext cx="11919627" cy="5048654"/>
          </a:xfrm>
        </p:spPr>
        <p:txBody>
          <a:bodyPr>
            <a:normAutofit/>
          </a:bodyPr>
          <a:lstStyle/>
          <a:p>
            <a:r>
              <a:rPr lang="en-US" sz="3600" b="1" dirty="0"/>
              <a:t>To understand the basic concept of audit and its scope.</a:t>
            </a:r>
          </a:p>
          <a:p>
            <a:r>
              <a:rPr lang="en-US" sz="3600" b="1" dirty="0"/>
              <a:t>To describe that true and Fair view.</a:t>
            </a:r>
          </a:p>
          <a:p>
            <a:r>
              <a:rPr lang="en-US" sz="3600" b="1" dirty="0"/>
              <a:t>To understand the basic principles of governing audit</a:t>
            </a:r>
          </a:p>
          <a:p>
            <a:pPr marL="0" indent="0">
              <a:buNone/>
            </a:pPr>
            <a:r>
              <a:rPr lang="en-US" sz="3600" b="1" dirty="0"/>
              <a:t>  (AAS-1).</a:t>
            </a:r>
          </a:p>
          <a:p>
            <a:r>
              <a:rPr lang="en-US" sz="3600" b="1" dirty="0"/>
              <a:t>To distinguish between audit and investigation</a:t>
            </a:r>
            <a:r>
              <a:rPr lang="en-US" sz="3200" b="1" dirty="0"/>
              <a:t>.</a:t>
            </a:r>
          </a:p>
        </p:txBody>
      </p:sp>
    </p:spTree>
    <p:extLst>
      <p:ext uri="{BB962C8B-B14F-4D97-AF65-F5344CB8AC3E}">
        <p14:creationId xmlns:p14="http://schemas.microsoft.com/office/powerpoint/2010/main" val="299293615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356A-BA88-471A-A442-AC0276877446}"/>
              </a:ext>
            </a:extLst>
          </p:cNvPr>
          <p:cNvSpPr>
            <a:spLocks noGrp="1"/>
          </p:cNvSpPr>
          <p:nvPr>
            <p:ph type="title"/>
          </p:nvPr>
        </p:nvSpPr>
        <p:spPr>
          <a:xfrm>
            <a:off x="-997671" y="651250"/>
            <a:ext cx="9236697" cy="1479207"/>
          </a:xfrm>
        </p:spPr>
        <p:txBody>
          <a:bodyPr/>
          <a:lstStyle/>
          <a:p>
            <a:r>
              <a:rPr lang="en-US" sz="4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Meaning of Audit</a:t>
            </a:r>
            <a:endParaRPr lang="en-IN"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a:extLst>
              <a:ext uri="{FF2B5EF4-FFF2-40B4-BE49-F238E27FC236}">
                <a16:creationId xmlns:a16="http://schemas.microsoft.com/office/drawing/2014/main" id="{FEDCDC58-6E87-4B3C-8152-B9CCAC816DD6}"/>
              </a:ext>
            </a:extLst>
          </p:cNvPr>
          <p:cNvSpPr txBox="1"/>
          <p:nvPr/>
        </p:nvSpPr>
        <p:spPr>
          <a:xfrm>
            <a:off x="904975" y="1743959"/>
            <a:ext cx="9926424" cy="4893647"/>
          </a:xfrm>
          <a:prstGeom prst="rect">
            <a:avLst/>
          </a:prstGeom>
          <a:noFill/>
        </p:spPr>
        <p:txBody>
          <a:bodyPr wrap="square" rtlCol="0">
            <a:spAutoFit/>
          </a:bodyPr>
          <a:lstStyle/>
          <a:p>
            <a:r>
              <a:rPr lang="en-US" sz="2400" b="1" dirty="0">
                <a:solidFill>
                  <a:srgbClr val="FFFF00"/>
                </a:solidFill>
              </a:rPr>
              <a:t>At the beginning let us see the meaning of audit the word </a:t>
            </a:r>
            <a:r>
              <a:rPr lang="en-US" sz="2400" b="1" dirty="0">
                <a:solidFill>
                  <a:srgbClr val="FF0000"/>
                </a:solidFill>
              </a:rPr>
              <a:t>audit </a:t>
            </a:r>
            <a:r>
              <a:rPr lang="en-US" sz="2400" b="1" dirty="0">
                <a:solidFill>
                  <a:srgbClr val="FFFF00"/>
                </a:solidFill>
              </a:rPr>
              <a:t>is derived from </a:t>
            </a:r>
            <a:r>
              <a:rPr lang="en-US" sz="2400" b="1" dirty="0">
                <a:solidFill>
                  <a:srgbClr val="FF0000"/>
                </a:solidFill>
              </a:rPr>
              <a:t>Latin word auditor </a:t>
            </a:r>
            <a:r>
              <a:rPr lang="en-US" sz="2400" b="1" dirty="0">
                <a:solidFill>
                  <a:srgbClr val="FFFF00"/>
                </a:solidFill>
              </a:rPr>
              <a:t>which means to hear .</a:t>
            </a:r>
          </a:p>
          <a:p>
            <a:r>
              <a:rPr lang="en-US" sz="2400" b="1" dirty="0">
                <a:solidFill>
                  <a:srgbClr val="FF0000"/>
                </a:solidFill>
              </a:rPr>
              <a:t>          </a:t>
            </a:r>
            <a:r>
              <a:rPr lang="en-US" sz="2400" b="1" dirty="0" err="1">
                <a:solidFill>
                  <a:srgbClr val="FF0000"/>
                </a:solidFill>
              </a:rPr>
              <a:t>L.R.Dicksee</a:t>
            </a:r>
            <a:r>
              <a:rPr lang="en-US" sz="2400" b="1" dirty="0">
                <a:solidFill>
                  <a:srgbClr val="FF0000"/>
                </a:solidFill>
              </a:rPr>
              <a:t> </a:t>
            </a:r>
            <a:r>
              <a:rPr lang="en-US" sz="2400" b="1" dirty="0">
                <a:solidFill>
                  <a:srgbClr val="FFFF00"/>
                </a:solidFill>
              </a:rPr>
              <a:t>has defined an audit in the words “an audit is an examination of accounting records undertaken with a view to establish whether they correctly and completely reflect the transaction they purport to relate in some instant it  maybe necessary to  a certain whether the transaction are  supported by proper </a:t>
            </a:r>
            <a:r>
              <a:rPr lang="en-US" sz="2400" b="1" dirty="0" err="1">
                <a:solidFill>
                  <a:srgbClr val="FFFF00"/>
                </a:solidFill>
              </a:rPr>
              <a:t>authority</a:t>
            </a:r>
            <a:r>
              <a:rPr lang="en-US" sz="2400" b="1" u="sng" dirty="0" err="1">
                <a:solidFill>
                  <a:srgbClr val="FFFF00"/>
                </a:solidFill>
              </a:rPr>
              <a:t>”.T</a:t>
            </a:r>
            <a:r>
              <a:rPr lang="en-US" sz="2400" b="1" dirty="0" err="1">
                <a:solidFill>
                  <a:srgbClr val="FFFF00"/>
                </a:solidFill>
              </a:rPr>
              <a:t>he</a:t>
            </a:r>
            <a:r>
              <a:rPr lang="en-US" sz="2400" b="1" dirty="0">
                <a:solidFill>
                  <a:srgbClr val="FFFF00"/>
                </a:solidFill>
              </a:rPr>
              <a:t> institute of chartered accountant of India had said  about auditing that “it is  systematic and independent examination of data, statements, records ,operation and performance of the enterprise for a stated purpose. In an auditing situation, the auditor perceives and recognition the proposition before  examination ,collect evidence ,evaluates the same and on the basis formulates his judgment which is  communicated through his audit report”</a:t>
            </a:r>
            <a:endParaRPr lang="en-IN" sz="2400" b="1" dirty="0">
              <a:solidFill>
                <a:srgbClr val="FFFF00"/>
              </a:solidFill>
            </a:endParaRPr>
          </a:p>
        </p:txBody>
      </p:sp>
    </p:spTree>
    <p:extLst>
      <p:ext uri="{BB962C8B-B14F-4D97-AF65-F5344CB8AC3E}">
        <p14:creationId xmlns:p14="http://schemas.microsoft.com/office/powerpoint/2010/main" val="419968279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A6E8-866D-443F-9600-02F8A3544475}"/>
              </a:ext>
            </a:extLst>
          </p:cNvPr>
          <p:cNvSpPr>
            <a:spLocks noGrp="1"/>
          </p:cNvSpPr>
          <p:nvPr>
            <p:ph type="title"/>
          </p:nvPr>
        </p:nvSpPr>
        <p:spPr>
          <a:xfrm>
            <a:off x="1321324" y="651252"/>
            <a:ext cx="8610600" cy="1293028"/>
          </a:xfrm>
        </p:spPr>
        <p:txBody>
          <a:bodyPr/>
          <a:lstStyle/>
          <a:p>
            <a:pPr algn="ctr"/>
            <a:r>
              <a:rPr lang="en-US" b="1" cap="none" dirty="0">
                <a:ln w="6600">
                  <a:solidFill>
                    <a:schemeClr val="accent2"/>
                  </a:solidFill>
                  <a:prstDash val="solid"/>
                </a:ln>
                <a:solidFill>
                  <a:srgbClr val="FFFFFF"/>
                </a:solidFill>
                <a:effectLst>
                  <a:outerShdw dist="38100" dir="2700000" algn="tl" rotWithShape="0">
                    <a:schemeClr val="accent2"/>
                  </a:outerShdw>
                </a:effectLst>
              </a:rPr>
              <a:t>Scope of Auditing</a:t>
            </a:r>
            <a:endParaRPr lang="en-IN"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TextBox 2">
            <a:extLst>
              <a:ext uri="{FF2B5EF4-FFF2-40B4-BE49-F238E27FC236}">
                <a16:creationId xmlns:a16="http://schemas.microsoft.com/office/drawing/2014/main" id="{7BE2FC79-B4B4-482F-91E7-4DAFCC44E909}"/>
              </a:ext>
            </a:extLst>
          </p:cNvPr>
          <p:cNvSpPr txBox="1"/>
          <p:nvPr/>
        </p:nvSpPr>
        <p:spPr>
          <a:xfrm>
            <a:off x="810704" y="2554197"/>
            <a:ext cx="10950019" cy="3539430"/>
          </a:xfrm>
          <a:prstGeom prst="rect">
            <a:avLst/>
          </a:prstGeom>
          <a:noFill/>
        </p:spPr>
        <p:txBody>
          <a:bodyPr wrap="square" rtlCol="0">
            <a:spAutoFit/>
          </a:bodyPr>
          <a:lstStyle/>
          <a:p>
            <a:r>
              <a:rPr lang="en-US" sz="2800" dirty="0">
                <a:solidFill>
                  <a:srgbClr val="00B0F0"/>
                </a:solidFill>
              </a:rPr>
              <a:t>1)Audit should cover the examination of all aspects of entity relevant               to financial statements being audited.</a:t>
            </a:r>
          </a:p>
          <a:p>
            <a:pPr algn="just"/>
            <a:r>
              <a:rPr lang="en-US" sz="2800" dirty="0">
                <a:solidFill>
                  <a:srgbClr val="00B0F0"/>
                </a:solidFill>
              </a:rPr>
              <a:t>2)Audit of managerial compliance of personnel policies ,procedures and    legal provisions.</a:t>
            </a:r>
          </a:p>
          <a:p>
            <a:r>
              <a:rPr lang="en-US" sz="2800" dirty="0">
                <a:solidFill>
                  <a:srgbClr val="00B0F0"/>
                </a:solidFill>
              </a:rPr>
              <a:t>3)Audit of corporate strategy regarding HR planning, staffing, remuneration and other HR  activities.</a:t>
            </a:r>
          </a:p>
          <a:p>
            <a:r>
              <a:rPr lang="en-US" sz="2800" dirty="0">
                <a:solidFill>
                  <a:srgbClr val="00B0F0"/>
                </a:solidFill>
              </a:rPr>
              <a:t>4)Audit of HR climate on employee motivation, morale and job satisfaction.</a:t>
            </a:r>
            <a:endParaRPr lang="en-IN" sz="2800" dirty="0">
              <a:solidFill>
                <a:srgbClr val="00B0F0"/>
              </a:solidFill>
            </a:endParaRPr>
          </a:p>
        </p:txBody>
      </p:sp>
    </p:spTree>
    <p:extLst>
      <p:ext uri="{BB962C8B-B14F-4D97-AF65-F5344CB8AC3E}">
        <p14:creationId xmlns:p14="http://schemas.microsoft.com/office/powerpoint/2010/main" val="130318455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A6E2-74FF-4998-BB54-AAA5AB0A6E0C}"/>
              </a:ext>
            </a:extLst>
          </p:cNvPr>
          <p:cNvSpPr>
            <a:spLocks noGrp="1"/>
          </p:cNvSpPr>
          <p:nvPr>
            <p:ph type="title"/>
          </p:nvPr>
        </p:nvSpPr>
        <p:spPr>
          <a:xfrm>
            <a:off x="-73844" y="223508"/>
            <a:ext cx="8610600" cy="1611182"/>
          </a:xfrm>
        </p:spPr>
        <p:txBody>
          <a:bodyPr/>
          <a:lstStyle/>
          <a:p>
            <a:r>
              <a:rPr lang="en-US" b="1" cap="none" dirty="0">
                <a:ln w="6600">
                  <a:solidFill>
                    <a:schemeClr val="accent2"/>
                  </a:solidFill>
                  <a:prstDash val="solid"/>
                </a:ln>
                <a:solidFill>
                  <a:srgbClr val="FFFFFF"/>
                </a:solidFill>
                <a:effectLst>
                  <a:outerShdw dist="38100" dir="2700000" algn="tl" rotWithShape="0">
                    <a:schemeClr val="accent2"/>
                  </a:outerShdw>
                </a:effectLst>
              </a:rPr>
              <a:t>True and share view</a:t>
            </a:r>
            <a:endParaRPr lang="en-IN" dirty="0"/>
          </a:p>
        </p:txBody>
      </p:sp>
      <p:sp>
        <p:nvSpPr>
          <p:cNvPr id="7" name="Rectangle 6">
            <a:extLst>
              <a:ext uri="{FF2B5EF4-FFF2-40B4-BE49-F238E27FC236}">
                <a16:creationId xmlns:a16="http://schemas.microsoft.com/office/drawing/2014/main" id="{630FBCBC-3866-49B1-8DEE-85DFF92F2D63}"/>
              </a:ext>
            </a:extLst>
          </p:cNvPr>
          <p:cNvSpPr/>
          <p:nvPr/>
        </p:nvSpPr>
        <p:spPr>
          <a:xfrm>
            <a:off x="1545992" y="1550705"/>
            <a:ext cx="8754359" cy="837811"/>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 </a:t>
            </a:r>
            <a:r>
              <a:rPr lang="en-US" sz="3200" dirty="0">
                <a:solidFill>
                  <a:srgbClr val="FF0000"/>
                </a:solidFill>
              </a:rPr>
              <a:t>Financial statement</a:t>
            </a:r>
            <a:endParaRPr lang="en-IN" dirty="0">
              <a:solidFill>
                <a:srgbClr val="FF0000"/>
              </a:solidFill>
            </a:endParaRPr>
          </a:p>
        </p:txBody>
      </p:sp>
      <p:sp>
        <p:nvSpPr>
          <p:cNvPr id="8" name="Rectangle 7">
            <a:extLst>
              <a:ext uri="{FF2B5EF4-FFF2-40B4-BE49-F238E27FC236}">
                <a16:creationId xmlns:a16="http://schemas.microsoft.com/office/drawing/2014/main" id="{CC6FF765-2BC4-4901-B3D6-8F8D6E0501E5}"/>
              </a:ext>
            </a:extLst>
          </p:cNvPr>
          <p:cNvSpPr/>
          <p:nvPr/>
        </p:nvSpPr>
        <p:spPr>
          <a:xfrm>
            <a:off x="1572703" y="2819789"/>
            <a:ext cx="8766928" cy="8330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Disclose all material facts</a:t>
            </a:r>
            <a:endParaRPr lang="en-IN" sz="3200" dirty="0">
              <a:solidFill>
                <a:srgbClr val="FF0000"/>
              </a:solidFill>
            </a:endParaRPr>
          </a:p>
        </p:txBody>
      </p:sp>
      <p:sp>
        <p:nvSpPr>
          <p:cNvPr id="9" name="Rectangle 8">
            <a:extLst>
              <a:ext uri="{FF2B5EF4-FFF2-40B4-BE49-F238E27FC236}">
                <a16:creationId xmlns:a16="http://schemas.microsoft.com/office/drawing/2014/main" id="{A7FF3A40-7A46-4FDE-920F-050A1907633C}"/>
              </a:ext>
            </a:extLst>
          </p:cNvPr>
          <p:cNvSpPr/>
          <p:nvPr/>
        </p:nvSpPr>
        <p:spPr>
          <a:xfrm>
            <a:off x="1572703" y="4084153"/>
            <a:ext cx="8700940" cy="8330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Legal requirements</a:t>
            </a:r>
            <a:endParaRPr lang="en-IN" sz="3200" dirty="0">
              <a:solidFill>
                <a:srgbClr val="FF0000"/>
              </a:solidFill>
            </a:endParaRPr>
          </a:p>
        </p:txBody>
      </p:sp>
      <p:sp>
        <p:nvSpPr>
          <p:cNvPr id="10" name="Rectangle 9">
            <a:extLst>
              <a:ext uri="{FF2B5EF4-FFF2-40B4-BE49-F238E27FC236}">
                <a16:creationId xmlns:a16="http://schemas.microsoft.com/office/drawing/2014/main" id="{327C7A89-08FE-4C3C-BA2B-BC6904C5268F}"/>
              </a:ext>
            </a:extLst>
          </p:cNvPr>
          <p:cNvSpPr/>
          <p:nvPr/>
        </p:nvSpPr>
        <p:spPr>
          <a:xfrm>
            <a:off x="1599412" y="5343798"/>
            <a:ext cx="8647521" cy="83309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Requirements of institute of Chartered Accountants of India</a:t>
            </a:r>
            <a:endParaRPr lang="en-IN" sz="2800" dirty="0">
              <a:solidFill>
                <a:srgbClr val="FF0000"/>
              </a:solidFill>
            </a:endParaRPr>
          </a:p>
        </p:txBody>
      </p:sp>
    </p:spTree>
    <p:extLst>
      <p:ext uri="{BB962C8B-B14F-4D97-AF65-F5344CB8AC3E}">
        <p14:creationId xmlns:p14="http://schemas.microsoft.com/office/powerpoint/2010/main" val="109490155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7BCC-56E4-4C5C-B71C-FC151D80A877}"/>
              </a:ext>
            </a:extLst>
          </p:cNvPr>
          <p:cNvSpPr>
            <a:spLocks noGrp="1"/>
          </p:cNvSpPr>
          <p:nvPr>
            <p:ph type="title"/>
          </p:nvPr>
        </p:nvSpPr>
        <p:spPr>
          <a:xfrm>
            <a:off x="520046" y="0"/>
            <a:ext cx="10688424" cy="1339505"/>
          </a:xfrm>
        </p:spPr>
        <p:txBody>
          <a:bodyPr>
            <a:normAutofit/>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Basic Principles of </a:t>
            </a:r>
            <a:r>
              <a:rPr lang="en-US" b="1" cap="none"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Goverening</a:t>
            </a: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Audit (aas-1)</a:t>
            </a:r>
            <a:endParaRPr lang="en-IN"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10">
            <a:extLst>
              <a:ext uri="{FF2B5EF4-FFF2-40B4-BE49-F238E27FC236}">
                <a16:creationId xmlns:a16="http://schemas.microsoft.com/office/drawing/2014/main" id="{F7B2D3BF-30C0-4F4A-B9FB-33981608C40D}"/>
              </a:ext>
            </a:extLst>
          </p:cNvPr>
          <p:cNvSpPr/>
          <p:nvPr/>
        </p:nvSpPr>
        <p:spPr>
          <a:xfrm>
            <a:off x="188536" y="1380969"/>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Objectively and independence</a:t>
            </a:r>
            <a:endParaRPr lang="en-IN" sz="3200" dirty="0">
              <a:solidFill>
                <a:srgbClr val="FF0000"/>
              </a:solidFill>
            </a:endParaRPr>
          </a:p>
        </p:txBody>
      </p:sp>
      <p:sp>
        <p:nvSpPr>
          <p:cNvPr id="12" name="Rectangle 11">
            <a:extLst>
              <a:ext uri="{FF2B5EF4-FFF2-40B4-BE49-F238E27FC236}">
                <a16:creationId xmlns:a16="http://schemas.microsoft.com/office/drawing/2014/main" id="{3E813B4A-8CDF-4DBC-A0AB-2757619240F0}"/>
              </a:ext>
            </a:extLst>
          </p:cNvPr>
          <p:cNvSpPr/>
          <p:nvPr/>
        </p:nvSpPr>
        <p:spPr>
          <a:xfrm>
            <a:off x="3648173" y="232842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5B8D16A-C16B-4172-9F29-2E227CB0C19D}"/>
              </a:ext>
            </a:extLst>
          </p:cNvPr>
          <p:cNvSpPr/>
          <p:nvPr/>
        </p:nvSpPr>
        <p:spPr>
          <a:xfrm>
            <a:off x="689728" y="2279935"/>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 </a:t>
            </a:r>
            <a:r>
              <a:rPr lang="en-US" sz="3200" dirty="0">
                <a:solidFill>
                  <a:srgbClr val="FF0000"/>
                </a:solidFill>
              </a:rPr>
              <a:t>confidently</a:t>
            </a:r>
            <a:endParaRPr lang="en-IN" sz="3200" dirty="0">
              <a:solidFill>
                <a:srgbClr val="FF0000"/>
              </a:solidFill>
            </a:endParaRPr>
          </a:p>
        </p:txBody>
      </p:sp>
      <p:sp>
        <p:nvSpPr>
          <p:cNvPr id="15" name="Rectangle 14">
            <a:extLst>
              <a:ext uri="{FF2B5EF4-FFF2-40B4-BE49-F238E27FC236}">
                <a16:creationId xmlns:a16="http://schemas.microsoft.com/office/drawing/2014/main" id="{873ED52F-EF03-49FD-B457-7810FB107E66}"/>
              </a:ext>
            </a:extLst>
          </p:cNvPr>
          <p:cNvSpPr/>
          <p:nvPr/>
        </p:nvSpPr>
        <p:spPr>
          <a:xfrm>
            <a:off x="2165023" y="3190627"/>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Skills and competence</a:t>
            </a:r>
            <a:endParaRPr lang="en-IN" sz="3200" dirty="0">
              <a:solidFill>
                <a:srgbClr val="FF0000"/>
              </a:solidFill>
            </a:endParaRPr>
          </a:p>
        </p:txBody>
      </p:sp>
      <p:sp>
        <p:nvSpPr>
          <p:cNvPr id="16" name="Rectangle 15">
            <a:extLst>
              <a:ext uri="{FF2B5EF4-FFF2-40B4-BE49-F238E27FC236}">
                <a16:creationId xmlns:a16="http://schemas.microsoft.com/office/drawing/2014/main" id="{C42A8B98-08C8-40EF-986A-67CB92224663}"/>
              </a:ext>
            </a:extLst>
          </p:cNvPr>
          <p:cNvSpPr/>
          <p:nvPr/>
        </p:nvSpPr>
        <p:spPr>
          <a:xfrm>
            <a:off x="3352800" y="4101319"/>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Work performed by others</a:t>
            </a:r>
            <a:endParaRPr lang="en-IN" sz="3200" dirty="0">
              <a:solidFill>
                <a:srgbClr val="FF0000"/>
              </a:solidFill>
            </a:endParaRPr>
          </a:p>
        </p:txBody>
      </p:sp>
      <p:sp>
        <p:nvSpPr>
          <p:cNvPr id="17" name="Rectangle 16">
            <a:extLst>
              <a:ext uri="{FF2B5EF4-FFF2-40B4-BE49-F238E27FC236}">
                <a16:creationId xmlns:a16="http://schemas.microsoft.com/office/drawing/2014/main" id="{4D3D1C2C-0D72-43D8-8B18-9A6DFD88EBF2}"/>
              </a:ext>
            </a:extLst>
          </p:cNvPr>
          <p:cNvSpPr/>
          <p:nvPr/>
        </p:nvSpPr>
        <p:spPr>
          <a:xfrm>
            <a:off x="4530365" y="5012011"/>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Documentation</a:t>
            </a:r>
            <a:endParaRPr lang="en-IN" sz="3200" dirty="0">
              <a:solidFill>
                <a:srgbClr val="FF0000"/>
              </a:solidFill>
            </a:endParaRPr>
          </a:p>
        </p:txBody>
      </p:sp>
      <p:sp>
        <p:nvSpPr>
          <p:cNvPr id="18" name="Rectangle 17">
            <a:extLst>
              <a:ext uri="{FF2B5EF4-FFF2-40B4-BE49-F238E27FC236}">
                <a16:creationId xmlns:a16="http://schemas.microsoft.com/office/drawing/2014/main" id="{E19194C2-3001-49DA-9CCB-B5C97CC64F0C}"/>
              </a:ext>
            </a:extLst>
          </p:cNvPr>
          <p:cNvSpPr/>
          <p:nvPr/>
        </p:nvSpPr>
        <p:spPr>
          <a:xfrm>
            <a:off x="5624660" y="5922703"/>
            <a:ext cx="6567340"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Planning</a:t>
            </a:r>
            <a:endParaRPr lang="en-IN" sz="3200" dirty="0">
              <a:solidFill>
                <a:srgbClr val="FF0000"/>
              </a:solidFill>
            </a:endParaRPr>
          </a:p>
        </p:txBody>
      </p:sp>
    </p:spTree>
    <p:extLst>
      <p:ext uri="{BB962C8B-B14F-4D97-AF65-F5344CB8AC3E}">
        <p14:creationId xmlns:p14="http://schemas.microsoft.com/office/powerpoint/2010/main" val="112219850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553</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Vapor Trail</vt:lpstr>
      <vt:lpstr>PowerPoint Presentation</vt:lpstr>
      <vt:lpstr>Basic Concepts of Audits </vt:lpstr>
      <vt:lpstr>   Introduction </vt:lpstr>
      <vt:lpstr>PowerPoint Presentation</vt:lpstr>
      <vt:lpstr>OBJECTIVES</vt:lpstr>
      <vt:lpstr>Meaning of Audit</vt:lpstr>
      <vt:lpstr>Scope of Auditing</vt:lpstr>
      <vt:lpstr>True and share view</vt:lpstr>
      <vt:lpstr>Basic Principles of Goverening Audit (aas-1)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audits</dc:title>
  <dc:creator>ankitackumbhar2000@gmail.com</dc:creator>
  <cp:lastModifiedBy>KARAN KUMBHAR</cp:lastModifiedBy>
  <cp:revision>3</cp:revision>
  <dcterms:created xsi:type="dcterms:W3CDTF">2022-01-23T08:06:25Z</dcterms:created>
  <dcterms:modified xsi:type="dcterms:W3CDTF">2022-01-23T12:15:14Z</dcterms:modified>
</cp:coreProperties>
</file>