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92" r:id="rId2"/>
    <p:sldId id="293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12192000" cy="6858000"/>
  <p:embeddedFontLst>
    <p:embeddedFont>
      <p:font typeface="AEAIOR+TwCenMT-CondensedBold" panose="020B0604020202020204"/>
      <p:regular r:id="rId38"/>
    </p:embeddedFont>
    <p:embeddedFont>
      <p:font typeface="AFUCEO+ArialMT" panose="020B0604020202020204"/>
      <p:regular r:id="rId39"/>
    </p:embeddedFont>
    <p:embeddedFont>
      <p:font typeface="BJIIMF+Calibri" panose="020B0604020202020204"/>
      <p:regular r:id="rId40"/>
    </p:embeddedFont>
    <p:embeddedFont>
      <p:font typeface="Calibri" panose="020F0502020204030204" pitchFamily="34" charset="0"/>
      <p:regular r:id="rId41"/>
      <p:bold r:id="rId42"/>
      <p:italic r:id="rId43"/>
      <p:boldItalic r:id="rId44"/>
    </p:embeddedFont>
    <p:embeddedFont>
      <p:font typeface="CUGIDO+ArialMT" panose="020B0604020202020204"/>
      <p:regular r:id="rId45"/>
    </p:embeddedFont>
    <p:embeddedFont>
      <p:font typeface="DejaVu Sans" panose="020B0604020202020204" charset="0"/>
      <p:regular r:id="rId46"/>
    </p:embeddedFont>
    <p:embeddedFont>
      <p:font typeface="DVFASA+Calibri" panose="020B0604020202020204"/>
      <p:regular r:id="rId47"/>
    </p:embeddedFont>
    <p:embeddedFont>
      <p:font typeface="IFIWOS+TwCenMT-CondensedBold" panose="020B0604020202020204"/>
      <p:regular r:id="rId48"/>
    </p:embeddedFont>
    <p:embeddedFont>
      <p:font typeface="LEWLPW+Calibri" panose="020B0604020202020204"/>
      <p:regular r:id="rId49"/>
    </p:embeddedFont>
    <p:embeddedFont>
      <p:font typeface="LNRTWT+ArialMT" panose="020B0604020202020204"/>
      <p:regular r:id="rId50"/>
    </p:embeddedFont>
    <p:embeddedFont>
      <p:font typeface="MIDGOT+ArialMT" panose="020B0604020202020204"/>
      <p:regular r:id="rId51"/>
    </p:embeddedFont>
    <p:embeddedFont>
      <p:font typeface="POPGQN+Calibri" panose="020B0604020202020204"/>
      <p:regular r:id="rId52"/>
    </p:embeddedFont>
    <p:embeddedFont>
      <p:font typeface="TADMHN+TwCenMT-CondensedBold" panose="020B0604020202020204"/>
      <p:regular r:id="rId5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860" y="60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font" Target="fonts/font10.fntdata"/><Relationship Id="rId50" Type="http://schemas.openxmlformats.org/officeDocument/2006/relationships/font" Target="fonts/font13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3" Type="http://schemas.openxmlformats.org/officeDocument/2006/relationships/font" Target="fonts/font16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font" Target="fonts/font11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font" Target="fonts/font9.fntdata"/><Relationship Id="rId20" Type="http://schemas.openxmlformats.org/officeDocument/2006/relationships/slide" Target="slides/slide19.xml"/><Relationship Id="rId41" Type="http://schemas.openxmlformats.org/officeDocument/2006/relationships/font" Target="fonts/font4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2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52" Type="http://schemas.openxmlformats.org/officeDocument/2006/relationships/font" Target="fonts/font1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spacexdata.com/v4/rocket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/index.php?title=List_of_Falcon_9_and_Falcon_Heavy_launches&amp;oldid=1027686922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1D186-E219-4C28-AB58-A8B47ED1D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3323987"/>
          </a:xfrm>
        </p:spPr>
        <p:txBody>
          <a:bodyPr/>
          <a:lstStyle/>
          <a:p>
            <a:r>
              <a:rPr lang="en-US" sz="7200" b="1" dirty="0"/>
              <a:t>IBM APPLIED DATA SCIENCE CAPSTONE</a:t>
            </a:r>
          </a:p>
        </p:txBody>
      </p:sp>
    </p:spTree>
    <p:extLst>
      <p:ext uri="{BB962C8B-B14F-4D97-AF65-F5344CB8AC3E}">
        <p14:creationId xmlns:p14="http://schemas.microsoft.com/office/powerpoint/2010/main" val="1854034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29639" y="242203"/>
            <a:ext cx="3299606" cy="66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914"/>
              </a:lnSpc>
              <a:spcBef>
                <a:spcPts val="0"/>
              </a:spcBef>
              <a:spcAft>
                <a:spcPts val="0"/>
              </a:spcAft>
            </a:pPr>
            <a:r>
              <a:rPr sz="4600" dirty="0">
                <a:solidFill>
                  <a:srgbClr val="FFFEFE"/>
                </a:solidFill>
                <a:latin typeface="TADMHN+TwCenMT-CondensedBold"/>
                <a:cs typeface="TADMHN+TwCenMT-CondensedBold"/>
              </a:rPr>
              <a:t>METHODOLOGY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96377" y="838361"/>
            <a:ext cx="2536106" cy="4315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98"/>
              </a:lnSpc>
              <a:spcBef>
                <a:spcPts val="0"/>
              </a:spcBef>
              <a:spcAft>
                <a:spcPts val="0"/>
              </a:spcAft>
            </a:pPr>
            <a:r>
              <a:rPr sz="2900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Data</a:t>
            </a:r>
            <a:r>
              <a:rPr sz="2900" spc="-286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 </a:t>
            </a:r>
            <a:r>
              <a:rPr sz="2900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Visualization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14242" y="894858"/>
            <a:ext cx="268262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EFE"/>
                </a:solidFill>
                <a:latin typeface="DVFASA+Calibri"/>
                <a:cs typeface="DVFASA+Calibri"/>
              </a:rPr>
              <a:t>3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29639" y="1965305"/>
            <a:ext cx="3307503" cy="410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AFUCEO+ArialMT"/>
                <a:cs typeface="AFUCEO+ArialMT"/>
              </a:rPr>
              <a:t>•</a:t>
            </a:r>
            <a:r>
              <a:rPr sz="2400" spc="197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Matplotlib and Seaborn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86840" y="2330666"/>
            <a:ext cx="9671146" cy="348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1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UGIDO+ArialMT"/>
                <a:cs typeface="CUGIDO+ArialMT"/>
              </a:rPr>
              <a:t>•</a:t>
            </a:r>
            <a:r>
              <a:rPr sz="2000" spc="464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Functions </a:t>
            </a:r>
            <a:r>
              <a:rPr sz="2000" spc="-11" dirty="0">
                <a:solidFill>
                  <a:srgbClr val="000000"/>
                </a:solidFill>
                <a:latin typeface="LEWLPW+Calibri"/>
                <a:cs typeface="LEWLPW+Calibri"/>
              </a:rPr>
              <a:t>from</a:t>
            </a:r>
            <a:r>
              <a:rPr sz="2000" spc="11" dirty="0">
                <a:solidFill>
                  <a:srgbClr val="000000"/>
                </a:solidFill>
                <a:latin typeface="LEWLPW+Calibri"/>
                <a:cs typeface="LEWLPW+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the Matplotlib and Seaborn libraries </a:t>
            </a:r>
            <a:r>
              <a:rPr sz="2000" spc="-10" dirty="0">
                <a:solidFill>
                  <a:srgbClr val="000000"/>
                </a:solidFill>
                <a:latin typeface="LEWLPW+Calibri"/>
                <a:cs typeface="LEWLPW+Calibri"/>
              </a:rPr>
              <a:t>are</a:t>
            </a:r>
            <a:r>
              <a:rPr sz="2000" spc="12" dirty="0">
                <a:solidFill>
                  <a:srgbClr val="000000"/>
                </a:solidFill>
                <a:latin typeface="LEWLPW+Calibri"/>
                <a:cs typeface="LEWLPW+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used </a:t>
            </a:r>
            <a:r>
              <a:rPr sz="2000" spc="-14" dirty="0">
                <a:solidFill>
                  <a:srgbClr val="000000"/>
                </a:solidFill>
                <a:latin typeface="LEWLPW+Calibri"/>
                <a:cs typeface="LEWLPW+Calibri"/>
              </a:rPr>
              <a:t>to</a:t>
            </a: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 visualize the </a:t>
            </a:r>
            <a:r>
              <a:rPr sz="2000" spc="-11" dirty="0">
                <a:solidFill>
                  <a:srgbClr val="000000"/>
                </a:solidFill>
                <a:latin typeface="LEWLPW+Calibri"/>
                <a:cs typeface="LEWLPW+Calibri"/>
              </a:rPr>
              <a:t>data</a:t>
            </a:r>
            <a:r>
              <a:rPr sz="2000" spc="13" dirty="0">
                <a:solidFill>
                  <a:srgbClr val="000000"/>
                </a:solidFill>
                <a:latin typeface="LEWLPW+Calibri"/>
                <a:cs typeface="LEWLPW+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through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15440" y="2586698"/>
            <a:ext cx="4233530" cy="348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1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scatterplots, bar charts, and line charts.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86840" y="2891498"/>
            <a:ext cx="9740580" cy="348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1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UGIDO+ArialMT"/>
                <a:cs typeface="CUGIDO+ArialMT"/>
              </a:rPr>
              <a:t>•</a:t>
            </a:r>
            <a:r>
              <a:rPr sz="2000" spc="464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The plots and charts are</a:t>
            </a:r>
            <a:r>
              <a:rPr sz="2000" spc="11" dirty="0">
                <a:solidFill>
                  <a:srgbClr val="000000"/>
                </a:solidFill>
                <a:latin typeface="LEWLPW+Calibri"/>
                <a:cs typeface="LEWLPW+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used </a:t>
            </a:r>
            <a:r>
              <a:rPr sz="2000" spc="-15" dirty="0">
                <a:solidFill>
                  <a:srgbClr val="000000"/>
                </a:solidFill>
                <a:latin typeface="LEWLPW+Calibri"/>
                <a:cs typeface="LEWLPW+Calibri"/>
              </a:rPr>
              <a:t>to</a:t>
            </a: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 understand more</a:t>
            </a:r>
            <a:r>
              <a:rPr sz="2000" spc="11" dirty="0">
                <a:solidFill>
                  <a:srgbClr val="000000"/>
                </a:solidFill>
                <a:latin typeface="LEWLPW+Calibri"/>
                <a:cs typeface="LEWLPW+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about the relationships between several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615440" y="3132290"/>
            <a:ext cx="1944517" cy="348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1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features, such as: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844040" y="3449182"/>
            <a:ext cx="5811686" cy="9148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19"/>
              </a:lnSpc>
              <a:spcBef>
                <a:spcPts val="0"/>
              </a:spcBef>
              <a:spcAft>
                <a:spcPts val="0"/>
              </a:spcAft>
            </a:pPr>
            <a:r>
              <a:rPr sz="1900" dirty="0">
                <a:solidFill>
                  <a:srgbClr val="000000"/>
                </a:solidFill>
                <a:latin typeface="LNRTWT+ArialMT"/>
                <a:cs typeface="LNRTWT+ArialMT"/>
              </a:rPr>
              <a:t>•</a:t>
            </a:r>
            <a:r>
              <a:rPr sz="1900" spc="531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1900" dirty="0">
                <a:solidFill>
                  <a:srgbClr val="000000"/>
                </a:solidFill>
                <a:latin typeface="POPGQN+Calibri"/>
                <a:cs typeface="POPGQN+Calibri"/>
              </a:rPr>
              <a:t>The relationship between flight number and launch site</a:t>
            </a:r>
          </a:p>
          <a:p>
            <a:pPr marL="0" marR="0">
              <a:lnSpc>
                <a:spcPts val="2304"/>
              </a:lnSpc>
              <a:spcBef>
                <a:spcPts val="0"/>
              </a:spcBef>
              <a:spcAft>
                <a:spcPts val="0"/>
              </a:spcAft>
            </a:pPr>
            <a:r>
              <a:rPr sz="1900" dirty="0">
                <a:solidFill>
                  <a:srgbClr val="000000"/>
                </a:solidFill>
                <a:latin typeface="LNRTWT+ArialMT"/>
                <a:cs typeface="LNRTWT+ArialMT"/>
              </a:rPr>
              <a:t>•</a:t>
            </a:r>
            <a:r>
              <a:rPr sz="1900" spc="531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1900" dirty="0">
                <a:solidFill>
                  <a:srgbClr val="000000"/>
                </a:solidFill>
                <a:latin typeface="POPGQN+Calibri"/>
                <a:cs typeface="POPGQN+Calibri"/>
              </a:rPr>
              <a:t>The relationship between payload mass and launch site</a:t>
            </a:r>
          </a:p>
          <a:p>
            <a:pPr marL="0" marR="0">
              <a:lnSpc>
                <a:spcPts val="2279"/>
              </a:lnSpc>
              <a:spcBef>
                <a:spcPts val="0"/>
              </a:spcBef>
              <a:spcAft>
                <a:spcPts val="0"/>
              </a:spcAft>
            </a:pPr>
            <a:r>
              <a:rPr sz="1900" dirty="0">
                <a:solidFill>
                  <a:srgbClr val="000000"/>
                </a:solidFill>
                <a:latin typeface="LNRTWT+ArialMT"/>
                <a:cs typeface="LNRTWT+ArialMT"/>
              </a:rPr>
              <a:t>•</a:t>
            </a:r>
            <a:r>
              <a:rPr sz="1900" spc="531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1900" dirty="0">
                <a:solidFill>
                  <a:srgbClr val="000000"/>
                </a:solidFill>
                <a:latin typeface="POPGQN+Calibri"/>
                <a:cs typeface="POPGQN+Calibri"/>
              </a:rPr>
              <a:t>The relationship between success </a:t>
            </a:r>
            <a:r>
              <a:rPr sz="1900" spc="-25" dirty="0">
                <a:solidFill>
                  <a:srgbClr val="000000"/>
                </a:solidFill>
                <a:latin typeface="POPGQN+Calibri"/>
                <a:cs typeface="POPGQN+Calibri"/>
              </a:rPr>
              <a:t>rate</a:t>
            </a:r>
            <a:r>
              <a:rPr sz="1900" spc="25" dirty="0">
                <a:solidFill>
                  <a:srgbClr val="000000"/>
                </a:solidFill>
                <a:latin typeface="POPGQN+Calibri"/>
                <a:cs typeface="POPGQN+Calibri"/>
              </a:rPr>
              <a:t> </a:t>
            </a:r>
            <a:r>
              <a:rPr sz="1900" dirty="0">
                <a:solidFill>
                  <a:srgbClr val="000000"/>
                </a:solidFill>
                <a:latin typeface="POPGQN+Calibri"/>
                <a:cs typeface="POPGQN+Calibri"/>
              </a:rPr>
              <a:t>and orbit type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929639" y="4379321"/>
            <a:ext cx="1220366" cy="410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AFUCEO+ArialMT"/>
                <a:cs typeface="AFUCEO+ArialMT"/>
              </a:rPr>
              <a:t>•</a:t>
            </a:r>
            <a:r>
              <a:rPr sz="2400" spc="197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Folium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386840" y="4744682"/>
            <a:ext cx="9761838" cy="6529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1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UGIDO+ArialMT"/>
                <a:cs typeface="CUGIDO+ArialMT"/>
              </a:rPr>
              <a:t>•</a:t>
            </a:r>
            <a:r>
              <a:rPr sz="2000" spc="464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Functions </a:t>
            </a:r>
            <a:r>
              <a:rPr sz="2000" spc="-11" dirty="0">
                <a:solidFill>
                  <a:srgbClr val="000000"/>
                </a:solidFill>
                <a:latin typeface="LEWLPW+Calibri"/>
                <a:cs typeface="LEWLPW+Calibri"/>
              </a:rPr>
              <a:t>from</a:t>
            </a:r>
            <a:r>
              <a:rPr sz="2000" spc="11" dirty="0">
                <a:solidFill>
                  <a:srgbClr val="000000"/>
                </a:solidFill>
                <a:latin typeface="LEWLPW+Calibri"/>
                <a:cs typeface="LEWLPW+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the Folium libraries </a:t>
            </a:r>
            <a:r>
              <a:rPr sz="2000" spc="-10" dirty="0">
                <a:solidFill>
                  <a:srgbClr val="000000"/>
                </a:solidFill>
                <a:latin typeface="LEWLPW+Calibri"/>
                <a:cs typeface="LEWLPW+Calibri"/>
              </a:rPr>
              <a:t>are</a:t>
            </a:r>
            <a:r>
              <a:rPr sz="2000" spc="12" dirty="0">
                <a:solidFill>
                  <a:srgbClr val="000000"/>
                </a:solidFill>
                <a:latin typeface="LEWLPW+Calibri"/>
                <a:cs typeface="LEWLPW+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used </a:t>
            </a:r>
            <a:r>
              <a:rPr sz="2000" spc="-14" dirty="0">
                <a:solidFill>
                  <a:srgbClr val="000000"/>
                </a:solidFill>
                <a:latin typeface="LEWLPW+Calibri"/>
                <a:cs typeface="LEWLPW+Calibri"/>
              </a:rPr>
              <a:t>to</a:t>
            </a: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 visualize the </a:t>
            </a:r>
            <a:r>
              <a:rPr sz="2000" spc="-11" dirty="0">
                <a:solidFill>
                  <a:srgbClr val="000000"/>
                </a:solidFill>
                <a:latin typeface="LEWLPW+Calibri"/>
                <a:cs typeface="LEWLPW+Calibri"/>
              </a:rPr>
              <a:t>data</a:t>
            </a:r>
            <a:r>
              <a:rPr sz="2000" spc="13" dirty="0">
                <a:solidFill>
                  <a:srgbClr val="000000"/>
                </a:solidFill>
                <a:latin typeface="LEWLPW+Calibri"/>
                <a:cs typeface="LEWLPW+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through interactive</a:t>
            </a:r>
            <a:r>
              <a:rPr sz="2000" spc="10" dirty="0">
                <a:solidFill>
                  <a:srgbClr val="000000"/>
                </a:solidFill>
                <a:latin typeface="LEWLPW+Calibri"/>
                <a:cs typeface="LEWLPW+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maps.</a:t>
            </a:r>
          </a:p>
          <a:p>
            <a:pPr marL="0" marR="0">
              <a:lnSpc>
                <a:spcPts val="2400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UGIDO+ArialMT"/>
                <a:cs typeface="CUGIDO+ArialMT"/>
              </a:rPr>
              <a:t>•</a:t>
            </a:r>
            <a:r>
              <a:rPr sz="2000" spc="914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The Folium library is used to: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844040" y="5366275"/>
            <a:ext cx="7311140" cy="594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MIDGOT+ArialMT"/>
                <a:cs typeface="MIDGOT+ArialMT"/>
              </a:rPr>
              <a:t>•</a:t>
            </a:r>
            <a:r>
              <a:rPr sz="1800" spc="598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1800" dirty="0">
                <a:solidFill>
                  <a:srgbClr val="000000"/>
                </a:solidFill>
                <a:latin typeface="DVFASA+Calibri"/>
                <a:cs typeface="DVFASA+Calibri"/>
              </a:rPr>
              <a:t>Mark all launch sites on a map</a:t>
            </a:r>
          </a:p>
          <a:p>
            <a:pPr marL="0" marR="0">
              <a:lnSpc>
                <a:spcPts val="2183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MIDGOT+ArialMT"/>
                <a:cs typeface="MIDGOT+ArialMT"/>
              </a:rPr>
              <a:t>•</a:t>
            </a:r>
            <a:r>
              <a:rPr sz="1800" spc="598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1800" dirty="0">
                <a:solidFill>
                  <a:srgbClr val="000000"/>
                </a:solidFill>
                <a:latin typeface="DVFASA+Calibri"/>
                <a:cs typeface="DVFASA+Calibri"/>
              </a:rPr>
              <a:t>Mark the succeeded launches and failed</a:t>
            </a:r>
            <a:r>
              <a:rPr sz="1800" spc="17" dirty="0">
                <a:solidFill>
                  <a:srgbClr val="000000"/>
                </a:solidFill>
                <a:latin typeface="DVFASA+Calibri"/>
                <a:cs typeface="DVFASA+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DVFASA+Calibri"/>
                <a:cs typeface="DVFASA+Calibri"/>
              </a:rPr>
              <a:t>launches </a:t>
            </a:r>
            <a:r>
              <a:rPr sz="1800" spc="-18" dirty="0">
                <a:solidFill>
                  <a:srgbClr val="000000"/>
                </a:solidFill>
                <a:latin typeface="DVFASA+Calibri"/>
                <a:cs typeface="DVFASA+Calibri"/>
              </a:rPr>
              <a:t>for</a:t>
            </a:r>
            <a:r>
              <a:rPr sz="1800" spc="21" dirty="0">
                <a:solidFill>
                  <a:srgbClr val="000000"/>
                </a:solidFill>
                <a:latin typeface="DVFASA+Calibri"/>
                <a:cs typeface="DVFASA+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DVFASA+Calibri"/>
                <a:cs typeface="DVFASA+Calibri"/>
              </a:rPr>
              <a:t>each site</a:t>
            </a:r>
            <a:r>
              <a:rPr sz="1800" spc="19" dirty="0">
                <a:solidFill>
                  <a:srgbClr val="000000"/>
                </a:solidFill>
                <a:latin typeface="DVFASA+Calibri"/>
                <a:cs typeface="DVFASA+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DVFASA+Calibri"/>
                <a:cs typeface="DVFASA+Calibri"/>
              </a:rPr>
              <a:t>on the map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844040" y="5936251"/>
            <a:ext cx="9106490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MIDGOT+ArialMT"/>
                <a:cs typeface="MIDGOT+ArialMT"/>
              </a:rPr>
              <a:t>•</a:t>
            </a:r>
            <a:r>
              <a:rPr sz="1800" spc="598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1800" dirty="0">
                <a:solidFill>
                  <a:srgbClr val="000000"/>
                </a:solidFill>
                <a:latin typeface="DVFASA+Calibri"/>
                <a:cs typeface="DVFASA+Calibri"/>
              </a:rPr>
              <a:t>Mark the distances between</a:t>
            </a:r>
            <a:r>
              <a:rPr sz="1800" spc="12" dirty="0">
                <a:solidFill>
                  <a:srgbClr val="000000"/>
                </a:solidFill>
                <a:latin typeface="DVFASA+Calibri"/>
                <a:cs typeface="DVFASA+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DVFASA+Calibri"/>
                <a:cs typeface="DVFASA+Calibri"/>
              </a:rPr>
              <a:t>a launch site</a:t>
            </a:r>
            <a:r>
              <a:rPr sz="1800" spc="19" dirty="0">
                <a:solidFill>
                  <a:srgbClr val="000000"/>
                </a:solidFill>
                <a:latin typeface="DVFASA+Calibri"/>
                <a:cs typeface="DVFASA+Calibri"/>
              </a:rPr>
              <a:t> </a:t>
            </a:r>
            <a:r>
              <a:rPr sz="1800" spc="-20" dirty="0">
                <a:solidFill>
                  <a:srgbClr val="000000"/>
                </a:solidFill>
                <a:latin typeface="DVFASA+Calibri"/>
                <a:cs typeface="DVFASA+Calibri"/>
              </a:rPr>
              <a:t>to</a:t>
            </a:r>
            <a:r>
              <a:rPr sz="1800" spc="27" dirty="0">
                <a:solidFill>
                  <a:srgbClr val="000000"/>
                </a:solidFill>
                <a:latin typeface="DVFASA+Calibri"/>
                <a:cs typeface="DVFASA+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DVFASA+Calibri"/>
                <a:cs typeface="DVFASA+Calibri"/>
              </a:rPr>
              <a:t>its proximities such as the nearest</a:t>
            </a:r>
            <a:r>
              <a:rPr sz="1800" spc="10" dirty="0">
                <a:solidFill>
                  <a:srgbClr val="000000"/>
                </a:solidFill>
                <a:latin typeface="DVFASA+Calibri"/>
                <a:cs typeface="DVFASA+Calibri"/>
              </a:rPr>
              <a:t> </a:t>
            </a:r>
            <a:r>
              <a:rPr sz="1800" spc="-27" dirty="0">
                <a:solidFill>
                  <a:srgbClr val="000000"/>
                </a:solidFill>
                <a:latin typeface="DVFASA+Calibri"/>
                <a:cs typeface="DVFASA+Calibri"/>
              </a:rPr>
              <a:t>city,</a:t>
            </a:r>
            <a:r>
              <a:rPr sz="1800" spc="33" dirty="0">
                <a:solidFill>
                  <a:srgbClr val="000000"/>
                </a:solidFill>
                <a:latin typeface="DVFASA+Calibri"/>
                <a:cs typeface="DVFASA+Calibri"/>
              </a:rPr>
              <a:t> </a:t>
            </a:r>
            <a:r>
              <a:rPr sz="1800" spc="-32" dirty="0">
                <a:solidFill>
                  <a:srgbClr val="000000"/>
                </a:solidFill>
                <a:latin typeface="DVFASA+Calibri"/>
                <a:cs typeface="DVFASA+Calibri"/>
              </a:rPr>
              <a:t>railway,</a:t>
            </a:r>
            <a:r>
              <a:rPr sz="1800" spc="38" dirty="0">
                <a:solidFill>
                  <a:srgbClr val="000000"/>
                </a:solidFill>
                <a:latin typeface="DVFASA+Calibri"/>
                <a:cs typeface="DVFASA+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DVFASA+Calibri"/>
                <a:cs typeface="DVFASA+Calibri"/>
              </a:rPr>
              <a:t>or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2072640" y="6152659"/>
            <a:ext cx="929059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VFASA+Calibri"/>
                <a:cs typeface="DVFASA+Calibri"/>
              </a:rPr>
              <a:t>highway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29639" y="242203"/>
            <a:ext cx="3299606" cy="66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914"/>
              </a:lnSpc>
              <a:spcBef>
                <a:spcPts val="0"/>
              </a:spcBef>
              <a:spcAft>
                <a:spcPts val="0"/>
              </a:spcAft>
            </a:pPr>
            <a:r>
              <a:rPr sz="4600" dirty="0">
                <a:solidFill>
                  <a:srgbClr val="FFFEFE"/>
                </a:solidFill>
                <a:latin typeface="TADMHN+TwCenMT-CondensedBold"/>
                <a:cs typeface="TADMHN+TwCenMT-CondensedBold"/>
              </a:rPr>
              <a:t>METHODOLOGY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96377" y="838361"/>
            <a:ext cx="2536106" cy="4315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98"/>
              </a:lnSpc>
              <a:spcBef>
                <a:spcPts val="0"/>
              </a:spcBef>
              <a:spcAft>
                <a:spcPts val="0"/>
              </a:spcAft>
            </a:pPr>
            <a:r>
              <a:rPr sz="2900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Data</a:t>
            </a:r>
            <a:r>
              <a:rPr sz="2900" spc="-286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 </a:t>
            </a:r>
            <a:r>
              <a:rPr sz="2900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Visualization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14242" y="894858"/>
            <a:ext cx="268262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EFE"/>
                </a:solidFill>
                <a:latin typeface="DVFASA+Calibri"/>
                <a:cs typeface="DVFASA+Calibri"/>
              </a:rPr>
              <a:t>3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29639" y="2727305"/>
            <a:ext cx="993706" cy="410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AFUCEO+ArialMT"/>
                <a:cs typeface="AFUCEO+ArialMT"/>
              </a:rPr>
              <a:t>•</a:t>
            </a:r>
            <a:r>
              <a:rPr sz="2400" spc="197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Dash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86840" y="3117050"/>
            <a:ext cx="5128702" cy="348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1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UGIDO+ArialMT"/>
                <a:cs typeface="CUGIDO+ArialMT"/>
              </a:rPr>
              <a:t>•</a:t>
            </a:r>
            <a:r>
              <a:rPr sz="2000" spc="464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Functions </a:t>
            </a:r>
            <a:r>
              <a:rPr sz="2000" spc="-10" dirty="0">
                <a:solidFill>
                  <a:srgbClr val="000000"/>
                </a:solidFill>
                <a:latin typeface="LEWLPW+Calibri"/>
                <a:cs typeface="LEWLPW+Calibri"/>
              </a:rPr>
              <a:t>from</a:t>
            </a: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 Dash </a:t>
            </a:r>
            <a:r>
              <a:rPr sz="2000" spc="-10" dirty="0">
                <a:solidFill>
                  <a:srgbClr val="000000"/>
                </a:solidFill>
                <a:latin typeface="LEWLPW+Calibri"/>
                <a:cs typeface="LEWLPW+Calibri"/>
              </a:rPr>
              <a:t>are</a:t>
            </a:r>
            <a:r>
              <a:rPr sz="2000" spc="12" dirty="0">
                <a:solidFill>
                  <a:srgbClr val="000000"/>
                </a:solidFill>
                <a:latin typeface="LEWLPW+Calibri"/>
                <a:cs typeface="LEWLPW+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used </a:t>
            </a:r>
            <a:r>
              <a:rPr sz="2000" spc="-14" dirty="0">
                <a:solidFill>
                  <a:srgbClr val="000000"/>
                </a:solidFill>
                <a:latin typeface="LEWLPW+Calibri"/>
                <a:cs typeface="LEWLPW+Calibri"/>
              </a:rPr>
              <a:t>to</a:t>
            </a: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 </a:t>
            </a:r>
            <a:r>
              <a:rPr sz="2000" spc="-11" dirty="0">
                <a:solidFill>
                  <a:srgbClr val="000000"/>
                </a:solidFill>
                <a:latin typeface="LEWLPW+Calibri"/>
                <a:cs typeface="LEWLPW+Calibri"/>
              </a:rPr>
              <a:t>generate</a:t>
            </a:r>
            <a:r>
              <a:rPr sz="2000" spc="14" dirty="0">
                <a:solidFill>
                  <a:srgbClr val="000000"/>
                </a:solidFill>
                <a:latin typeface="LEWLPW+Calibri"/>
                <a:cs typeface="LEWLPW+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an i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411781" y="3117050"/>
            <a:ext cx="2765033" cy="348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1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e </a:t>
            </a:r>
            <a:r>
              <a:rPr sz="2000" spc="-22" dirty="0">
                <a:solidFill>
                  <a:srgbClr val="000000"/>
                </a:solidFill>
                <a:latin typeface="LEWLPW+Calibri"/>
                <a:cs typeface="LEWLPW+Calibri"/>
              </a:rPr>
              <a:t>we</a:t>
            </a:r>
            <a:r>
              <a:rPr sz="2000" spc="24" dirty="0">
                <a:solidFill>
                  <a:srgbClr val="000000"/>
                </a:solidFill>
                <a:latin typeface="LEWLPW+Calibri"/>
                <a:cs typeface="LEWLPW+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can toggle the input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15440" y="3397466"/>
            <a:ext cx="4580493" cy="348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1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using a dropdown menu and a </a:t>
            </a:r>
            <a:r>
              <a:rPr sz="2000" spc="-13" dirty="0">
                <a:solidFill>
                  <a:srgbClr val="000000"/>
                </a:solidFill>
                <a:latin typeface="LEWLPW+Calibri"/>
                <a:cs typeface="LEWLPW+Calibri"/>
              </a:rPr>
              <a:t>range</a:t>
            </a:r>
            <a:r>
              <a:rPr sz="2000" spc="16" dirty="0">
                <a:solidFill>
                  <a:srgbClr val="000000"/>
                </a:solidFill>
                <a:latin typeface="LEWLPW+Calibri"/>
                <a:cs typeface="LEWLPW+Calibri"/>
              </a:rPr>
              <a:t> </a:t>
            </a:r>
            <a:r>
              <a:rPr sz="2000" spc="-26" dirty="0">
                <a:solidFill>
                  <a:srgbClr val="000000"/>
                </a:solidFill>
                <a:latin typeface="LEWLPW+Calibri"/>
                <a:cs typeface="LEWLPW+Calibri"/>
              </a:rPr>
              <a:t>slider.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386840" y="3726650"/>
            <a:ext cx="6723079" cy="658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1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UGIDO+ArialMT"/>
                <a:cs typeface="CUGIDO+ArialMT"/>
              </a:rPr>
              <a:t>•</a:t>
            </a:r>
            <a:r>
              <a:rPr sz="2000" spc="464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Using a pie chart and a scatterplot, the interactive site shows:</a:t>
            </a:r>
          </a:p>
          <a:p>
            <a:pPr marL="457200" marR="0">
              <a:lnSpc>
                <a:spcPts val="2197"/>
              </a:lnSpc>
              <a:spcBef>
                <a:spcPts val="295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MIDGOT+ArialMT"/>
                <a:cs typeface="MIDGOT+ArialMT"/>
              </a:rPr>
              <a:t>•</a:t>
            </a:r>
            <a:r>
              <a:rPr sz="1800" spc="598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1800" dirty="0">
                <a:solidFill>
                  <a:srgbClr val="000000"/>
                </a:solidFill>
                <a:latin typeface="DVFASA+Calibri"/>
                <a:cs typeface="DVFASA+Calibri"/>
              </a:rPr>
              <a:t>The </a:t>
            </a:r>
            <a:r>
              <a:rPr sz="1800" spc="-11" dirty="0">
                <a:solidFill>
                  <a:srgbClr val="000000"/>
                </a:solidFill>
                <a:latin typeface="DVFASA+Calibri"/>
                <a:cs typeface="DVFASA+Calibri"/>
              </a:rPr>
              <a:t>total</a:t>
            </a:r>
            <a:r>
              <a:rPr sz="1800" spc="17" dirty="0">
                <a:solidFill>
                  <a:srgbClr val="000000"/>
                </a:solidFill>
                <a:latin typeface="DVFASA+Calibri"/>
                <a:cs typeface="DVFASA+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DVFASA+Calibri"/>
                <a:cs typeface="DVFASA+Calibri"/>
              </a:rPr>
              <a:t>success launches </a:t>
            </a:r>
            <a:r>
              <a:rPr sz="1800" spc="-10" dirty="0">
                <a:solidFill>
                  <a:srgbClr val="000000"/>
                </a:solidFill>
                <a:latin typeface="DVFASA+Calibri"/>
                <a:cs typeface="DVFASA+Calibri"/>
              </a:rPr>
              <a:t>from</a:t>
            </a:r>
            <a:r>
              <a:rPr sz="1800" spc="17" dirty="0">
                <a:solidFill>
                  <a:srgbClr val="000000"/>
                </a:solidFill>
                <a:latin typeface="DVFASA+Calibri"/>
                <a:cs typeface="DVFASA+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DVFASA+Calibri"/>
                <a:cs typeface="DVFASA+Calibri"/>
              </a:rPr>
              <a:t>each launch site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844040" y="4384819"/>
            <a:ext cx="9285797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MIDGOT+ArialMT"/>
                <a:cs typeface="MIDGOT+ArialMT"/>
              </a:rPr>
              <a:t>•</a:t>
            </a:r>
            <a:r>
              <a:rPr sz="1800" spc="598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1800" dirty="0">
                <a:solidFill>
                  <a:srgbClr val="000000"/>
                </a:solidFill>
                <a:latin typeface="DVFASA+Calibri"/>
                <a:cs typeface="DVFASA+Calibri"/>
              </a:rPr>
              <a:t>The correlation</a:t>
            </a:r>
            <a:r>
              <a:rPr sz="1800" spc="16" dirty="0">
                <a:solidFill>
                  <a:srgbClr val="000000"/>
                </a:solidFill>
                <a:latin typeface="DVFASA+Calibri"/>
                <a:cs typeface="DVFASA+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DVFASA+Calibri"/>
                <a:cs typeface="DVFASA+Calibri"/>
              </a:rPr>
              <a:t>between</a:t>
            </a:r>
            <a:r>
              <a:rPr sz="1800" spc="12" dirty="0">
                <a:solidFill>
                  <a:srgbClr val="000000"/>
                </a:solidFill>
                <a:latin typeface="DVFASA+Calibri"/>
                <a:cs typeface="DVFASA+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DVFASA+Calibri"/>
                <a:cs typeface="DVFASA+Calibri"/>
              </a:rPr>
              <a:t>payload</a:t>
            </a:r>
            <a:r>
              <a:rPr sz="1800" spc="16" dirty="0">
                <a:solidFill>
                  <a:srgbClr val="000000"/>
                </a:solidFill>
                <a:latin typeface="DVFASA+Calibri"/>
                <a:cs typeface="DVFASA+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DVFASA+Calibri"/>
                <a:cs typeface="DVFASA+Calibri"/>
              </a:rPr>
              <a:t>mass and mission</a:t>
            </a:r>
            <a:r>
              <a:rPr sz="1800" spc="11" dirty="0">
                <a:solidFill>
                  <a:srgbClr val="000000"/>
                </a:solidFill>
                <a:latin typeface="DVFASA+Calibri"/>
                <a:cs typeface="DVFASA+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DVFASA+Calibri"/>
                <a:cs typeface="DVFASA+Calibri"/>
              </a:rPr>
              <a:t>outcome</a:t>
            </a:r>
            <a:r>
              <a:rPr sz="1800" spc="15" dirty="0">
                <a:solidFill>
                  <a:srgbClr val="000000"/>
                </a:solidFill>
                <a:latin typeface="DVFASA+Calibri"/>
                <a:cs typeface="DVFASA+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DVFASA+Calibri"/>
                <a:cs typeface="DVFASA+Calibri"/>
              </a:rPr>
              <a:t>(success or failure)</a:t>
            </a:r>
            <a:r>
              <a:rPr sz="1800" spc="18" dirty="0">
                <a:solidFill>
                  <a:srgbClr val="000000"/>
                </a:solidFill>
                <a:latin typeface="DVFASA+Calibri"/>
                <a:cs typeface="DVFASA+Calibri"/>
              </a:rPr>
              <a:t> </a:t>
            </a:r>
            <a:r>
              <a:rPr sz="1800" spc="-18" dirty="0">
                <a:solidFill>
                  <a:srgbClr val="000000"/>
                </a:solidFill>
                <a:latin typeface="DVFASA+Calibri"/>
                <a:cs typeface="DVFASA+Calibri"/>
              </a:rPr>
              <a:t>for</a:t>
            </a:r>
            <a:r>
              <a:rPr sz="1800" spc="21" dirty="0">
                <a:solidFill>
                  <a:srgbClr val="000000"/>
                </a:solidFill>
                <a:latin typeface="DVFASA+Calibri"/>
                <a:cs typeface="DVFASA+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DVFASA+Calibri"/>
                <a:cs typeface="DVFASA+Calibri"/>
              </a:rPr>
              <a:t>each launch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072640" y="4628659"/>
            <a:ext cx="484584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VFASA+Calibri"/>
                <a:cs typeface="DVFASA+Calibri"/>
              </a:rPr>
              <a:t>site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29639" y="242203"/>
            <a:ext cx="3299606" cy="66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914"/>
              </a:lnSpc>
              <a:spcBef>
                <a:spcPts val="0"/>
              </a:spcBef>
              <a:spcAft>
                <a:spcPts val="0"/>
              </a:spcAft>
            </a:pPr>
            <a:r>
              <a:rPr sz="4600" dirty="0">
                <a:solidFill>
                  <a:srgbClr val="FFFEFE"/>
                </a:solidFill>
                <a:latin typeface="TADMHN+TwCenMT-CondensedBold"/>
                <a:cs typeface="TADMHN+TwCenMT-CondensedBold"/>
              </a:rPr>
              <a:t>METHODOLOGY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96377" y="838361"/>
            <a:ext cx="3798785" cy="4315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98"/>
              </a:lnSpc>
              <a:spcBef>
                <a:spcPts val="0"/>
              </a:spcBef>
              <a:spcAft>
                <a:spcPts val="0"/>
              </a:spcAft>
            </a:pPr>
            <a:r>
              <a:rPr sz="2900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Machine</a:t>
            </a:r>
            <a:r>
              <a:rPr sz="2900" spc="-287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 </a:t>
            </a:r>
            <a:r>
              <a:rPr sz="2900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Learning</a:t>
            </a:r>
            <a:r>
              <a:rPr sz="2900" spc="-288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 </a:t>
            </a:r>
            <a:r>
              <a:rPr sz="2900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Prediction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14242" y="894858"/>
            <a:ext cx="268262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EFE"/>
                </a:solidFill>
                <a:latin typeface="DVFASA+Calibri"/>
                <a:cs typeface="DVFASA+Calibri"/>
              </a:rPr>
              <a:t>4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29639" y="1943969"/>
            <a:ext cx="10028985" cy="410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AFUCEO+ArialMT"/>
                <a:cs typeface="AFUCEO+ArialMT"/>
              </a:rPr>
              <a:t>•</a:t>
            </a:r>
            <a:r>
              <a:rPr sz="2400" spc="197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Functions </a:t>
            </a:r>
            <a:r>
              <a:rPr sz="2400" spc="-11" dirty="0">
                <a:solidFill>
                  <a:srgbClr val="000000"/>
                </a:solidFill>
                <a:latin typeface="BJIIMF+Calibri"/>
                <a:cs typeface="BJIIMF+Calibri"/>
              </a:rPr>
              <a:t>from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 the Scikit-learn library </a:t>
            </a:r>
            <a:r>
              <a:rPr sz="2400" spc="-15" dirty="0">
                <a:solidFill>
                  <a:srgbClr val="000000"/>
                </a:solidFill>
                <a:latin typeface="BJIIMF+Calibri"/>
                <a:cs typeface="BJIIMF+Calibri"/>
              </a:rPr>
              <a:t>are</a:t>
            </a:r>
            <a:r>
              <a:rPr sz="2400" spc="16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used </a:t>
            </a:r>
            <a:r>
              <a:rPr sz="2400" spc="-28" dirty="0">
                <a:solidFill>
                  <a:srgbClr val="000000"/>
                </a:solidFill>
                <a:latin typeface="BJIIMF+Calibri"/>
                <a:cs typeface="BJIIMF+Calibri"/>
              </a:rPr>
              <a:t>to</a:t>
            </a:r>
            <a:r>
              <a:rPr sz="2400" spc="19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spc="-16" dirty="0">
                <a:solidFill>
                  <a:srgbClr val="000000"/>
                </a:solidFill>
                <a:latin typeface="BJIIMF+Calibri"/>
                <a:cs typeface="BJIIMF+Calibri"/>
              </a:rPr>
              <a:t>create</a:t>
            </a:r>
            <a:r>
              <a:rPr sz="2400" spc="15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our machine learning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58240" y="2273153"/>
            <a:ext cx="1134516" cy="410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models.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29639" y="2718161"/>
            <a:ext cx="8639872" cy="410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AFUCEO+ArialMT"/>
                <a:cs typeface="AFUCEO+ArialMT"/>
              </a:rPr>
              <a:t>•</a:t>
            </a:r>
            <a:r>
              <a:rPr sz="2400" spc="197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The machine learning</a:t>
            </a:r>
            <a:r>
              <a:rPr sz="2400" spc="-10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prediction phase include the following </a:t>
            </a:r>
            <a:r>
              <a:rPr sz="2400" spc="-13" dirty="0">
                <a:solidFill>
                  <a:srgbClr val="000000"/>
                </a:solidFill>
                <a:latin typeface="BJIIMF+Calibri"/>
                <a:cs typeface="BJIIMF+Calibri"/>
              </a:rPr>
              <a:t>steps: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86840" y="3123146"/>
            <a:ext cx="2699004" cy="348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1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UGIDO+ArialMT"/>
                <a:cs typeface="CUGIDO+ArialMT"/>
              </a:rPr>
              <a:t>•</a:t>
            </a:r>
            <a:r>
              <a:rPr sz="2000" spc="464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Standardizing the </a:t>
            </a:r>
            <a:r>
              <a:rPr sz="2000" spc="-11" dirty="0">
                <a:solidFill>
                  <a:srgbClr val="000000"/>
                </a:solidFill>
                <a:latin typeface="LEWLPW+Calibri"/>
                <a:cs typeface="LEWLPW+Calibri"/>
              </a:rPr>
              <a:t>data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386840" y="3464522"/>
            <a:ext cx="5511692" cy="9905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1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UGIDO+ArialMT"/>
                <a:cs typeface="CUGIDO+ArialMT"/>
              </a:rPr>
              <a:t>•</a:t>
            </a:r>
            <a:r>
              <a:rPr sz="2000" spc="464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Splitting the </a:t>
            </a:r>
            <a:r>
              <a:rPr sz="2000" spc="-11" dirty="0">
                <a:solidFill>
                  <a:srgbClr val="000000"/>
                </a:solidFill>
                <a:latin typeface="LEWLPW+Calibri"/>
                <a:cs typeface="LEWLPW+Calibri"/>
              </a:rPr>
              <a:t>data</a:t>
            </a:r>
            <a:r>
              <a:rPr sz="2000" spc="13" dirty="0">
                <a:solidFill>
                  <a:srgbClr val="000000"/>
                </a:solidFill>
                <a:latin typeface="LEWLPW+Calibri"/>
                <a:cs typeface="LEWLPW+Calibri"/>
              </a:rPr>
              <a:t> </a:t>
            </a:r>
            <a:r>
              <a:rPr sz="2000" spc="-10" dirty="0">
                <a:solidFill>
                  <a:srgbClr val="000000"/>
                </a:solidFill>
                <a:latin typeface="LEWLPW+Calibri"/>
                <a:cs typeface="LEWLPW+Calibri"/>
              </a:rPr>
              <a:t>into</a:t>
            </a: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 training and test</a:t>
            </a:r>
            <a:r>
              <a:rPr sz="2000" spc="11" dirty="0">
                <a:solidFill>
                  <a:srgbClr val="000000"/>
                </a:solidFill>
                <a:latin typeface="LEWLPW+Calibri"/>
                <a:cs typeface="LEWLPW+Calibri"/>
              </a:rPr>
              <a:t> </a:t>
            </a:r>
            <a:r>
              <a:rPr sz="2000" spc="-11" dirty="0">
                <a:solidFill>
                  <a:srgbClr val="000000"/>
                </a:solidFill>
                <a:latin typeface="LEWLPW+Calibri"/>
                <a:cs typeface="LEWLPW+Calibri"/>
              </a:rPr>
              <a:t>data</a:t>
            </a:r>
          </a:p>
          <a:p>
            <a:pPr marL="0" marR="0">
              <a:lnSpc>
                <a:spcPts val="2441"/>
              </a:lnSpc>
              <a:spcBef>
                <a:spcPts val="15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UGIDO+ArialMT"/>
                <a:cs typeface="CUGIDO+ArialMT"/>
              </a:rPr>
              <a:t>•</a:t>
            </a:r>
            <a:r>
              <a:rPr sz="2000" spc="464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Creating machine learning models, which include:</a:t>
            </a:r>
          </a:p>
          <a:p>
            <a:pPr marL="457200" marR="0">
              <a:lnSpc>
                <a:spcPts val="2197"/>
              </a:lnSpc>
              <a:spcBef>
                <a:spcPts val="269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MIDGOT+ArialMT"/>
                <a:cs typeface="MIDGOT+ArialMT"/>
              </a:rPr>
              <a:t>•</a:t>
            </a:r>
            <a:r>
              <a:rPr sz="1800" spc="598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1800" dirty="0">
                <a:solidFill>
                  <a:srgbClr val="000000"/>
                </a:solidFill>
                <a:latin typeface="DVFASA+Calibri"/>
                <a:cs typeface="DVFASA+Calibri"/>
              </a:rPr>
              <a:t>Logistic</a:t>
            </a:r>
            <a:r>
              <a:rPr sz="1800" spc="10" dirty="0">
                <a:solidFill>
                  <a:srgbClr val="000000"/>
                </a:solidFill>
                <a:latin typeface="DVFASA+Calibri"/>
                <a:cs typeface="DVFASA+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DVFASA+Calibri"/>
                <a:cs typeface="DVFASA+Calibri"/>
              </a:rPr>
              <a:t>regression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844040" y="4454923"/>
            <a:ext cx="3232127" cy="938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MIDGOT+ArialMT"/>
                <a:cs typeface="MIDGOT+ArialMT"/>
              </a:rPr>
              <a:t>•</a:t>
            </a:r>
            <a:r>
              <a:rPr sz="1800" spc="598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1800" dirty="0">
                <a:solidFill>
                  <a:srgbClr val="000000"/>
                </a:solidFill>
                <a:latin typeface="DVFASA+Calibri"/>
                <a:cs typeface="DVFASA+Calibri"/>
              </a:rPr>
              <a:t>Support vector</a:t>
            </a:r>
            <a:r>
              <a:rPr sz="1800" spc="10" dirty="0">
                <a:solidFill>
                  <a:srgbClr val="000000"/>
                </a:solidFill>
                <a:latin typeface="DVFASA+Calibri"/>
                <a:cs typeface="DVFASA+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DVFASA+Calibri"/>
                <a:cs typeface="DVFASA+Calibri"/>
              </a:rPr>
              <a:t>machine (SVM)</a:t>
            </a:r>
          </a:p>
          <a:p>
            <a:pPr marL="0" marR="0">
              <a:lnSpc>
                <a:spcPts val="2197"/>
              </a:lnSpc>
              <a:spcBef>
                <a:spcPts val="202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MIDGOT+ArialMT"/>
                <a:cs typeface="MIDGOT+ArialMT"/>
              </a:rPr>
              <a:t>•</a:t>
            </a:r>
            <a:r>
              <a:rPr sz="1800" spc="598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1800" dirty="0">
                <a:solidFill>
                  <a:srgbClr val="000000"/>
                </a:solidFill>
                <a:latin typeface="DVFASA+Calibri"/>
                <a:cs typeface="DVFASA+Calibri"/>
              </a:rPr>
              <a:t>Decision tree</a:t>
            </a:r>
          </a:p>
          <a:p>
            <a:pPr marL="0" marR="0">
              <a:lnSpc>
                <a:spcPts val="2197"/>
              </a:lnSpc>
              <a:spcBef>
                <a:spcPts val="298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MIDGOT+ArialMT"/>
                <a:cs typeface="MIDGOT+ArialMT"/>
              </a:rPr>
              <a:t>•</a:t>
            </a:r>
            <a:r>
              <a:rPr sz="1800" spc="598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1800" dirty="0">
                <a:solidFill>
                  <a:srgbClr val="000000"/>
                </a:solidFill>
                <a:latin typeface="DVFASA+Calibri"/>
                <a:cs typeface="DVFASA+Calibri"/>
              </a:rPr>
              <a:t>K nearest</a:t>
            </a:r>
            <a:r>
              <a:rPr sz="1800" spc="11" dirty="0">
                <a:solidFill>
                  <a:srgbClr val="000000"/>
                </a:solidFill>
                <a:latin typeface="DVFASA+Calibri"/>
                <a:cs typeface="DVFASA+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DVFASA+Calibri"/>
                <a:cs typeface="DVFASA+Calibri"/>
              </a:rPr>
              <a:t>neighbors (KNN)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386840" y="5381714"/>
            <a:ext cx="7916951" cy="10217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1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UGIDO+ArialMT"/>
                <a:cs typeface="CUGIDO+ArialMT"/>
              </a:rPr>
              <a:t>•</a:t>
            </a:r>
            <a:r>
              <a:rPr sz="2000" spc="464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Fit the models on the training set</a:t>
            </a:r>
          </a:p>
          <a:p>
            <a:pPr marL="0" marR="0">
              <a:lnSpc>
                <a:spcPts val="2441"/>
              </a:lnSpc>
              <a:spcBef>
                <a:spcPts val="224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UGIDO+ArialMT"/>
                <a:cs typeface="CUGIDO+ArialMT"/>
              </a:rPr>
              <a:t>•</a:t>
            </a:r>
            <a:r>
              <a:rPr sz="2000" spc="464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Find the best combination of hyperparameters</a:t>
            </a:r>
            <a:r>
              <a:rPr sz="2000" spc="10" dirty="0">
                <a:solidFill>
                  <a:srgbClr val="000000"/>
                </a:solidFill>
                <a:latin typeface="LEWLPW+Calibri"/>
                <a:cs typeface="LEWLPW+Calibri"/>
              </a:rPr>
              <a:t> </a:t>
            </a:r>
            <a:r>
              <a:rPr sz="2000" spc="-22" dirty="0">
                <a:solidFill>
                  <a:srgbClr val="000000"/>
                </a:solidFill>
                <a:latin typeface="LEWLPW+Calibri"/>
                <a:cs typeface="LEWLPW+Calibri"/>
              </a:rPr>
              <a:t>for</a:t>
            </a:r>
            <a:r>
              <a:rPr sz="2000" spc="22" dirty="0">
                <a:solidFill>
                  <a:srgbClr val="000000"/>
                </a:solidFill>
                <a:latin typeface="LEWLPW+Calibri"/>
                <a:cs typeface="LEWLPW+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each model</a:t>
            </a:r>
          </a:p>
          <a:p>
            <a:pPr marL="0" marR="0">
              <a:lnSpc>
                <a:spcPts val="2441"/>
              </a:lnSpc>
              <a:spcBef>
                <a:spcPts val="246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UGIDO+ArialMT"/>
                <a:cs typeface="CUGIDO+ArialMT"/>
              </a:rPr>
              <a:t>•</a:t>
            </a:r>
            <a:r>
              <a:rPr sz="2000" spc="464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2000" spc="-15" dirty="0">
                <a:solidFill>
                  <a:srgbClr val="000000"/>
                </a:solidFill>
                <a:latin typeface="LEWLPW+Calibri"/>
                <a:cs typeface="LEWLPW+Calibri"/>
              </a:rPr>
              <a:t>Evaluate</a:t>
            </a:r>
            <a:r>
              <a:rPr sz="2000" spc="17" dirty="0">
                <a:solidFill>
                  <a:srgbClr val="000000"/>
                </a:solidFill>
                <a:latin typeface="LEWLPW+Calibri"/>
                <a:cs typeface="LEWLPW+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the models based on their accuracy scores and confusion matrix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29639" y="420293"/>
            <a:ext cx="2152873" cy="770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769"/>
              </a:lnSpc>
              <a:spcBef>
                <a:spcPts val="0"/>
              </a:spcBef>
              <a:spcAft>
                <a:spcPts val="0"/>
              </a:spcAft>
            </a:pPr>
            <a:r>
              <a:rPr sz="5400" spc="-25" dirty="0">
                <a:solidFill>
                  <a:srgbClr val="FFFEFE"/>
                </a:solidFill>
                <a:latin typeface="AEAIOR+TwCenMT-CondensedBold"/>
                <a:cs typeface="AEAIOR+TwCenMT-CondensedBold"/>
              </a:rPr>
              <a:t>RESULTS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9639" y="2516993"/>
            <a:ext cx="4731512" cy="740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AFUCEO+ArialMT"/>
                <a:cs typeface="AFUCEO+ArialMT"/>
              </a:rPr>
              <a:t>•</a:t>
            </a:r>
            <a:r>
              <a:rPr sz="2400" spc="197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The results </a:t>
            </a:r>
            <a:r>
              <a:rPr sz="2400" spc="-15" dirty="0">
                <a:solidFill>
                  <a:srgbClr val="000000"/>
                </a:solidFill>
                <a:latin typeface="BJIIMF+Calibri"/>
                <a:cs typeface="BJIIMF+Calibri"/>
              </a:rPr>
              <a:t>are</a:t>
            </a:r>
            <a:r>
              <a:rPr sz="2400" spc="15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split</a:t>
            </a:r>
            <a:r>
              <a:rPr sz="2400" spc="-10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spc="-17" dirty="0">
                <a:solidFill>
                  <a:srgbClr val="000000"/>
                </a:solidFill>
                <a:latin typeface="BJIIMF+Calibri"/>
                <a:cs typeface="BJIIMF+Calibri"/>
              </a:rPr>
              <a:t>into</a:t>
            </a:r>
            <a:r>
              <a:rPr sz="2400" spc="11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5 sections:</a:t>
            </a:r>
          </a:p>
          <a:p>
            <a:pPr marL="457200" marR="0">
              <a:lnSpc>
                <a:spcPts val="2441"/>
              </a:lnSpc>
              <a:spcBef>
                <a:spcPts val="163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UGIDO+ArialMT"/>
                <a:cs typeface="CUGIDO+ArialMT"/>
              </a:rPr>
              <a:t>•</a:t>
            </a:r>
            <a:r>
              <a:rPr sz="2000" spc="464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SQL </a:t>
            </a:r>
            <a:r>
              <a:rPr sz="2000" spc="-10" dirty="0">
                <a:solidFill>
                  <a:srgbClr val="000000"/>
                </a:solidFill>
                <a:latin typeface="LEWLPW+Calibri"/>
                <a:cs typeface="LEWLPW+Calibri"/>
              </a:rPr>
              <a:t>(EDA</a:t>
            </a:r>
            <a:r>
              <a:rPr sz="2000" spc="12" dirty="0">
                <a:solidFill>
                  <a:srgbClr val="000000"/>
                </a:solidFill>
                <a:latin typeface="LEWLPW+Calibri"/>
                <a:cs typeface="LEWLPW+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with SQL)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86840" y="3251162"/>
            <a:ext cx="5335073" cy="10217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1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UGIDO+ArialMT"/>
                <a:cs typeface="CUGIDO+ArialMT"/>
              </a:rPr>
              <a:t>•</a:t>
            </a:r>
            <a:r>
              <a:rPr sz="2000" spc="464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Matplotlib and Seaborn </a:t>
            </a:r>
            <a:r>
              <a:rPr sz="2000" spc="-10" dirty="0">
                <a:solidFill>
                  <a:srgbClr val="000000"/>
                </a:solidFill>
                <a:latin typeface="LEWLPW+Calibri"/>
                <a:cs typeface="LEWLPW+Calibri"/>
              </a:rPr>
              <a:t>(EDA</a:t>
            </a:r>
            <a:r>
              <a:rPr sz="2000" spc="12" dirty="0">
                <a:solidFill>
                  <a:srgbClr val="000000"/>
                </a:solidFill>
                <a:latin typeface="LEWLPW+Calibri"/>
                <a:cs typeface="LEWLPW+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with Visualization)</a:t>
            </a:r>
          </a:p>
          <a:p>
            <a:pPr marL="0" marR="0">
              <a:lnSpc>
                <a:spcPts val="2441"/>
              </a:lnSpc>
              <a:spcBef>
                <a:spcPts val="224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UGIDO+ArialMT"/>
                <a:cs typeface="CUGIDO+ArialMT"/>
              </a:rPr>
              <a:t>•</a:t>
            </a:r>
            <a:r>
              <a:rPr sz="2000" spc="464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Folium</a:t>
            </a:r>
          </a:p>
          <a:p>
            <a:pPr marL="0" marR="0">
              <a:lnSpc>
                <a:spcPts val="2441"/>
              </a:lnSpc>
              <a:spcBef>
                <a:spcPts val="246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UGIDO+ArialMT"/>
                <a:cs typeface="CUGIDO+ArialMT"/>
              </a:rPr>
              <a:t>•</a:t>
            </a:r>
            <a:r>
              <a:rPr sz="2000" spc="464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Dash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86840" y="4269194"/>
            <a:ext cx="2297204" cy="348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1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UGIDO+ArialMT"/>
                <a:cs typeface="CUGIDO+ArialMT"/>
              </a:rPr>
              <a:t>•</a:t>
            </a:r>
            <a:r>
              <a:rPr sz="2000" spc="464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Predictive Analysis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29639" y="4665833"/>
            <a:ext cx="10162202" cy="410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AFUCEO+ArialMT"/>
                <a:cs typeface="AFUCEO+ArialMT"/>
              </a:rPr>
              <a:t>•</a:t>
            </a:r>
            <a:r>
              <a:rPr sz="2400" spc="197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In all of the </a:t>
            </a:r>
            <a:r>
              <a:rPr sz="2400" spc="-10" dirty="0">
                <a:solidFill>
                  <a:srgbClr val="000000"/>
                </a:solidFill>
                <a:latin typeface="BJIIMF+Calibri"/>
                <a:cs typeface="BJIIMF+Calibri"/>
              </a:rPr>
              <a:t>graphs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 that </a:t>
            </a:r>
            <a:r>
              <a:rPr sz="2400" spc="-38" dirty="0">
                <a:solidFill>
                  <a:srgbClr val="000000"/>
                </a:solidFill>
                <a:latin typeface="BJIIMF+Calibri"/>
                <a:cs typeface="BJIIMF+Calibri"/>
              </a:rPr>
              <a:t>follow,</a:t>
            </a:r>
            <a:r>
              <a:rPr sz="2400" spc="34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class 0 represents a failed launch </a:t>
            </a:r>
            <a:r>
              <a:rPr sz="2400" spc="-11" dirty="0">
                <a:solidFill>
                  <a:srgbClr val="000000"/>
                </a:solidFill>
                <a:latin typeface="BJIIMF+Calibri"/>
                <a:cs typeface="BJIIMF+Calibri"/>
              </a:rPr>
              <a:t>outcome</a:t>
            </a:r>
            <a:r>
              <a:rPr sz="2400" spc="12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while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58240" y="4982825"/>
            <a:ext cx="6013960" cy="410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class 1</a:t>
            </a:r>
            <a:r>
              <a:rPr sz="2400" spc="-10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represents a successful launch outcome.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29639" y="242203"/>
            <a:ext cx="1856507" cy="66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914"/>
              </a:lnSpc>
              <a:spcBef>
                <a:spcPts val="0"/>
              </a:spcBef>
              <a:spcAft>
                <a:spcPts val="0"/>
              </a:spcAft>
            </a:pPr>
            <a:r>
              <a:rPr sz="4600" spc="-22" dirty="0">
                <a:solidFill>
                  <a:srgbClr val="FFFEFE"/>
                </a:solidFill>
                <a:latin typeface="TADMHN+TwCenMT-CondensedBold"/>
                <a:cs typeface="TADMHN+TwCenMT-CondensedBold"/>
              </a:rPr>
              <a:t>RESULTS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96377" y="838361"/>
            <a:ext cx="2600207" cy="4315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98"/>
              </a:lnSpc>
              <a:spcBef>
                <a:spcPts val="0"/>
              </a:spcBef>
              <a:spcAft>
                <a:spcPts val="0"/>
              </a:spcAft>
            </a:pPr>
            <a:r>
              <a:rPr sz="2900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SQL</a:t>
            </a:r>
            <a:r>
              <a:rPr sz="2900" spc="-283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 </a:t>
            </a:r>
            <a:r>
              <a:rPr sz="2900" spc="-24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(EDA</a:t>
            </a:r>
            <a:r>
              <a:rPr sz="2900" spc="-263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 </a:t>
            </a:r>
            <a:r>
              <a:rPr sz="2900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with</a:t>
            </a:r>
            <a:r>
              <a:rPr sz="2900" spc="-285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 </a:t>
            </a:r>
            <a:r>
              <a:rPr sz="2900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SQL)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14242" y="894858"/>
            <a:ext cx="268262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EFE"/>
                </a:solidFill>
                <a:latin typeface="DVFASA+Calibri"/>
                <a:cs typeface="DVFASA+Calibri"/>
              </a:rPr>
              <a:t>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29639" y="1913489"/>
            <a:ext cx="7551723" cy="410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AFUCEO+ArialMT"/>
                <a:cs typeface="AFUCEO+ArialMT"/>
              </a:rPr>
              <a:t>•</a:t>
            </a:r>
            <a:r>
              <a:rPr sz="2400" spc="197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The names of the unique launch sites in the space mission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29639" y="4187297"/>
            <a:ext cx="5981233" cy="410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AFUCEO+ArialMT"/>
                <a:cs typeface="AFUCEO+ArialMT"/>
              </a:rPr>
              <a:t>•</a:t>
            </a:r>
            <a:r>
              <a:rPr sz="2400" spc="197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5 </a:t>
            </a:r>
            <a:r>
              <a:rPr sz="2400" spc="-14" dirty="0">
                <a:solidFill>
                  <a:srgbClr val="000000"/>
                </a:solidFill>
                <a:latin typeface="BJIIMF+Calibri"/>
                <a:cs typeface="BJIIMF+Calibri"/>
              </a:rPr>
              <a:t>records</a:t>
            </a:r>
            <a:r>
              <a:rPr sz="2400" spc="10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where launch sites begin with </a:t>
            </a:r>
            <a:r>
              <a:rPr sz="2400" spc="-24" dirty="0">
                <a:solidFill>
                  <a:srgbClr val="000000"/>
                </a:solidFill>
                <a:latin typeface="BJIIMF+Calibri"/>
                <a:cs typeface="BJIIMF+Calibri"/>
              </a:rPr>
              <a:t>‘CCA’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29639" y="242203"/>
            <a:ext cx="1856507" cy="66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914"/>
              </a:lnSpc>
              <a:spcBef>
                <a:spcPts val="0"/>
              </a:spcBef>
              <a:spcAft>
                <a:spcPts val="0"/>
              </a:spcAft>
            </a:pPr>
            <a:r>
              <a:rPr sz="4600" spc="-22" dirty="0">
                <a:solidFill>
                  <a:srgbClr val="FFFEFE"/>
                </a:solidFill>
                <a:latin typeface="TADMHN+TwCenMT-CondensedBold"/>
                <a:cs typeface="TADMHN+TwCenMT-CondensedBold"/>
              </a:rPr>
              <a:t>RESULTS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96377" y="838361"/>
            <a:ext cx="2600207" cy="4315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98"/>
              </a:lnSpc>
              <a:spcBef>
                <a:spcPts val="0"/>
              </a:spcBef>
              <a:spcAft>
                <a:spcPts val="0"/>
              </a:spcAft>
            </a:pPr>
            <a:r>
              <a:rPr sz="2900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SQL</a:t>
            </a:r>
            <a:r>
              <a:rPr sz="2900" spc="-283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 </a:t>
            </a:r>
            <a:r>
              <a:rPr sz="2900" spc="-24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(EDA</a:t>
            </a:r>
            <a:r>
              <a:rPr sz="2900" spc="-263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 </a:t>
            </a:r>
            <a:r>
              <a:rPr sz="2900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with</a:t>
            </a:r>
            <a:r>
              <a:rPr sz="2900" spc="-285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 </a:t>
            </a:r>
            <a:r>
              <a:rPr sz="2900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SQL)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14242" y="894858"/>
            <a:ext cx="268262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EFE"/>
                </a:solidFill>
                <a:latin typeface="DVFASA+Calibri"/>
                <a:cs typeface="DVFASA+Calibri"/>
              </a:rPr>
              <a:t>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29639" y="2090273"/>
            <a:ext cx="8704418" cy="410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AFUCEO+ArialMT"/>
                <a:cs typeface="AFUCEO+ArialMT"/>
              </a:rPr>
              <a:t>•</a:t>
            </a:r>
            <a:r>
              <a:rPr sz="2400" spc="197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The </a:t>
            </a:r>
            <a:r>
              <a:rPr sz="2400" spc="-16" dirty="0">
                <a:solidFill>
                  <a:srgbClr val="000000"/>
                </a:solidFill>
                <a:latin typeface="BJIIMF+Calibri"/>
                <a:cs typeface="BJIIMF+Calibri"/>
              </a:rPr>
              <a:t>total</a:t>
            </a:r>
            <a:r>
              <a:rPr sz="2400" spc="10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payload mass carried by </a:t>
            </a:r>
            <a:r>
              <a:rPr sz="2400" spc="-13" dirty="0">
                <a:solidFill>
                  <a:srgbClr val="000000"/>
                </a:solidFill>
                <a:latin typeface="BJIIMF+Calibri"/>
                <a:cs typeface="BJIIMF+Calibri"/>
              </a:rPr>
              <a:t>boosters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 launched by NASA </a:t>
            </a:r>
            <a:r>
              <a:rPr sz="2400" spc="-10" dirty="0">
                <a:solidFill>
                  <a:srgbClr val="000000"/>
                </a:solidFill>
                <a:latin typeface="BJIIMF+Calibri"/>
                <a:cs typeface="BJIIMF+Calibri"/>
              </a:rPr>
              <a:t>(CRS)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29639" y="3449681"/>
            <a:ext cx="7862443" cy="410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AFUCEO+ArialMT"/>
                <a:cs typeface="AFUCEO+ArialMT"/>
              </a:rPr>
              <a:t>•</a:t>
            </a:r>
            <a:r>
              <a:rPr sz="2400" spc="197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The </a:t>
            </a:r>
            <a:r>
              <a:rPr sz="2400" spc="-20" dirty="0">
                <a:solidFill>
                  <a:srgbClr val="000000"/>
                </a:solidFill>
                <a:latin typeface="BJIIMF+Calibri"/>
                <a:cs typeface="BJIIMF+Calibri"/>
              </a:rPr>
              <a:t>average</a:t>
            </a:r>
            <a:r>
              <a:rPr sz="2400" spc="21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payload mass carried by booster </a:t>
            </a:r>
            <a:r>
              <a:rPr sz="2400" spc="-10" dirty="0">
                <a:solidFill>
                  <a:srgbClr val="000000"/>
                </a:solidFill>
                <a:latin typeface="BJIIMF+Calibri"/>
                <a:cs typeface="BJIIMF+Calibri"/>
              </a:rPr>
              <a:t>version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 F9 v1.1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29639" y="4821281"/>
            <a:ext cx="10224023" cy="410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AFUCEO+ArialMT"/>
                <a:cs typeface="AFUCEO+ArialMT"/>
              </a:rPr>
              <a:t>•</a:t>
            </a:r>
            <a:r>
              <a:rPr sz="2400" spc="197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The </a:t>
            </a:r>
            <a:r>
              <a:rPr sz="2400" spc="-17" dirty="0">
                <a:solidFill>
                  <a:srgbClr val="000000"/>
                </a:solidFill>
                <a:latin typeface="BJIIMF+Calibri"/>
                <a:cs typeface="BJIIMF+Calibri"/>
              </a:rPr>
              <a:t>date</a:t>
            </a:r>
            <a:r>
              <a:rPr sz="2400" spc="19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when the </a:t>
            </a:r>
            <a:r>
              <a:rPr sz="2400" spc="-16" dirty="0">
                <a:solidFill>
                  <a:srgbClr val="000000"/>
                </a:solidFill>
                <a:latin typeface="BJIIMF+Calibri"/>
                <a:cs typeface="BJIIMF+Calibri"/>
              </a:rPr>
              <a:t>first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 successful landing</a:t>
            </a:r>
            <a:r>
              <a:rPr sz="2400" spc="-12" dirty="0">
                <a:solidFill>
                  <a:srgbClr val="000000"/>
                </a:solidFill>
                <a:latin typeface="BJIIMF+Calibri"/>
                <a:cs typeface="BJIIMF+Calibri"/>
              </a:rPr>
              <a:t> outcome</a:t>
            </a:r>
            <a:r>
              <a:rPr sz="2400" spc="11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in ground pad </a:t>
            </a:r>
            <a:r>
              <a:rPr sz="2400" spc="-14" dirty="0">
                <a:solidFill>
                  <a:srgbClr val="000000"/>
                </a:solidFill>
                <a:latin typeface="BJIIMF+Calibri"/>
                <a:cs typeface="BJIIMF+Calibri"/>
              </a:rPr>
              <a:t>was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 achieved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29639" y="242203"/>
            <a:ext cx="1856507" cy="66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914"/>
              </a:lnSpc>
              <a:spcBef>
                <a:spcPts val="0"/>
              </a:spcBef>
              <a:spcAft>
                <a:spcPts val="0"/>
              </a:spcAft>
            </a:pPr>
            <a:r>
              <a:rPr sz="4600" spc="-22" dirty="0">
                <a:solidFill>
                  <a:srgbClr val="FFFEFE"/>
                </a:solidFill>
                <a:latin typeface="TADMHN+TwCenMT-CondensedBold"/>
                <a:cs typeface="TADMHN+TwCenMT-CondensedBold"/>
              </a:rPr>
              <a:t>RESULTS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96377" y="838361"/>
            <a:ext cx="2600207" cy="4315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98"/>
              </a:lnSpc>
              <a:spcBef>
                <a:spcPts val="0"/>
              </a:spcBef>
              <a:spcAft>
                <a:spcPts val="0"/>
              </a:spcAft>
            </a:pPr>
            <a:r>
              <a:rPr sz="2900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SQL</a:t>
            </a:r>
            <a:r>
              <a:rPr sz="2900" spc="-283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 </a:t>
            </a:r>
            <a:r>
              <a:rPr sz="2900" spc="-24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(EDA</a:t>
            </a:r>
            <a:r>
              <a:rPr sz="2900" spc="-263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 </a:t>
            </a:r>
            <a:r>
              <a:rPr sz="2900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with</a:t>
            </a:r>
            <a:r>
              <a:rPr sz="2900" spc="-285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 </a:t>
            </a:r>
            <a:r>
              <a:rPr sz="2900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SQL)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14242" y="894858"/>
            <a:ext cx="268262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EFE"/>
                </a:solidFill>
                <a:latin typeface="DVFASA+Calibri"/>
                <a:cs typeface="DVFASA+Calibri"/>
              </a:rPr>
              <a:t>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29639" y="2014073"/>
            <a:ext cx="10040357" cy="410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AFUCEO+ArialMT"/>
                <a:cs typeface="AFUCEO+ArialMT"/>
              </a:rPr>
              <a:t>•</a:t>
            </a:r>
            <a:r>
              <a:rPr sz="2400" spc="197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The names of the </a:t>
            </a:r>
            <a:r>
              <a:rPr sz="2400" spc="-14" dirty="0">
                <a:solidFill>
                  <a:srgbClr val="000000"/>
                </a:solidFill>
                <a:latin typeface="BJIIMF+Calibri"/>
                <a:cs typeface="BJIIMF+Calibri"/>
              </a:rPr>
              <a:t>boosters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 which </a:t>
            </a:r>
            <a:r>
              <a:rPr sz="2400" spc="-19" dirty="0">
                <a:solidFill>
                  <a:srgbClr val="000000"/>
                </a:solidFill>
                <a:latin typeface="BJIIMF+Calibri"/>
                <a:cs typeface="BJIIMF+Calibri"/>
              </a:rPr>
              <a:t>have</a:t>
            </a:r>
            <a:r>
              <a:rPr sz="2400" spc="18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success in </a:t>
            </a:r>
            <a:r>
              <a:rPr sz="2400" spc="-10" dirty="0">
                <a:solidFill>
                  <a:srgbClr val="000000"/>
                </a:solidFill>
                <a:latin typeface="BJIIMF+Calibri"/>
                <a:cs typeface="BJIIMF+Calibri"/>
              </a:rPr>
              <a:t>drone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 ship and </a:t>
            </a:r>
            <a:r>
              <a:rPr sz="2400" spc="-19" dirty="0">
                <a:solidFill>
                  <a:srgbClr val="000000"/>
                </a:solidFill>
                <a:latin typeface="BJIIMF+Calibri"/>
                <a:cs typeface="BJIIMF+Calibri"/>
              </a:rPr>
              <a:t>have</a:t>
            </a:r>
            <a:r>
              <a:rPr sz="2400" spc="18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payload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58240" y="2343257"/>
            <a:ext cx="5409845" cy="410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mass </a:t>
            </a:r>
            <a:r>
              <a:rPr sz="2400" spc="-12" dirty="0">
                <a:solidFill>
                  <a:srgbClr val="000000"/>
                </a:solidFill>
                <a:latin typeface="BJIIMF+Calibri"/>
                <a:cs typeface="BJIIMF+Calibri"/>
              </a:rPr>
              <a:t>greater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 than 4000 but less than 6000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29639" y="4617065"/>
            <a:ext cx="7862959" cy="410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AFUCEO+ArialMT"/>
                <a:cs typeface="AFUCEO+ArialMT"/>
              </a:rPr>
              <a:t>•</a:t>
            </a:r>
            <a:r>
              <a:rPr sz="2400" spc="197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The </a:t>
            </a:r>
            <a:r>
              <a:rPr sz="2400" spc="-16" dirty="0">
                <a:solidFill>
                  <a:srgbClr val="000000"/>
                </a:solidFill>
                <a:latin typeface="BJIIMF+Calibri"/>
                <a:cs typeface="BJIIMF+Calibri"/>
              </a:rPr>
              <a:t>total</a:t>
            </a:r>
            <a:r>
              <a:rPr sz="2400" spc="10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number of successful and </a:t>
            </a:r>
            <a:r>
              <a:rPr sz="2400" spc="-12" dirty="0">
                <a:solidFill>
                  <a:srgbClr val="000000"/>
                </a:solidFill>
                <a:latin typeface="BJIIMF+Calibri"/>
                <a:cs typeface="BJIIMF+Calibri"/>
              </a:rPr>
              <a:t>failure</a:t>
            </a:r>
            <a:r>
              <a:rPr sz="2400" spc="13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mission outcomes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29639" y="242203"/>
            <a:ext cx="1856507" cy="66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914"/>
              </a:lnSpc>
              <a:spcBef>
                <a:spcPts val="0"/>
              </a:spcBef>
              <a:spcAft>
                <a:spcPts val="0"/>
              </a:spcAft>
            </a:pPr>
            <a:r>
              <a:rPr sz="4600" spc="-22" dirty="0">
                <a:solidFill>
                  <a:srgbClr val="FFFEFE"/>
                </a:solidFill>
                <a:latin typeface="TADMHN+TwCenMT-CondensedBold"/>
                <a:cs typeface="TADMHN+TwCenMT-CondensedBold"/>
              </a:rPr>
              <a:t>RESULTS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96377" y="838361"/>
            <a:ext cx="2600207" cy="4315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98"/>
              </a:lnSpc>
              <a:spcBef>
                <a:spcPts val="0"/>
              </a:spcBef>
              <a:spcAft>
                <a:spcPts val="0"/>
              </a:spcAft>
            </a:pPr>
            <a:r>
              <a:rPr sz="2900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SQL</a:t>
            </a:r>
            <a:r>
              <a:rPr sz="2900" spc="-283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 </a:t>
            </a:r>
            <a:r>
              <a:rPr sz="2900" spc="-24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(EDA</a:t>
            </a:r>
            <a:r>
              <a:rPr sz="2900" spc="-263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 </a:t>
            </a:r>
            <a:r>
              <a:rPr sz="2900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with</a:t>
            </a:r>
            <a:r>
              <a:rPr sz="2900" spc="-285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 </a:t>
            </a:r>
            <a:r>
              <a:rPr sz="2900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SQL)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14242" y="894858"/>
            <a:ext cx="268262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EFE"/>
                </a:solidFill>
                <a:latin typeface="DVFASA+Calibri"/>
                <a:cs typeface="DVFASA+Calibri"/>
              </a:rPr>
              <a:t>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29639" y="1913489"/>
            <a:ext cx="9871980" cy="410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AFUCEO+ArialMT"/>
                <a:cs typeface="AFUCEO+ArialMT"/>
              </a:rPr>
              <a:t>•</a:t>
            </a:r>
            <a:r>
              <a:rPr sz="2400" spc="197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The names of the booster versions which </a:t>
            </a:r>
            <a:r>
              <a:rPr sz="2400" spc="-18" dirty="0">
                <a:solidFill>
                  <a:srgbClr val="000000"/>
                </a:solidFill>
                <a:latin typeface="BJIIMF+Calibri"/>
                <a:cs typeface="BJIIMF+Calibri"/>
              </a:rPr>
              <a:t>have</a:t>
            </a:r>
            <a:r>
              <a:rPr sz="2400" spc="19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carried the maximum payload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58240" y="2242673"/>
            <a:ext cx="780305" cy="410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mass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29639" y="242203"/>
            <a:ext cx="1856507" cy="66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914"/>
              </a:lnSpc>
              <a:spcBef>
                <a:spcPts val="0"/>
              </a:spcBef>
              <a:spcAft>
                <a:spcPts val="0"/>
              </a:spcAft>
            </a:pPr>
            <a:r>
              <a:rPr sz="4600" spc="-22" dirty="0">
                <a:solidFill>
                  <a:srgbClr val="FFFEFE"/>
                </a:solidFill>
                <a:latin typeface="TADMHN+TwCenMT-CondensedBold"/>
                <a:cs typeface="TADMHN+TwCenMT-CondensedBold"/>
              </a:rPr>
              <a:t>RESULTS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96377" y="838361"/>
            <a:ext cx="2600207" cy="4315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98"/>
              </a:lnSpc>
              <a:spcBef>
                <a:spcPts val="0"/>
              </a:spcBef>
              <a:spcAft>
                <a:spcPts val="0"/>
              </a:spcAft>
            </a:pPr>
            <a:r>
              <a:rPr sz="2900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SQL</a:t>
            </a:r>
            <a:r>
              <a:rPr sz="2900" spc="-283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 </a:t>
            </a:r>
            <a:r>
              <a:rPr sz="2900" spc="-24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(EDA</a:t>
            </a:r>
            <a:r>
              <a:rPr sz="2900" spc="-263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 </a:t>
            </a:r>
            <a:r>
              <a:rPr sz="2900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with</a:t>
            </a:r>
            <a:r>
              <a:rPr sz="2900" spc="-285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 </a:t>
            </a:r>
            <a:r>
              <a:rPr sz="2900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SQL)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14242" y="894858"/>
            <a:ext cx="268262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EFE"/>
                </a:solidFill>
                <a:latin typeface="DVFASA+Calibri"/>
                <a:cs typeface="DVFASA+Calibri"/>
              </a:rPr>
              <a:t>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29639" y="1913489"/>
            <a:ext cx="10397901" cy="410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AFUCEO+ArialMT"/>
                <a:cs typeface="AFUCEO+ArialMT"/>
              </a:rPr>
              <a:t>•</a:t>
            </a:r>
            <a:r>
              <a:rPr sz="2400" spc="197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The failed landing</a:t>
            </a:r>
            <a:r>
              <a:rPr sz="2400" spc="-11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outcomes in drone</a:t>
            </a:r>
            <a:r>
              <a:rPr sz="2400" spc="10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ship, their booster versions, and launch </a:t>
            </a:r>
            <a:r>
              <a:rPr sz="2400" spc="-10" dirty="0">
                <a:solidFill>
                  <a:srgbClr val="000000"/>
                </a:solidFill>
                <a:latin typeface="BJIIMF+Calibri"/>
                <a:cs typeface="BJIIMF+Calibri"/>
              </a:rPr>
              <a:t>site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58240" y="2242673"/>
            <a:ext cx="2985941" cy="410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names </a:t>
            </a:r>
            <a:r>
              <a:rPr sz="2400" spc="-23" dirty="0">
                <a:solidFill>
                  <a:srgbClr val="000000"/>
                </a:solidFill>
                <a:latin typeface="BJIIMF+Calibri"/>
                <a:cs typeface="BJIIMF+Calibri"/>
              </a:rPr>
              <a:t>for</a:t>
            </a:r>
            <a:r>
              <a:rPr sz="2400" spc="19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in year 2015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29639" y="3602081"/>
            <a:ext cx="10355571" cy="410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AFUCEO+ArialMT"/>
                <a:cs typeface="AFUCEO+ArialMT"/>
              </a:rPr>
              <a:t>•</a:t>
            </a:r>
            <a:r>
              <a:rPr sz="2400" spc="197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The </a:t>
            </a:r>
            <a:r>
              <a:rPr sz="2400" spc="-11" dirty="0">
                <a:solidFill>
                  <a:srgbClr val="000000"/>
                </a:solidFill>
                <a:latin typeface="BJIIMF+Calibri"/>
                <a:cs typeface="BJIIMF+Calibri"/>
              </a:rPr>
              <a:t>count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 of landing</a:t>
            </a:r>
            <a:r>
              <a:rPr sz="2400" spc="-11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outcomes</a:t>
            </a:r>
            <a:r>
              <a:rPr sz="2400" spc="-13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between the </a:t>
            </a:r>
            <a:r>
              <a:rPr sz="2400" spc="-16" dirty="0">
                <a:solidFill>
                  <a:srgbClr val="000000"/>
                </a:solidFill>
                <a:latin typeface="BJIIMF+Calibri"/>
                <a:cs typeface="BJIIMF+Calibri"/>
              </a:rPr>
              <a:t>date</a:t>
            </a:r>
            <a:r>
              <a:rPr sz="2400" spc="19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2010-06-04 and 2017-03-20, in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58240" y="3931265"/>
            <a:ext cx="2308608" cy="410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descending</a:t>
            </a:r>
            <a:r>
              <a:rPr sz="2400" spc="-12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order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29639" y="242203"/>
            <a:ext cx="1856507" cy="66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914"/>
              </a:lnSpc>
              <a:spcBef>
                <a:spcPts val="0"/>
              </a:spcBef>
              <a:spcAft>
                <a:spcPts val="0"/>
              </a:spcAft>
            </a:pPr>
            <a:r>
              <a:rPr sz="4600" spc="-22" dirty="0">
                <a:solidFill>
                  <a:srgbClr val="FFFEFE"/>
                </a:solidFill>
                <a:latin typeface="TADMHN+TwCenMT-CondensedBold"/>
                <a:cs typeface="TADMHN+TwCenMT-CondensedBold"/>
              </a:rPr>
              <a:t>RESULTS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96377" y="838361"/>
            <a:ext cx="6380804" cy="4315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98"/>
              </a:lnSpc>
              <a:spcBef>
                <a:spcPts val="0"/>
              </a:spcBef>
              <a:spcAft>
                <a:spcPts val="0"/>
              </a:spcAft>
            </a:pPr>
            <a:r>
              <a:rPr sz="2900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Matplotlib</a:t>
            </a:r>
            <a:r>
              <a:rPr sz="2900" spc="-285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 </a:t>
            </a:r>
            <a:r>
              <a:rPr sz="2900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and</a:t>
            </a:r>
            <a:r>
              <a:rPr sz="2900" spc="-288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 </a:t>
            </a:r>
            <a:r>
              <a:rPr sz="2900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Seaborn</a:t>
            </a:r>
            <a:r>
              <a:rPr sz="2900" spc="-285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 </a:t>
            </a:r>
            <a:r>
              <a:rPr sz="2900" spc="-24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(EDA</a:t>
            </a:r>
            <a:r>
              <a:rPr sz="2900" spc="-263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 </a:t>
            </a:r>
            <a:r>
              <a:rPr sz="2900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with</a:t>
            </a:r>
            <a:r>
              <a:rPr sz="2900" spc="-285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 </a:t>
            </a:r>
            <a:r>
              <a:rPr sz="2900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Visualization)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14242" y="894858"/>
            <a:ext cx="268262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EFE"/>
                </a:solidFill>
                <a:latin typeface="DVFASA+Calibri"/>
                <a:cs typeface="DVFASA+Calibri"/>
              </a:rPr>
              <a:t>2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29639" y="1913489"/>
            <a:ext cx="7232947" cy="410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AFUCEO+ArialMT"/>
                <a:cs typeface="AFUCEO+ArialMT"/>
              </a:rPr>
              <a:t>•</a:t>
            </a:r>
            <a:r>
              <a:rPr sz="2400" spc="197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The relationship between flight number and launch </a:t>
            </a:r>
            <a:r>
              <a:rPr sz="2400" spc="-10" dirty="0">
                <a:solidFill>
                  <a:srgbClr val="000000"/>
                </a:solidFill>
                <a:latin typeface="BJIIMF+Calibri"/>
                <a:cs typeface="BJIIMF+Calibri"/>
              </a:rPr>
              <a:t>site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FEA01-0EDF-480C-A3BE-EF5CA3341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69715"/>
          </a:xfrm>
        </p:spPr>
        <p:txBody>
          <a:bodyPr/>
          <a:lstStyle/>
          <a:p>
            <a:r>
              <a:rPr lang="en-US" sz="11500" b="1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7ABE6-53B0-491C-8EFF-566E618F2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4062651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sz="4400" dirty="0"/>
              <a:t>Executive Summary</a:t>
            </a:r>
          </a:p>
          <a:p>
            <a:pPr marL="342900" indent="-342900">
              <a:buAutoNum type="arabicPeriod"/>
            </a:pPr>
            <a:r>
              <a:rPr lang="en-US" sz="4400" dirty="0"/>
              <a:t>Introduction </a:t>
            </a:r>
          </a:p>
          <a:p>
            <a:pPr marL="342900" indent="-342900">
              <a:buAutoNum type="arabicPeriod"/>
            </a:pPr>
            <a:r>
              <a:rPr lang="en-US" sz="4400" dirty="0"/>
              <a:t>Methodology</a:t>
            </a:r>
          </a:p>
          <a:p>
            <a:pPr marL="342900" indent="-342900">
              <a:buAutoNum type="arabicPeriod"/>
            </a:pPr>
            <a:r>
              <a:rPr lang="en-US" sz="4400" dirty="0"/>
              <a:t> Results </a:t>
            </a:r>
          </a:p>
          <a:p>
            <a:pPr marL="342900" indent="-342900">
              <a:buAutoNum type="arabicPeriod"/>
            </a:pPr>
            <a:r>
              <a:rPr lang="en-US" sz="4400" dirty="0"/>
              <a:t> Discussion</a:t>
            </a:r>
          </a:p>
          <a:p>
            <a:pPr marL="342900" indent="-342900">
              <a:buAutoNum type="arabicPeriod"/>
            </a:pPr>
            <a:r>
              <a:rPr lang="en-US" sz="4400" dirty="0"/>
              <a:t> </a:t>
            </a:r>
            <a:r>
              <a:rPr lang="en-US" sz="4400" dirty="0" err="1"/>
              <a:t>Conclusio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6086538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29639" y="242203"/>
            <a:ext cx="1856507" cy="66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914"/>
              </a:lnSpc>
              <a:spcBef>
                <a:spcPts val="0"/>
              </a:spcBef>
              <a:spcAft>
                <a:spcPts val="0"/>
              </a:spcAft>
            </a:pPr>
            <a:r>
              <a:rPr sz="4600" spc="-22" dirty="0">
                <a:solidFill>
                  <a:srgbClr val="FFFEFE"/>
                </a:solidFill>
                <a:latin typeface="TADMHN+TwCenMT-CondensedBold"/>
                <a:cs typeface="TADMHN+TwCenMT-CondensedBold"/>
              </a:rPr>
              <a:t>RESULTS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96377" y="838361"/>
            <a:ext cx="6380804" cy="4315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98"/>
              </a:lnSpc>
              <a:spcBef>
                <a:spcPts val="0"/>
              </a:spcBef>
              <a:spcAft>
                <a:spcPts val="0"/>
              </a:spcAft>
            </a:pPr>
            <a:r>
              <a:rPr sz="2900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Matplotlib</a:t>
            </a:r>
            <a:r>
              <a:rPr sz="2900" spc="-285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 </a:t>
            </a:r>
            <a:r>
              <a:rPr sz="2900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and</a:t>
            </a:r>
            <a:r>
              <a:rPr sz="2900" spc="-288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 </a:t>
            </a:r>
            <a:r>
              <a:rPr sz="2900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Seaborn</a:t>
            </a:r>
            <a:r>
              <a:rPr sz="2900" spc="-285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 </a:t>
            </a:r>
            <a:r>
              <a:rPr sz="2900" spc="-24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(EDA</a:t>
            </a:r>
            <a:r>
              <a:rPr sz="2900" spc="-263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 </a:t>
            </a:r>
            <a:r>
              <a:rPr sz="2900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with</a:t>
            </a:r>
            <a:r>
              <a:rPr sz="2900" spc="-285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 </a:t>
            </a:r>
            <a:r>
              <a:rPr sz="2900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Visualization)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14242" y="894858"/>
            <a:ext cx="268262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EFE"/>
                </a:solidFill>
                <a:latin typeface="DVFASA+Calibri"/>
                <a:cs typeface="DVFASA+Calibri"/>
              </a:rPr>
              <a:t>2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29639" y="1913489"/>
            <a:ext cx="7216663" cy="410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AFUCEO+ArialMT"/>
                <a:cs typeface="AFUCEO+ArialMT"/>
              </a:rPr>
              <a:t>•</a:t>
            </a:r>
            <a:r>
              <a:rPr sz="2400" spc="197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The relationship between</a:t>
            </a:r>
            <a:r>
              <a:rPr sz="2400" spc="10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payload mass and launch </a:t>
            </a:r>
            <a:r>
              <a:rPr sz="2400" spc="-11" dirty="0">
                <a:solidFill>
                  <a:srgbClr val="000000"/>
                </a:solidFill>
                <a:latin typeface="BJIIMF+Calibri"/>
                <a:cs typeface="BJIIMF+Calibri"/>
              </a:rPr>
              <a:t>site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29639" y="242203"/>
            <a:ext cx="1856507" cy="66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914"/>
              </a:lnSpc>
              <a:spcBef>
                <a:spcPts val="0"/>
              </a:spcBef>
              <a:spcAft>
                <a:spcPts val="0"/>
              </a:spcAft>
            </a:pPr>
            <a:r>
              <a:rPr sz="4600" spc="-22" dirty="0">
                <a:solidFill>
                  <a:srgbClr val="FFFEFE"/>
                </a:solidFill>
                <a:latin typeface="TADMHN+TwCenMT-CondensedBold"/>
                <a:cs typeface="TADMHN+TwCenMT-CondensedBold"/>
              </a:rPr>
              <a:t>RESULTS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96377" y="838361"/>
            <a:ext cx="6380804" cy="4315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98"/>
              </a:lnSpc>
              <a:spcBef>
                <a:spcPts val="0"/>
              </a:spcBef>
              <a:spcAft>
                <a:spcPts val="0"/>
              </a:spcAft>
            </a:pPr>
            <a:r>
              <a:rPr sz="2900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Matplotlib</a:t>
            </a:r>
            <a:r>
              <a:rPr sz="2900" spc="-285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 </a:t>
            </a:r>
            <a:r>
              <a:rPr sz="2900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and</a:t>
            </a:r>
            <a:r>
              <a:rPr sz="2900" spc="-288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 </a:t>
            </a:r>
            <a:r>
              <a:rPr sz="2900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Seaborn</a:t>
            </a:r>
            <a:r>
              <a:rPr sz="2900" spc="-285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 </a:t>
            </a:r>
            <a:r>
              <a:rPr sz="2900" spc="-24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(EDA</a:t>
            </a:r>
            <a:r>
              <a:rPr sz="2900" spc="-263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 </a:t>
            </a:r>
            <a:r>
              <a:rPr sz="2900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with</a:t>
            </a:r>
            <a:r>
              <a:rPr sz="2900" spc="-285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 </a:t>
            </a:r>
            <a:r>
              <a:rPr sz="2900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Visualization)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14242" y="894858"/>
            <a:ext cx="268262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EFE"/>
                </a:solidFill>
                <a:latin typeface="DVFASA+Calibri"/>
                <a:cs typeface="DVFASA+Calibri"/>
              </a:rPr>
              <a:t>2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29639" y="1913489"/>
            <a:ext cx="6922039" cy="410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AFUCEO+ArialMT"/>
                <a:cs typeface="AFUCEO+ArialMT"/>
              </a:rPr>
              <a:t>•</a:t>
            </a:r>
            <a:r>
              <a:rPr sz="2400" spc="197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The relationship between</a:t>
            </a:r>
            <a:r>
              <a:rPr sz="2400" spc="10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success </a:t>
            </a:r>
            <a:r>
              <a:rPr sz="2400" spc="-32" dirty="0">
                <a:solidFill>
                  <a:srgbClr val="000000"/>
                </a:solidFill>
                <a:latin typeface="BJIIMF+Calibri"/>
                <a:cs typeface="BJIIMF+Calibri"/>
              </a:rPr>
              <a:t>rate</a:t>
            </a:r>
            <a:r>
              <a:rPr sz="2400" spc="33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and orbit type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29639" y="242203"/>
            <a:ext cx="1856507" cy="66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914"/>
              </a:lnSpc>
              <a:spcBef>
                <a:spcPts val="0"/>
              </a:spcBef>
              <a:spcAft>
                <a:spcPts val="0"/>
              </a:spcAft>
            </a:pPr>
            <a:r>
              <a:rPr sz="4600" spc="-22" dirty="0">
                <a:solidFill>
                  <a:srgbClr val="FFFEFE"/>
                </a:solidFill>
                <a:latin typeface="TADMHN+TwCenMT-CondensedBold"/>
                <a:cs typeface="TADMHN+TwCenMT-CondensedBold"/>
              </a:rPr>
              <a:t>RESULTS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96377" y="838361"/>
            <a:ext cx="6380804" cy="4315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98"/>
              </a:lnSpc>
              <a:spcBef>
                <a:spcPts val="0"/>
              </a:spcBef>
              <a:spcAft>
                <a:spcPts val="0"/>
              </a:spcAft>
            </a:pPr>
            <a:r>
              <a:rPr sz="2900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Matplotlib</a:t>
            </a:r>
            <a:r>
              <a:rPr sz="2900" spc="-285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 </a:t>
            </a:r>
            <a:r>
              <a:rPr sz="2900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and</a:t>
            </a:r>
            <a:r>
              <a:rPr sz="2900" spc="-288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 </a:t>
            </a:r>
            <a:r>
              <a:rPr sz="2900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Seaborn</a:t>
            </a:r>
            <a:r>
              <a:rPr sz="2900" spc="-285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 </a:t>
            </a:r>
            <a:r>
              <a:rPr sz="2900" spc="-24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(EDA</a:t>
            </a:r>
            <a:r>
              <a:rPr sz="2900" spc="-263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 </a:t>
            </a:r>
            <a:r>
              <a:rPr sz="2900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with</a:t>
            </a:r>
            <a:r>
              <a:rPr sz="2900" spc="-285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 </a:t>
            </a:r>
            <a:r>
              <a:rPr sz="2900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Visualization)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14242" y="894858"/>
            <a:ext cx="268262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EFE"/>
                </a:solidFill>
                <a:latin typeface="DVFASA+Calibri"/>
                <a:cs typeface="DVFASA+Calibri"/>
              </a:rPr>
              <a:t>2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29639" y="1913489"/>
            <a:ext cx="7118164" cy="410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AFUCEO+ArialMT"/>
                <a:cs typeface="AFUCEO+ArialMT"/>
              </a:rPr>
              <a:t>•</a:t>
            </a:r>
            <a:r>
              <a:rPr sz="2400" spc="197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The relationship between</a:t>
            </a:r>
            <a:r>
              <a:rPr sz="2400" spc="10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flight number and orbit type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29639" y="242203"/>
            <a:ext cx="1856507" cy="66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914"/>
              </a:lnSpc>
              <a:spcBef>
                <a:spcPts val="0"/>
              </a:spcBef>
              <a:spcAft>
                <a:spcPts val="0"/>
              </a:spcAft>
            </a:pPr>
            <a:r>
              <a:rPr sz="4600" spc="-22" dirty="0">
                <a:solidFill>
                  <a:srgbClr val="FFFEFE"/>
                </a:solidFill>
                <a:latin typeface="TADMHN+TwCenMT-CondensedBold"/>
                <a:cs typeface="TADMHN+TwCenMT-CondensedBold"/>
              </a:rPr>
              <a:t>RESULTS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96377" y="838361"/>
            <a:ext cx="6380804" cy="4315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98"/>
              </a:lnSpc>
              <a:spcBef>
                <a:spcPts val="0"/>
              </a:spcBef>
              <a:spcAft>
                <a:spcPts val="0"/>
              </a:spcAft>
            </a:pPr>
            <a:r>
              <a:rPr sz="2900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Matplotlib</a:t>
            </a:r>
            <a:r>
              <a:rPr sz="2900" spc="-285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 </a:t>
            </a:r>
            <a:r>
              <a:rPr sz="2900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and</a:t>
            </a:r>
            <a:r>
              <a:rPr sz="2900" spc="-288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 </a:t>
            </a:r>
            <a:r>
              <a:rPr sz="2900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Seaborn</a:t>
            </a:r>
            <a:r>
              <a:rPr sz="2900" spc="-285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 </a:t>
            </a:r>
            <a:r>
              <a:rPr sz="2900" spc="-24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(EDA</a:t>
            </a:r>
            <a:r>
              <a:rPr sz="2900" spc="-263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 </a:t>
            </a:r>
            <a:r>
              <a:rPr sz="2900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with</a:t>
            </a:r>
            <a:r>
              <a:rPr sz="2900" spc="-285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 </a:t>
            </a:r>
            <a:r>
              <a:rPr sz="2900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Visualization)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14242" y="894858"/>
            <a:ext cx="268262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EFE"/>
                </a:solidFill>
                <a:latin typeface="DVFASA+Calibri"/>
                <a:cs typeface="DVFASA+Calibri"/>
              </a:rPr>
              <a:t>2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29639" y="1913489"/>
            <a:ext cx="7102669" cy="410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AFUCEO+ArialMT"/>
                <a:cs typeface="AFUCEO+ArialMT"/>
              </a:rPr>
              <a:t>•</a:t>
            </a:r>
            <a:r>
              <a:rPr sz="2400" spc="197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The relationship between</a:t>
            </a:r>
            <a:r>
              <a:rPr sz="2400" spc="10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payload mass and orbit type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29639" y="242203"/>
            <a:ext cx="1856507" cy="66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914"/>
              </a:lnSpc>
              <a:spcBef>
                <a:spcPts val="0"/>
              </a:spcBef>
              <a:spcAft>
                <a:spcPts val="0"/>
              </a:spcAft>
            </a:pPr>
            <a:r>
              <a:rPr sz="4600" spc="-22" dirty="0">
                <a:solidFill>
                  <a:srgbClr val="FFFEFE"/>
                </a:solidFill>
                <a:latin typeface="TADMHN+TwCenMT-CondensedBold"/>
                <a:cs typeface="TADMHN+TwCenMT-CondensedBold"/>
              </a:rPr>
              <a:t>RESULTS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96377" y="838361"/>
            <a:ext cx="6380804" cy="4315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98"/>
              </a:lnSpc>
              <a:spcBef>
                <a:spcPts val="0"/>
              </a:spcBef>
              <a:spcAft>
                <a:spcPts val="0"/>
              </a:spcAft>
            </a:pPr>
            <a:r>
              <a:rPr sz="2900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Matplotlib</a:t>
            </a:r>
            <a:r>
              <a:rPr sz="2900" spc="-285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 </a:t>
            </a:r>
            <a:r>
              <a:rPr sz="2900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and</a:t>
            </a:r>
            <a:r>
              <a:rPr sz="2900" spc="-288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 </a:t>
            </a:r>
            <a:r>
              <a:rPr sz="2900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Seaborn</a:t>
            </a:r>
            <a:r>
              <a:rPr sz="2900" spc="-285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 </a:t>
            </a:r>
            <a:r>
              <a:rPr sz="2900" spc="-24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(EDA</a:t>
            </a:r>
            <a:r>
              <a:rPr sz="2900" spc="-263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 </a:t>
            </a:r>
            <a:r>
              <a:rPr sz="2900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with</a:t>
            </a:r>
            <a:r>
              <a:rPr sz="2900" spc="-285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 </a:t>
            </a:r>
            <a:r>
              <a:rPr sz="2900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Visualization)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14242" y="894858"/>
            <a:ext cx="268262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EFE"/>
                </a:solidFill>
                <a:latin typeface="DVFASA+Calibri"/>
                <a:cs typeface="DVFASA+Calibri"/>
              </a:rPr>
              <a:t>2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29639" y="1913489"/>
            <a:ext cx="4293100" cy="410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AFUCEO+ArialMT"/>
                <a:cs typeface="AFUCEO+ArialMT"/>
              </a:rPr>
              <a:t>•</a:t>
            </a:r>
            <a:r>
              <a:rPr sz="2400" spc="197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The launch success yearly trend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29639" y="242203"/>
            <a:ext cx="1856507" cy="66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914"/>
              </a:lnSpc>
              <a:spcBef>
                <a:spcPts val="0"/>
              </a:spcBef>
              <a:spcAft>
                <a:spcPts val="0"/>
              </a:spcAft>
            </a:pPr>
            <a:r>
              <a:rPr sz="4600" spc="-22" dirty="0">
                <a:solidFill>
                  <a:srgbClr val="FFFEFE"/>
                </a:solidFill>
                <a:latin typeface="TADMHN+TwCenMT-CondensedBold"/>
                <a:cs typeface="TADMHN+TwCenMT-CondensedBold"/>
              </a:rPr>
              <a:t>RESULTS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96377" y="838361"/>
            <a:ext cx="1015602" cy="4315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98"/>
              </a:lnSpc>
              <a:spcBef>
                <a:spcPts val="0"/>
              </a:spcBef>
              <a:spcAft>
                <a:spcPts val="0"/>
              </a:spcAft>
            </a:pPr>
            <a:r>
              <a:rPr sz="2900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Folium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14242" y="894858"/>
            <a:ext cx="268262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EFE"/>
                </a:solidFill>
                <a:latin typeface="DVFASA+Calibri"/>
                <a:cs typeface="DVFASA+Calibri"/>
              </a:rPr>
              <a:t>3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29639" y="1913489"/>
            <a:ext cx="3224353" cy="410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AFUCEO+ArialMT"/>
                <a:cs typeface="AFUCEO+ArialMT"/>
              </a:rPr>
              <a:t>•</a:t>
            </a:r>
            <a:r>
              <a:rPr sz="2400" spc="197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All launch sites on map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29639" y="242203"/>
            <a:ext cx="1856507" cy="66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914"/>
              </a:lnSpc>
              <a:spcBef>
                <a:spcPts val="0"/>
              </a:spcBef>
              <a:spcAft>
                <a:spcPts val="0"/>
              </a:spcAft>
            </a:pPr>
            <a:r>
              <a:rPr sz="4600" spc="-22" dirty="0">
                <a:solidFill>
                  <a:srgbClr val="FFFEFE"/>
                </a:solidFill>
                <a:latin typeface="TADMHN+TwCenMT-CondensedBold"/>
                <a:cs typeface="TADMHN+TwCenMT-CondensedBold"/>
              </a:rPr>
              <a:t>RESULTS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96377" y="838361"/>
            <a:ext cx="1015602" cy="4315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98"/>
              </a:lnSpc>
              <a:spcBef>
                <a:spcPts val="0"/>
              </a:spcBef>
              <a:spcAft>
                <a:spcPts val="0"/>
              </a:spcAft>
            </a:pPr>
            <a:r>
              <a:rPr sz="2900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Folium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14242" y="894858"/>
            <a:ext cx="268262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EFE"/>
                </a:solidFill>
                <a:latin typeface="DVFASA+Calibri"/>
                <a:cs typeface="DVFASA+Calibri"/>
              </a:rPr>
              <a:t>3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29639" y="1913489"/>
            <a:ext cx="8437527" cy="410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AFUCEO+ArialMT"/>
                <a:cs typeface="AFUCEO+ArialMT"/>
              </a:rPr>
              <a:t>•</a:t>
            </a:r>
            <a:r>
              <a:rPr sz="2400" spc="197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The succeeded launches and failed launches </a:t>
            </a:r>
            <a:r>
              <a:rPr sz="2400" spc="-23" dirty="0">
                <a:solidFill>
                  <a:srgbClr val="000000"/>
                </a:solidFill>
                <a:latin typeface="BJIIMF+Calibri"/>
                <a:cs typeface="BJIIMF+Calibri"/>
              </a:rPr>
              <a:t>for</a:t>
            </a:r>
            <a:r>
              <a:rPr sz="2400" spc="19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each </a:t>
            </a:r>
            <a:r>
              <a:rPr sz="2400" spc="-10" dirty="0">
                <a:solidFill>
                  <a:srgbClr val="000000"/>
                </a:solidFill>
                <a:latin typeface="BJIIMF+Calibri"/>
                <a:cs typeface="BJIIMF+Calibri"/>
              </a:rPr>
              <a:t>site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 on map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86840" y="2303234"/>
            <a:ext cx="9244037" cy="348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1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UGIDO+ArialMT"/>
                <a:cs typeface="CUGIDO+ArialMT"/>
              </a:rPr>
              <a:t>•</a:t>
            </a:r>
            <a:r>
              <a:rPr sz="2000" spc="464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If </a:t>
            </a:r>
            <a:r>
              <a:rPr sz="2000" spc="-22" dirty="0">
                <a:solidFill>
                  <a:srgbClr val="000000"/>
                </a:solidFill>
                <a:latin typeface="LEWLPW+Calibri"/>
                <a:cs typeface="LEWLPW+Calibri"/>
              </a:rPr>
              <a:t>we</a:t>
            </a:r>
            <a:r>
              <a:rPr sz="2000" spc="25" dirty="0">
                <a:solidFill>
                  <a:srgbClr val="000000"/>
                </a:solidFill>
                <a:latin typeface="LEWLPW+Calibri"/>
                <a:cs typeface="LEWLPW+Calibri"/>
              </a:rPr>
              <a:t> </a:t>
            </a:r>
            <a:r>
              <a:rPr sz="2000" spc="-19" dirty="0">
                <a:solidFill>
                  <a:srgbClr val="000000"/>
                </a:solidFill>
                <a:latin typeface="LEWLPW+Calibri"/>
                <a:cs typeface="LEWLPW+Calibri"/>
              </a:rPr>
              <a:t>zoom</a:t>
            </a:r>
            <a:r>
              <a:rPr sz="2000" spc="20" dirty="0">
                <a:solidFill>
                  <a:srgbClr val="000000"/>
                </a:solidFill>
                <a:latin typeface="LEWLPW+Calibri"/>
                <a:cs typeface="LEWLPW+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in on one of the launch site, </a:t>
            </a:r>
            <a:r>
              <a:rPr sz="2000" spc="-22" dirty="0">
                <a:solidFill>
                  <a:srgbClr val="000000"/>
                </a:solidFill>
                <a:latin typeface="LEWLPW+Calibri"/>
                <a:cs typeface="LEWLPW+Calibri"/>
              </a:rPr>
              <a:t>we</a:t>
            </a:r>
            <a:r>
              <a:rPr sz="2000" spc="24" dirty="0">
                <a:solidFill>
                  <a:srgbClr val="000000"/>
                </a:solidFill>
                <a:latin typeface="LEWLPW+Calibri"/>
                <a:cs typeface="LEWLPW+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can see green and red tags. Each green tag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15440" y="2583650"/>
            <a:ext cx="7943315" cy="348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1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represents a successful launch while each </a:t>
            </a:r>
            <a:r>
              <a:rPr sz="2000" spc="-10" dirty="0">
                <a:solidFill>
                  <a:srgbClr val="000000"/>
                </a:solidFill>
                <a:latin typeface="LEWLPW+Calibri"/>
                <a:cs typeface="LEWLPW+Calibri"/>
              </a:rPr>
              <a:t>red</a:t>
            </a: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 tag represents a failed launch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29639" y="242203"/>
            <a:ext cx="1856507" cy="66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914"/>
              </a:lnSpc>
              <a:spcBef>
                <a:spcPts val="0"/>
              </a:spcBef>
              <a:spcAft>
                <a:spcPts val="0"/>
              </a:spcAft>
            </a:pPr>
            <a:r>
              <a:rPr sz="4600" spc="-22" dirty="0">
                <a:solidFill>
                  <a:srgbClr val="FFFEFE"/>
                </a:solidFill>
                <a:latin typeface="TADMHN+TwCenMT-CondensedBold"/>
                <a:cs typeface="TADMHN+TwCenMT-CondensedBold"/>
              </a:rPr>
              <a:t>RESULTS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96377" y="838361"/>
            <a:ext cx="1015602" cy="4315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98"/>
              </a:lnSpc>
              <a:spcBef>
                <a:spcPts val="0"/>
              </a:spcBef>
              <a:spcAft>
                <a:spcPts val="0"/>
              </a:spcAft>
            </a:pPr>
            <a:r>
              <a:rPr sz="2900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Folium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14242" y="894858"/>
            <a:ext cx="268262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EFE"/>
                </a:solidFill>
                <a:latin typeface="DVFASA+Calibri"/>
                <a:cs typeface="DVFASA+Calibri"/>
              </a:rPr>
              <a:t>3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29639" y="1913489"/>
            <a:ext cx="9981009" cy="410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AFUCEO+ArialMT"/>
                <a:cs typeface="AFUCEO+ArialMT"/>
              </a:rPr>
              <a:t>•</a:t>
            </a:r>
            <a:r>
              <a:rPr sz="2400" spc="197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The distances between a launch </a:t>
            </a:r>
            <a:r>
              <a:rPr sz="2400" spc="-10" dirty="0">
                <a:solidFill>
                  <a:srgbClr val="000000"/>
                </a:solidFill>
                <a:latin typeface="BJIIMF+Calibri"/>
                <a:cs typeface="BJIIMF+Calibri"/>
              </a:rPr>
              <a:t>site</a:t>
            </a:r>
            <a:r>
              <a:rPr sz="2400" spc="11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spc="-26" dirty="0">
                <a:solidFill>
                  <a:srgbClr val="000000"/>
                </a:solidFill>
                <a:latin typeface="BJIIMF+Calibri"/>
                <a:cs typeface="BJIIMF+Calibri"/>
              </a:rPr>
              <a:t>to</a:t>
            </a:r>
            <a:r>
              <a:rPr sz="2400" spc="18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its proximities such as the nearest </a:t>
            </a:r>
            <a:r>
              <a:rPr sz="2400" spc="-35" dirty="0">
                <a:solidFill>
                  <a:srgbClr val="000000"/>
                </a:solidFill>
                <a:latin typeface="BJIIMF+Calibri"/>
                <a:cs typeface="BJIIMF+Calibri"/>
              </a:rPr>
              <a:t>city,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58240" y="2242673"/>
            <a:ext cx="2512279" cy="410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spc="-36" dirty="0">
                <a:solidFill>
                  <a:srgbClr val="000000"/>
                </a:solidFill>
                <a:latin typeface="BJIIMF+Calibri"/>
                <a:cs typeface="BJIIMF+Calibri"/>
              </a:rPr>
              <a:t>railway,</a:t>
            </a:r>
            <a:r>
              <a:rPr sz="2400" spc="33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or </a:t>
            </a:r>
            <a:r>
              <a:rPr sz="2400" spc="-16" dirty="0">
                <a:solidFill>
                  <a:srgbClr val="000000"/>
                </a:solidFill>
                <a:latin typeface="BJIIMF+Calibri"/>
                <a:cs typeface="BJIIMF+Calibri"/>
              </a:rPr>
              <a:t>highway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386840" y="2635466"/>
            <a:ext cx="9831186" cy="348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1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UGIDO+ArialMT"/>
                <a:cs typeface="CUGIDO+ArialMT"/>
              </a:rPr>
              <a:t>•</a:t>
            </a:r>
            <a:r>
              <a:rPr sz="2000" spc="464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The picture below shows</a:t>
            </a:r>
            <a:r>
              <a:rPr sz="2000" spc="12" dirty="0">
                <a:solidFill>
                  <a:srgbClr val="000000"/>
                </a:solidFill>
                <a:latin typeface="LEWLPW+Calibri"/>
                <a:cs typeface="LEWLPW+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the distance between the </a:t>
            </a:r>
            <a:r>
              <a:rPr sz="2000" spc="-26" dirty="0">
                <a:solidFill>
                  <a:srgbClr val="000000"/>
                </a:solidFill>
                <a:latin typeface="LEWLPW+Calibri"/>
                <a:cs typeface="LEWLPW+Calibri"/>
              </a:rPr>
              <a:t>VAFB</a:t>
            </a:r>
            <a:r>
              <a:rPr sz="2000" spc="23" dirty="0">
                <a:solidFill>
                  <a:srgbClr val="000000"/>
                </a:solidFill>
                <a:latin typeface="LEWLPW+Calibri"/>
                <a:cs typeface="LEWLPW+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SLC-4E launch site and the nearest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15440" y="2912834"/>
            <a:ext cx="1076250" cy="348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1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coastline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29639" y="242203"/>
            <a:ext cx="1856507" cy="66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914"/>
              </a:lnSpc>
              <a:spcBef>
                <a:spcPts val="0"/>
              </a:spcBef>
              <a:spcAft>
                <a:spcPts val="0"/>
              </a:spcAft>
            </a:pPr>
            <a:r>
              <a:rPr sz="4600" spc="-22" dirty="0">
                <a:solidFill>
                  <a:srgbClr val="FFFEFE"/>
                </a:solidFill>
                <a:latin typeface="TADMHN+TwCenMT-CondensedBold"/>
                <a:cs typeface="TADMHN+TwCenMT-CondensedBold"/>
              </a:rPr>
              <a:t>RESULTS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96377" y="838361"/>
            <a:ext cx="785415" cy="4315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98"/>
              </a:lnSpc>
              <a:spcBef>
                <a:spcPts val="0"/>
              </a:spcBef>
              <a:spcAft>
                <a:spcPts val="0"/>
              </a:spcAft>
            </a:pPr>
            <a:r>
              <a:rPr sz="2900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Dash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14242" y="894858"/>
            <a:ext cx="268262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EFE"/>
                </a:solidFill>
                <a:latin typeface="DVFASA+Calibri"/>
                <a:cs typeface="DVFASA+Calibri"/>
              </a:rPr>
              <a:t>4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29639" y="1913489"/>
            <a:ext cx="9875826" cy="410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AFUCEO+ArialMT"/>
                <a:cs typeface="AFUCEO+ArialMT"/>
              </a:rPr>
              <a:t>•</a:t>
            </a:r>
            <a:r>
              <a:rPr sz="2400" spc="197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The picture below shows a pie chart when launch </a:t>
            </a:r>
            <a:r>
              <a:rPr sz="2400" spc="-10" dirty="0">
                <a:solidFill>
                  <a:srgbClr val="000000"/>
                </a:solidFill>
                <a:latin typeface="BJIIMF+Calibri"/>
                <a:cs typeface="BJIIMF+Calibri"/>
              </a:rPr>
              <a:t>site</a:t>
            </a:r>
            <a:r>
              <a:rPr sz="2400" spc="11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spc="-10" dirty="0">
                <a:solidFill>
                  <a:srgbClr val="000000"/>
                </a:solidFill>
                <a:latin typeface="BJIIMF+Calibri"/>
                <a:cs typeface="BJIIMF+Calibri"/>
              </a:rPr>
              <a:t>CCAFS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spc="-12" dirty="0">
                <a:solidFill>
                  <a:srgbClr val="000000"/>
                </a:solidFill>
                <a:latin typeface="BJIIMF+Calibri"/>
                <a:cs typeface="BJIIMF+Calibri"/>
              </a:rPr>
              <a:t>LC-40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 is chosen.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29639" y="2370689"/>
            <a:ext cx="10218578" cy="410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AFUCEO+ArialMT"/>
                <a:cs typeface="AFUCEO+ArialMT"/>
              </a:rPr>
              <a:t>•</a:t>
            </a:r>
            <a:r>
              <a:rPr sz="2400" spc="197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0 represents failed launches while 1</a:t>
            </a:r>
            <a:r>
              <a:rPr sz="2400" spc="-10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represents successful launches.</a:t>
            </a:r>
            <a:r>
              <a:rPr sz="2400" spc="-12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spc="-86" dirty="0">
                <a:solidFill>
                  <a:srgbClr val="000000"/>
                </a:solidFill>
                <a:latin typeface="BJIIMF+Calibri"/>
                <a:cs typeface="BJIIMF+Calibri"/>
              </a:rPr>
              <a:t>We</a:t>
            </a:r>
            <a:r>
              <a:rPr sz="2400" spc="86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spc="-11" dirty="0">
                <a:solidFill>
                  <a:srgbClr val="000000"/>
                </a:solidFill>
                <a:latin typeface="BJIIMF+Calibri"/>
                <a:cs typeface="BJIIMF+Calibri"/>
              </a:rPr>
              <a:t>can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 see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58240" y="2687681"/>
            <a:ext cx="8052043" cy="410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that 73.1% of launches done </a:t>
            </a:r>
            <a:r>
              <a:rPr sz="2400" spc="-21" dirty="0">
                <a:solidFill>
                  <a:srgbClr val="000000"/>
                </a:solidFill>
                <a:latin typeface="BJIIMF+Calibri"/>
                <a:cs typeface="BJIIMF+Calibri"/>
              </a:rPr>
              <a:t>at</a:t>
            </a:r>
            <a:r>
              <a:rPr sz="2400" spc="13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spc="-12" dirty="0">
                <a:solidFill>
                  <a:srgbClr val="000000"/>
                </a:solidFill>
                <a:latin typeface="BJIIMF+Calibri"/>
                <a:cs typeface="BJIIMF+Calibri"/>
              </a:rPr>
              <a:t>CCAFS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spc="-11" dirty="0">
                <a:solidFill>
                  <a:srgbClr val="000000"/>
                </a:solidFill>
                <a:latin typeface="BJIIMF+Calibri"/>
                <a:cs typeface="BJIIMF+Calibri"/>
              </a:rPr>
              <a:t>LC-40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spc="-15" dirty="0">
                <a:solidFill>
                  <a:srgbClr val="000000"/>
                </a:solidFill>
                <a:latin typeface="BJIIMF+Calibri"/>
                <a:cs typeface="BJIIMF+Calibri"/>
              </a:rPr>
              <a:t>are</a:t>
            </a:r>
            <a:r>
              <a:rPr sz="2400" spc="17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failed launches.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29639" y="242203"/>
            <a:ext cx="1856507" cy="66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914"/>
              </a:lnSpc>
              <a:spcBef>
                <a:spcPts val="0"/>
              </a:spcBef>
              <a:spcAft>
                <a:spcPts val="0"/>
              </a:spcAft>
            </a:pPr>
            <a:r>
              <a:rPr sz="4600" spc="-22" dirty="0">
                <a:solidFill>
                  <a:srgbClr val="FFFEFE"/>
                </a:solidFill>
                <a:latin typeface="TADMHN+TwCenMT-CondensedBold"/>
                <a:cs typeface="TADMHN+TwCenMT-CondensedBold"/>
              </a:rPr>
              <a:t>RESULTS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96377" y="838361"/>
            <a:ext cx="785415" cy="4315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98"/>
              </a:lnSpc>
              <a:spcBef>
                <a:spcPts val="0"/>
              </a:spcBef>
              <a:spcAft>
                <a:spcPts val="0"/>
              </a:spcAft>
            </a:pPr>
            <a:r>
              <a:rPr sz="2900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Dash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14242" y="894858"/>
            <a:ext cx="268262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EFE"/>
                </a:solidFill>
                <a:latin typeface="DVFASA+Calibri"/>
                <a:cs typeface="DVFASA+Calibri"/>
              </a:rPr>
              <a:t>4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29639" y="1913489"/>
            <a:ext cx="10226782" cy="410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AFUCEO+ArialMT"/>
                <a:cs typeface="AFUCEO+ArialMT"/>
              </a:rPr>
              <a:t>•</a:t>
            </a:r>
            <a:r>
              <a:rPr sz="2400" spc="197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The picture below </a:t>
            </a:r>
            <a:r>
              <a:rPr sz="2400" spc="-10" dirty="0">
                <a:solidFill>
                  <a:srgbClr val="000000"/>
                </a:solidFill>
                <a:latin typeface="BJIIMF+Calibri"/>
                <a:cs typeface="BJIIMF+Calibri"/>
              </a:rPr>
              <a:t>shows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 a </a:t>
            </a:r>
            <a:r>
              <a:rPr sz="2400" spc="-10" dirty="0">
                <a:solidFill>
                  <a:srgbClr val="000000"/>
                </a:solidFill>
                <a:latin typeface="BJIIMF+Calibri"/>
                <a:cs typeface="BJIIMF+Calibri"/>
              </a:rPr>
              <a:t>scatterplot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 when the payload mass </a:t>
            </a:r>
            <a:r>
              <a:rPr sz="2400" spc="-17" dirty="0">
                <a:solidFill>
                  <a:srgbClr val="000000"/>
                </a:solidFill>
                <a:latin typeface="BJIIMF+Calibri"/>
                <a:cs typeface="BJIIMF+Calibri"/>
              </a:rPr>
              <a:t>range</a:t>
            </a:r>
            <a:r>
              <a:rPr sz="2400" spc="18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is set </a:t>
            </a:r>
            <a:r>
              <a:rPr sz="2400" spc="-26" dirty="0">
                <a:solidFill>
                  <a:srgbClr val="000000"/>
                </a:solidFill>
                <a:latin typeface="BJIIMF+Calibri"/>
                <a:cs typeface="BJIIMF+Calibri"/>
              </a:rPr>
              <a:t>to</a:t>
            </a:r>
            <a:r>
              <a:rPr sz="2400" spc="18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be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58240" y="2242673"/>
            <a:ext cx="3086021" cy="410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spc="-11" dirty="0">
                <a:solidFill>
                  <a:srgbClr val="000000"/>
                </a:solidFill>
                <a:latin typeface="BJIIMF+Calibri"/>
                <a:cs typeface="BJIIMF+Calibri"/>
              </a:rPr>
              <a:t>from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 2000kg </a:t>
            </a:r>
            <a:r>
              <a:rPr sz="2400" spc="-28" dirty="0">
                <a:solidFill>
                  <a:srgbClr val="000000"/>
                </a:solidFill>
                <a:latin typeface="BJIIMF+Calibri"/>
                <a:cs typeface="BJIIMF+Calibri"/>
              </a:rPr>
              <a:t>to</a:t>
            </a:r>
            <a:r>
              <a:rPr sz="2400" spc="21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8000kg.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29639" y="2687681"/>
            <a:ext cx="10084651" cy="410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AFUCEO+ArialMT"/>
                <a:cs typeface="AFUCEO+ArialMT"/>
              </a:rPr>
              <a:t>•</a:t>
            </a:r>
            <a:r>
              <a:rPr sz="2400" spc="197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Class 0 represents failed launches while class 1 represents successful launches.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29639" y="420293"/>
            <a:ext cx="5372187" cy="770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769"/>
              </a:lnSpc>
              <a:spcBef>
                <a:spcPts val="0"/>
              </a:spcBef>
              <a:spcAft>
                <a:spcPts val="0"/>
              </a:spcAft>
            </a:pPr>
            <a:r>
              <a:rPr sz="5400" dirty="0">
                <a:solidFill>
                  <a:srgbClr val="FFFEFE"/>
                </a:solidFill>
                <a:latin typeface="AEAIOR+TwCenMT-CondensedBold"/>
                <a:cs typeface="AEAIOR+TwCenMT-CondensedBold"/>
              </a:rPr>
              <a:t>EXECUTIVE</a:t>
            </a:r>
            <a:r>
              <a:rPr sz="5400" spc="-533" dirty="0">
                <a:solidFill>
                  <a:srgbClr val="FFFEFE"/>
                </a:solidFill>
                <a:latin typeface="AEAIOR+TwCenMT-CondensedBold"/>
                <a:cs typeface="AEAIOR+TwCenMT-CondensedBold"/>
              </a:rPr>
              <a:t> </a:t>
            </a:r>
            <a:r>
              <a:rPr sz="5400" spc="-14" dirty="0">
                <a:solidFill>
                  <a:srgbClr val="FFFEFE"/>
                </a:solidFill>
                <a:latin typeface="AEAIOR+TwCenMT-CondensedBold"/>
                <a:cs typeface="AEAIOR+TwCenMT-CondensedBold"/>
              </a:rPr>
              <a:t>SUMMARY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9639" y="1834241"/>
            <a:ext cx="10345941" cy="410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AFUCEO+ArialMT"/>
                <a:cs typeface="AFUCEO+ArialMT"/>
              </a:rPr>
              <a:t>•</a:t>
            </a:r>
            <a:r>
              <a:rPr sz="2400" spc="197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In this </a:t>
            </a:r>
            <a:r>
              <a:rPr sz="2400" spc="-12" dirty="0">
                <a:solidFill>
                  <a:srgbClr val="000000"/>
                </a:solidFill>
                <a:latin typeface="BJIIMF+Calibri"/>
                <a:cs typeface="BJIIMF+Calibri"/>
              </a:rPr>
              <a:t>capstone</a:t>
            </a:r>
            <a:r>
              <a:rPr sz="2400" spc="13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project, </a:t>
            </a:r>
            <a:r>
              <a:rPr sz="2400" spc="-24" dirty="0">
                <a:solidFill>
                  <a:srgbClr val="000000"/>
                </a:solidFill>
                <a:latin typeface="BJIIMF+Calibri"/>
                <a:cs typeface="BJIIMF+Calibri"/>
              </a:rPr>
              <a:t>we</a:t>
            </a:r>
            <a:r>
              <a:rPr sz="2400" spc="25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will predict if the SpaceX </a:t>
            </a:r>
            <a:r>
              <a:rPr sz="2400" spc="-18" dirty="0">
                <a:solidFill>
                  <a:srgbClr val="000000"/>
                </a:solidFill>
                <a:latin typeface="BJIIMF+Calibri"/>
                <a:cs typeface="BJIIMF+Calibri"/>
              </a:rPr>
              <a:t>Falcon</a:t>
            </a:r>
            <a:r>
              <a:rPr sz="2400" spc="15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9 </a:t>
            </a:r>
            <a:r>
              <a:rPr sz="2400" spc="-16" dirty="0">
                <a:solidFill>
                  <a:srgbClr val="000000"/>
                </a:solidFill>
                <a:latin typeface="BJIIMF+Calibri"/>
                <a:cs typeface="BJIIMF+Calibri"/>
              </a:rPr>
              <a:t>first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spc="-21" dirty="0">
                <a:solidFill>
                  <a:srgbClr val="000000"/>
                </a:solidFill>
                <a:latin typeface="BJIIMF+Calibri"/>
                <a:cs typeface="BJIIMF+Calibri"/>
              </a:rPr>
              <a:t>stage</a:t>
            </a:r>
            <a:r>
              <a:rPr sz="2400" spc="22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will land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58240" y="2166473"/>
            <a:ext cx="8585436" cy="410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successfully using </a:t>
            </a:r>
            <a:r>
              <a:rPr sz="2400" spc="-11" dirty="0">
                <a:solidFill>
                  <a:srgbClr val="000000"/>
                </a:solidFill>
                <a:latin typeface="BJIIMF+Calibri"/>
                <a:cs typeface="BJIIMF+Calibri"/>
              </a:rPr>
              <a:t>several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 machine learning</a:t>
            </a:r>
            <a:r>
              <a:rPr sz="2400" spc="-10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classification algorithms.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29639" y="2608433"/>
            <a:ext cx="5175428" cy="10975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AFUCEO+ArialMT"/>
                <a:cs typeface="AFUCEO+ArialMT"/>
              </a:rPr>
              <a:t>•</a:t>
            </a:r>
            <a:r>
              <a:rPr sz="2400" spc="197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The main </a:t>
            </a:r>
            <a:r>
              <a:rPr sz="2400" spc="-15" dirty="0">
                <a:solidFill>
                  <a:srgbClr val="000000"/>
                </a:solidFill>
                <a:latin typeface="BJIIMF+Calibri"/>
                <a:cs typeface="BJIIMF+Calibri"/>
              </a:rPr>
              <a:t>steps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 in this project include</a:t>
            </a: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:</a:t>
            </a:r>
          </a:p>
          <a:p>
            <a:pPr marL="457200" marR="0">
              <a:lnSpc>
                <a:spcPts val="2441"/>
              </a:lnSpc>
              <a:spcBef>
                <a:spcPts val="259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UGIDO+ArialMT"/>
                <a:cs typeface="CUGIDO+ArialMT"/>
              </a:rPr>
              <a:t>•</a:t>
            </a:r>
            <a:r>
              <a:rPr sz="2000" spc="464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2000" spc="-12" dirty="0">
                <a:solidFill>
                  <a:srgbClr val="000000"/>
                </a:solidFill>
                <a:latin typeface="LEWLPW+Calibri"/>
                <a:cs typeface="LEWLPW+Calibri"/>
              </a:rPr>
              <a:t>Data</a:t>
            </a:r>
            <a:r>
              <a:rPr sz="2000" spc="14" dirty="0">
                <a:solidFill>
                  <a:srgbClr val="000000"/>
                </a:solidFill>
                <a:latin typeface="LEWLPW+Calibri"/>
                <a:cs typeface="LEWLPW+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collection, wrangling, and formatting</a:t>
            </a:r>
          </a:p>
          <a:p>
            <a:pPr marL="457200" marR="0">
              <a:lnSpc>
                <a:spcPts val="2441"/>
              </a:lnSpc>
              <a:spcBef>
                <a:spcPts val="27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UGIDO+ArialMT"/>
                <a:cs typeface="CUGIDO+ArialMT"/>
              </a:rPr>
              <a:t>•</a:t>
            </a:r>
            <a:r>
              <a:rPr sz="2000" spc="464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Exploratory </a:t>
            </a:r>
            <a:r>
              <a:rPr sz="2000" spc="-11" dirty="0">
                <a:solidFill>
                  <a:srgbClr val="000000"/>
                </a:solidFill>
                <a:latin typeface="LEWLPW+Calibri"/>
                <a:cs typeface="LEWLPW+Calibri"/>
              </a:rPr>
              <a:t>data</a:t>
            </a:r>
            <a:r>
              <a:rPr sz="2000" spc="13" dirty="0">
                <a:solidFill>
                  <a:srgbClr val="000000"/>
                </a:solidFill>
                <a:latin typeface="LEWLPW+Calibri"/>
                <a:cs typeface="LEWLPW+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analysis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86840" y="3687026"/>
            <a:ext cx="3327817" cy="6895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1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UGIDO+ArialMT"/>
                <a:cs typeface="CUGIDO+ArialMT"/>
              </a:rPr>
              <a:t>•</a:t>
            </a:r>
            <a:r>
              <a:rPr sz="2000" spc="464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Interactive</a:t>
            </a:r>
            <a:r>
              <a:rPr sz="2000" spc="11" dirty="0">
                <a:solidFill>
                  <a:srgbClr val="000000"/>
                </a:solidFill>
                <a:latin typeface="LEWLPW+Calibri"/>
                <a:cs typeface="LEWLPW+Calibri"/>
              </a:rPr>
              <a:t> </a:t>
            </a:r>
            <a:r>
              <a:rPr sz="2000" spc="-11" dirty="0">
                <a:solidFill>
                  <a:srgbClr val="000000"/>
                </a:solidFill>
                <a:latin typeface="LEWLPW+Calibri"/>
                <a:cs typeface="LEWLPW+Calibri"/>
              </a:rPr>
              <a:t>data</a:t>
            </a:r>
            <a:r>
              <a:rPr sz="2000" spc="13" dirty="0">
                <a:solidFill>
                  <a:srgbClr val="000000"/>
                </a:solidFill>
                <a:latin typeface="LEWLPW+Calibri"/>
                <a:cs typeface="LEWLPW+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visualization</a:t>
            </a:r>
          </a:p>
          <a:p>
            <a:pPr marL="0" marR="0">
              <a:lnSpc>
                <a:spcPts val="2441"/>
              </a:lnSpc>
              <a:spcBef>
                <a:spcPts val="296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UGIDO+ArialMT"/>
                <a:cs typeface="CUGIDO+ArialMT"/>
              </a:rPr>
              <a:t>•</a:t>
            </a:r>
            <a:r>
              <a:rPr sz="2000" spc="464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Machine learning prediction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29639" y="4425041"/>
            <a:ext cx="9979270" cy="410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AFUCEO+ArialMT"/>
                <a:cs typeface="AFUCEO+ArialMT"/>
              </a:rPr>
              <a:t>•</a:t>
            </a:r>
            <a:r>
              <a:rPr sz="2400" spc="197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Our </a:t>
            </a:r>
            <a:r>
              <a:rPr sz="2400" spc="-10" dirty="0">
                <a:solidFill>
                  <a:srgbClr val="000000"/>
                </a:solidFill>
                <a:latin typeface="BJIIMF+Calibri"/>
                <a:cs typeface="BJIIMF+Calibri"/>
              </a:rPr>
              <a:t>graphs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 show that some </a:t>
            </a:r>
            <a:r>
              <a:rPr sz="2400" spc="-13" dirty="0">
                <a:solidFill>
                  <a:srgbClr val="000000"/>
                </a:solidFill>
                <a:latin typeface="BJIIMF+Calibri"/>
                <a:cs typeface="BJIIMF+Calibri"/>
              </a:rPr>
              <a:t>features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 of the </a:t>
            </a:r>
            <a:r>
              <a:rPr sz="2400" spc="-26" dirty="0">
                <a:solidFill>
                  <a:srgbClr val="000000"/>
                </a:solidFill>
                <a:latin typeface="BJIIMF+Calibri"/>
                <a:cs typeface="BJIIMF+Calibri"/>
              </a:rPr>
              <a:t>rocket</a:t>
            </a:r>
            <a:r>
              <a:rPr sz="2400" spc="19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launches </a:t>
            </a:r>
            <a:r>
              <a:rPr sz="2400" spc="-18" dirty="0">
                <a:solidFill>
                  <a:srgbClr val="000000"/>
                </a:solidFill>
                <a:latin typeface="BJIIMF+Calibri"/>
                <a:cs typeface="BJIIMF+Calibri"/>
              </a:rPr>
              <a:t>have</a:t>
            </a:r>
            <a:r>
              <a:rPr sz="2400" spc="19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a correlation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58240" y="4757273"/>
            <a:ext cx="7183354" cy="410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with the </a:t>
            </a:r>
            <a:r>
              <a:rPr sz="2400" spc="-11" dirty="0">
                <a:solidFill>
                  <a:srgbClr val="000000"/>
                </a:solidFill>
                <a:latin typeface="BJIIMF+Calibri"/>
                <a:cs typeface="BJIIMF+Calibri"/>
              </a:rPr>
              <a:t>outcome</a:t>
            </a:r>
            <a:r>
              <a:rPr sz="2400" spc="12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of the launches, i.e., success or </a:t>
            </a:r>
            <a:r>
              <a:rPr sz="2400" spc="-10" dirty="0">
                <a:solidFill>
                  <a:srgbClr val="000000"/>
                </a:solidFill>
                <a:latin typeface="BJIIMF+Calibri"/>
                <a:cs typeface="BJIIMF+Calibri"/>
              </a:rPr>
              <a:t>failure.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29639" y="5214473"/>
            <a:ext cx="9226204" cy="410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AFUCEO+ArialMT"/>
                <a:cs typeface="AFUCEO+ArialMT"/>
              </a:rPr>
              <a:t>•</a:t>
            </a:r>
            <a:r>
              <a:rPr sz="2400" spc="197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It is also concluded that decision tree</a:t>
            </a:r>
            <a:r>
              <a:rPr sz="2400" spc="10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spc="-24" dirty="0">
                <a:solidFill>
                  <a:srgbClr val="000000"/>
                </a:solidFill>
                <a:latin typeface="BJIIMF+Calibri"/>
                <a:cs typeface="BJIIMF+Calibri"/>
              </a:rPr>
              <a:t>may</a:t>
            </a:r>
            <a:r>
              <a:rPr sz="2400" spc="20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be the best machine learning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58240" y="5543657"/>
            <a:ext cx="8374514" cy="410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algorithm </a:t>
            </a:r>
            <a:r>
              <a:rPr sz="2400" spc="-26" dirty="0">
                <a:solidFill>
                  <a:srgbClr val="000000"/>
                </a:solidFill>
                <a:latin typeface="BJIIMF+Calibri"/>
                <a:cs typeface="BJIIMF+Calibri"/>
              </a:rPr>
              <a:t>to</a:t>
            </a:r>
            <a:r>
              <a:rPr sz="2400" spc="18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predict if the </a:t>
            </a:r>
            <a:r>
              <a:rPr sz="2400" spc="-18" dirty="0">
                <a:solidFill>
                  <a:srgbClr val="000000"/>
                </a:solidFill>
                <a:latin typeface="BJIIMF+Calibri"/>
                <a:cs typeface="BJIIMF+Calibri"/>
              </a:rPr>
              <a:t>Falcon</a:t>
            </a:r>
            <a:r>
              <a:rPr sz="2400" spc="15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9 </a:t>
            </a:r>
            <a:r>
              <a:rPr sz="2400" spc="-16" dirty="0">
                <a:solidFill>
                  <a:srgbClr val="000000"/>
                </a:solidFill>
                <a:latin typeface="BJIIMF+Calibri"/>
                <a:cs typeface="BJIIMF+Calibri"/>
              </a:rPr>
              <a:t>first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spc="-21" dirty="0">
                <a:solidFill>
                  <a:srgbClr val="000000"/>
                </a:solidFill>
                <a:latin typeface="BJIIMF+Calibri"/>
                <a:cs typeface="BJIIMF+Calibri"/>
              </a:rPr>
              <a:t>stage</a:t>
            </a:r>
            <a:r>
              <a:rPr sz="2400" spc="22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will land </a:t>
            </a:r>
            <a:r>
              <a:rPr sz="2400" spc="-14" dirty="0">
                <a:solidFill>
                  <a:srgbClr val="000000"/>
                </a:solidFill>
                <a:latin typeface="BJIIMF+Calibri"/>
                <a:cs typeface="BJIIMF+Calibri"/>
              </a:rPr>
              <a:t>successfully.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29639" y="242203"/>
            <a:ext cx="1856507" cy="66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914"/>
              </a:lnSpc>
              <a:spcBef>
                <a:spcPts val="0"/>
              </a:spcBef>
              <a:spcAft>
                <a:spcPts val="0"/>
              </a:spcAft>
            </a:pPr>
            <a:r>
              <a:rPr sz="4600" spc="-22" dirty="0">
                <a:solidFill>
                  <a:srgbClr val="FFFEFE"/>
                </a:solidFill>
                <a:latin typeface="TADMHN+TwCenMT-CondensedBold"/>
                <a:cs typeface="TADMHN+TwCenMT-CondensedBold"/>
              </a:rPr>
              <a:t>RESULTS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96377" y="838361"/>
            <a:ext cx="2576637" cy="4315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98"/>
              </a:lnSpc>
              <a:spcBef>
                <a:spcPts val="0"/>
              </a:spcBef>
              <a:spcAft>
                <a:spcPts val="0"/>
              </a:spcAft>
            </a:pPr>
            <a:r>
              <a:rPr sz="2900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Predictive</a:t>
            </a:r>
            <a:r>
              <a:rPr sz="2900" spc="-282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 </a:t>
            </a:r>
            <a:r>
              <a:rPr sz="2900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Analysis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14242" y="894858"/>
            <a:ext cx="268262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EFE"/>
                </a:solidFill>
                <a:latin typeface="DVFASA+Calibri"/>
                <a:cs typeface="DVFASA+Calibri"/>
              </a:rPr>
              <a:t>5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29639" y="1913489"/>
            <a:ext cx="2647063" cy="410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AFUCEO+ArialMT"/>
                <a:cs typeface="AFUCEO+ArialMT"/>
              </a:rPr>
              <a:t>•</a:t>
            </a:r>
            <a:r>
              <a:rPr sz="2400" spc="197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Logistic regression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86840" y="2303234"/>
            <a:ext cx="5435177" cy="10217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1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UGIDO+ArialMT"/>
                <a:cs typeface="CUGIDO+ArialMT"/>
              </a:rPr>
              <a:t>•</a:t>
            </a:r>
            <a:r>
              <a:rPr sz="2000" spc="464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GridSearchCV best score: 0.8464285714285713</a:t>
            </a:r>
          </a:p>
          <a:p>
            <a:pPr marL="0" marR="0">
              <a:lnSpc>
                <a:spcPts val="2441"/>
              </a:lnSpc>
              <a:spcBef>
                <a:spcPts val="32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UGIDO+ArialMT"/>
                <a:cs typeface="CUGIDO+ArialMT"/>
              </a:rPr>
              <a:t>•</a:t>
            </a:r>
            <a:r>
              <a:rPr sz="2000" spc="464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Accuracy score</a:t>
            </a:r>
            <a:r>
              <a:rPr sz="2000" spc="11" dirty="0">
                <a:solidFill>
                  <a:srgbClr val="000000"/>
                </a:solidFill>
                <a:latin typeface="LEWLPW+Calibri"/>
                <a:cs typeface="LEWLPW+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on test</a:t>
            </a:r>
            <a:r>
              <a:rPr sz="2000" spc="11" dirty="0">
                <a:solidFill>
                  <a:srgbClr val="000000"/>
                </a:solidFill>
                <a:latin typeface="LEWLPW+Calibri"/>
                <a:cs typeface="LEWLPW+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set: 0.8333333333333334</a:t>
            </a:r>
          </a:p>
          <a:p>
            <a:pPr marL="0" marR="0">
              <a:lnSpc>
                <a:spcPts val="2441"/>
              </a:lnSpc>
              <a:spcBef>
                <a:spcPts val="10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UGIDO+ArialMT"/>
                <a:cs typeface="CUGIDO+ArialMT"/>
              </a:rPr>
              <a:t>•</a:t>
            </a:r>
            <a:r>
              <a:rPr sz="2000" spc="464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Confusion matrix: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29639" y="242203"/>
            <a:ext cx="1856507" cy="66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914"/>
              </a:lnSpc>
              <a:spcBef>
                <a:spcPts val="0"/>
              </a:spcBef>
              <a:spcAft>
                <a:spcPts val="0"/>
              </a:spcAft>
            </a:pPr>
            <a:r>
              <a:rPr sz="4600" spc="-22" dirty="0">
                <a:solidFill>
                  <a:srgbClr val="FFFEFE"/>
                </a:solidFill>
                <a:latin typeface="TADMHN+TwCenMT-CondensedBold"/>
                <a:cs typeface="TADMHN+TwCenMT-CondensedBold"/>
              </a:rPr>
              <a:t>RESULTS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96377" y="838361"/>
            <a:ext cx="2576637" cy="4315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98"/>
              </a:lnSpc>
              <a:spcBef>
                <a:spcPts val="0"/>
              </a:spcBef>
              <a:spcAft>
                <a:spcPts val="0"/>
              </a:spcAft>
            </a:pPr>
            <a:r>
              <a:rPr sz="2900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Predictive</a:t>
            </a:r>
            <a:r>
              <a:rPr sz="2900" spc="-282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 </a:t>
            </a:r>
            <a:r>
              <a:rPr sz="2900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Analysis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14242" y="894858"/>
            <a:ext cx="268262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EFE"/>
                </a:solidFill>
                <a:latin typeface="DVFASA+Calibri"/>
                <a:cs typeface="DVFASA+Calibri"/>
              </a:rPr>
              <a:t>5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29639" y="1913489"/>
            <a:ext cx="5892249" cy="14115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AFUCEO+ArialMT"/>
                <a:cs typeface="AFUCEO+ArialMT"/>
              </a:rPr>
              <a:t>•</a:t>
            </a:r>
            <a:r>
              <a:rPr sz="2400" spc="197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Support vector machine (SVM)</a:t>
            </a:r>
          </a:p>
          <a:p>
            <a:pPr marL="457200" marR="0">
              <a:lnSpc>
                <a:spcPts val="2441"/>
              </a:lnSpc>
              <a:spcBef>
                <a:spcPts val="189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UGIDO+ArialMT"/>
                <a:cs typeface="CUGIDO+ArialMT"/>
              </a:rPr>
              <a:t>•</a:t>
            </a:r>
            <a:r>
              <a:rPr sz="2000" spc="464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GridSearchCV best score: 0.8482142857142856</a:t>
            </a:r>
          </a:p>
          <a:p>
            <a:pPr marL="457200" marR="0">
              <a:lnSpc>
                <a:spcPts val="2441"/>
              </a:lnSpc>
              <a:spcBef>
                <a:spcPts val="27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UGIDO+ArialMT"/>
                <a:cs typeface="CUGIDO+ArialMT"/>
              </a:rPr>
              <a:t>•</a:t>
            </a:r>
            <a:r>
              <a:rPr sz="2000" spc="464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Accuracy score</a:t>
            </a:r>
            <a:r>
              <a:rPr sz="2000" spc="12" dirty="0">
                <a:solidFill>
                  <a:srgbClr val="000000"/>
                </a:solidFill>
                <a:latin typeface="LEWLPW+Calibri"/>
                <a:cs typeface="LEWLPW+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on test</a:t>
            </a:r>
            <a:r>
              <a:rPr sz="2000" spc="11" dirty="0">
                <a:solidFill>
                  <a:srgbClr val="000000"/>
                </a:solidFill>
                <a:latin typeface="LEWLPW+Calibri"/>
                <a:cs typeface="LEWLPW+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set: 0.8333333333333334</a:t>
            </a:r>
          </a:p>
          <a:p>
            <a:pPr marL="457200" marR="0">
              <a:lnSpc>
                <a:spcPts val="2441"/>
              </a:lnSpc>
              <a:spcBef>
                <a:spcPts val="15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UGIDO+ArialMT"/>
                <a:cs typeface="CUGIDO+ArialMT"/>
              </a:rPr>
              <a:t>•</a:t>
            </a:r>
            <a:r>
              <a:rPr sz="2000" spc="464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Confusion matrix: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29639" y="242203"/>
            <a:ext cx="1856507" cy="66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914"/>
              </a:lnSpc>
              <a:spcBef>
                <a:spcPts val="0"/>
              </a:spcBef>
              <a:spcAft>
                <a:spcPts val="0"/>
              </a:spcAft>
            </a:pPr>
            <a:r>
              <a:rPr sz="4600" spc="-22" dirty="0">
                <a:solidFill>
                  <a:srgbClr val="FFFEFE"/>
                </a:solidFill>
                <a:latin typeface="TADMHN+TwCenMT-CondensedBold"/>
                <a:cs typeface="TADMHN+TwCenMT-CondensedBold"/>
              </a:rPr>
              <a:t>RESULTS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96377" y="838361"/>
            <a:ext cx="2576637" cy="4315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98"/>
              </a:lnSpc>
              <a:spcBef>
                <a:spcPts val="0"/>
              </a:spcBef>
              <a:spcAft>
                <a:spcPts val="0"/>
              </a:spcAft>
            </a:pPr>
            <a:r>
              <a:rPr sz="2900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Predictive</a:t>
            </a:r>
            <a:r>
              <a:rPr sz="2900" spc="-282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 </a:t>
            </a:r>
            <a:r>
              <a:rPr sz="2900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Analysis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14242" y="894858"/>
            <a:ext cx="268262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EFE"/>
                </a:solidFill>
                <a:latin typeface="DVFASA+Calibri"/>
                <a:cs typeface="DVFASA+Calibri"/>
              </a:rPr>
              <a:t>5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29639" y="1913489"/>
            <a:ext cx="2004595" cy="410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AFUCEO+ArialMT"/>
                <a:cs typeface="AFUCEO+ArialMT"/>
              </a:rPr>
              <a:t>•</a:t>
            </a:r>
            <a:r>
              <a:rPr sz="2400" spc="197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Decision </a:t>
            </a:r>
            <a:r>
              <a:rPr sz="2400" spc="-10" dirty="0">
                <a:solidFill>
                  <a:srgbClr val="000000"/>
                </a:solidFill>
                <a:latin typeface="BJIIMF+Calibri"/>
                <a:cs typeface="BJIIMF+Calibri"/>
              </a:rPr>
              <a:t>tree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86840" y="2303234"/>
            <a:ext cx="5435049" cy="10217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1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UGIDO+ArialMT"/>
                <a:cs typeface="CUGIDO+ArialMT"/>
              </a:rPr>
              <a:t>•</a:t>
            </a:r>
            <a:r>
              <a:rPr sz="2000" spc="464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GridSearchCV best score: 0.8892857142857142</a:t>
            </a:r>
          </a:p>
          <a:p>
            <a:pPr marL="0" marR="0">
              <a:lnSpc>
                <a:spcPts val="2441"/>
              </a:lnSpc>
              <a:spcBef>
                <a:spcPts val="32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UGIDO+ArialMT"/>
                <a:cs typeface="CUGIDO+ArialMT"/>
              </a:rPr>
              <a:t>•</a:t>
            </a:r>
            <a:r>
              <a:rPr sz="2000" spc="464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Accuracy score</a:t>
            </a:r>
            <a:r>
              <a:rPr sz="2000" spc="12" dirty="0">
                <a:solidFill>
                  <a:srgbClr val="000000"/>
                </a:solidFill>
                <a:latin typeface="LEWLPW+Calibri"/>
                <a:cs typeface="LEWLPW+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on test</a:t>
            </a:r>
            <a:r>
              <a:rPr sz="2000" spc="11" dirty="0">
                <a:solidFill>
                  <a:srgbClr val="000000"/>
                </a:solidFill>
                <a:latin typeface="LEWLPW+Calibri"/>
                <a:cs typeface="LEWLPW+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set: 0.8333333333333334</a:t>
            </a:r>
          </a:p>
          <a:p>
            <a:pPr marL="0" marR="0">
              <a:lnSpc>
                <a:spcPts val="2441"/>
              </a:lnSpc>
              <a:spcBef>
                <a:spcPts val="10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UGIDO+ArialMT"/>
                <a:cs typeface="CUGIDO+ArialMT"/>
              </a:rPr>
              <a:t>•</a:t>
            </a:r>
            <a:r>
              <a:rPr sz="2000" spc="464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Confusion matrix: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29639" y="242203"/>
            <a:ext cx="1856507" cy="66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914"/>
              </a:lnSpc>
              <a:spcBef>
                <a:spcPts val="0"/>
              </a:spcBef>
              <a:spcAft>
                <a:spcPts val="0"/>
              </a:spcAft>
            </a:pPr>
            <a:r>
              <a:rPr sz="4600" spc="-22" dirty="0">
                <a:solidFill>
                  <a:srgbClr val="FFFEFE"/>
                </a:solidFill>
                <a:latin typeface="TADMHN+TwCenMT-CondensedBold"/>
                <a:cs typeface="TADMHN+TwCenMT-CondensedBold"/>
              </a:rPr>
              <a:t>RESULTS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96377" y="838361"/>
            <a:ext cx="2576637" cy="4315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98"/>
              </a:lnSpc>
              <a:spcBef>
                <a:spcPts val="0"/>
              </a:spcBef>
              <a:spcAft>
                <a:spcPts val="0"/>
              </a:spcAft>
            </a:pPr>
            <a:r>
              <a:rPr sz="2900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Predictive</a:t>
            </a:r>
            <a:r>
              <a:rPr sz="2900" spc="-282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 </a:t>
            </a:r>
            <a:r>
              <a:rPr sz="2900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Analysis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14242" y="894858"/>
            <a:ext cx="268262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EFE"/>
                </a:solidFill>
                <a:latin typeface="DVFASA+Calibri"/>
                <a:cs typeface="DVFASA+Calibri"/>
              </a:rPr>
              <a:t>5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29639" y="1913489"/>
            <a:ext cx="3637916" cy="410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AFUCEO+ArialMT"/>
                <a:cs typeface="AFUCEO+ArialMT"/>
              </a:rPr>
              <a:t>•</a:t>
            </a:r>
            <a:r>
              <a:rPr sz="2400" spc="197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K nearest neighbors (KNN)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86840" y="2303234"/>
            <a:ext cx="5435049" cy="10217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1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UGIDO+ArialMT"/>
                <a:cs typeface="CUGIDO+ArialMT"/>
              </a:rPr>
              <a:t>•</a:t>
            </a:r>
            <a:r>
              <a:rPr sz="2000" spc="464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GridSearchCV best score: 0.8482142857142858</a:t>
            </a:r>
          </a:p>
          <a:p>
            <a:pPr marL="0" marR="0">
              <a:lnSpc>
                <a:spcPts val="2441"/>
              </a:lnSpc>
              <a:spcBef>
                <a:spcPts val="32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UGIDO+ArialMT"/>
                <a:cs typeface="CUGIDO+ArialMT"/>
              </a:rPr>
              <a:t>•</a:t>
            </a:r>
            <a:r>
              <a:rPr sz="2000" spc="464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Accuracy score</a:t>
            </a:r>
            <a:r>
              <a:rPr sz="2000" spc="12" dirty="0">
                <a:solidFill>
                  <a:srgbClr val="000000"/>
                </a:solidFill>
                <a:latin typeface="LEWLPW+Calibri"/>
                <a:cs typeface="LEWLPW+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on test</a:t>
            </a:r>
            <a:r>
              <a:rPr sz="2000" spc="11" dirty="0">
                <a:solidFill>
                  <a:srgbClr val="000000"/>
                </a:solidFill>
                <a:latin typeface="LEWLPW+Calibri"/>
                <a:cs typeface="LEWLPW+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set: 0.8333333333333334</a:t>
            </a:r>
          </a:p>
          <a:p>
            <a:pPr marL="0" marR="0">
              <a:lnSpc>
                <a:spcPts val="2441"/>
              </a:lnSpc>
              <a:spcBef>
                <a:spcPts val="10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UGIDO+ArialMT"/>
                <a:cs typeface="CUGIDO+ArialMT"/>
              </a:rPr>
              <a:t>•</a:t>
            </a:r>
            <a:r>
              <a:rPr sz="2000" spc="464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Confusion matrix: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29639" y="242203"/>
            <a:ext cx="1856507" cy="66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914"/>
              </a:lnSpc>
              <a:spcBef>
                <a:spcPts val="0"/>
              </a:spcBef>
              <a:spcAft>
                <a:spcPts val="0"/>
              </a:spcAft>
            </a:pPr>
            <a:r>
              <a:rPr sz="4600" spc="-22" dirty="0">
                <a:solidFill>
                  <a:srgbClr val="FFFEFE"/>
                </a:solidFill>
                <a:latin typeface="TADMHN+TwCenMT-CondensedBold"/>
                <a:cs typeface="TADMHN+TwCenMT-CondensedBold"/>
              </a:rPr>
              <a:t>RESULTS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96377" y="838361"/>
            <a:ext cx="2576637" cy="4315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98"/>
              </a:lnSpc>
              <a:spcBef>
                <a:spcPts val="0"/>
              </a:spcBef>
              <a:spcAft>
                <a:spcPts val="0"/>
              </a:spcAft>
            </a:pPr>
            <a:r>
              <a:rPr sz="2900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Predictive</a:t>
            </a:r>
            <a:r>
              <a:rPr sz="2900" spc="-282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 </a:t>
            </a:r>
            <a:r>
              <a:rPr sz="2900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Analysis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14242" y="894858"/>
            <a:ext cx="268262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EFE"/>
                </a:solidFill>
                <a:latin typeface="DVFASA+Calibri"/>
                <a:cs typeface="DVFASA+Calibri"/>
              </a:rPr>
              <a:t>5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29639" y="2385929"/>
            <a:ext cx="10308199" cy="410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AFUCEO+ArialMT"/>
                <a:cs typeface="AFUCEO+ArialMT"/>
              </a:rPr>
              <a:t>•</a:t>
            </a:r>
            <a:r>
              <a:rPr sz="2400" spc="197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Putting the results of all 4 models side by side, </a:t>
            </a:r>
            <a:r>
              <a:rPr sz="2400" spc="-24" dirty="0">
                <a:solidFill>
                  <a:srgbClr val="000000"/>
                </a:solidFill>
                <a:latin typeface="BJIIMF+Calibri"/>
                <a:cs typeface="BJIIMF+Calibri"/>
              </a:rPr>
              <a:t>we</a:t>
            </a:r>
            <a:r>
              <a:rPr sz="2400" spc="25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spc="-11" dirty="0">
                <a:solidFill>
                  <a:srgbClr val="000000"/>
                </a:solidFill>
                <a:latin typeface="BJIIMF+Calibri"/>
                <a:cs typeface="BJIIMF+Calibri"/>
              </a:rPr>
              <a:t>can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 see that they all share the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58240" y="2715113"/>
            <a:ext cx="8893587" cy="410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same accuracy </a:t>
            </a:r>
            <a:r>
              <a:rPr sz="2400" spc="-14" dirty="0">
                <a:solidFill>
                  <a:srgbClr val="000000"/>
                </a:solidFill>
                <a:latin typeface="BJIIMF+Calibri"/>
                <a:cs typeface="BJIIMF+Calibri"/>
              </a:rPr>
              <a:t>score</a:t>
            </a:r>
            <a:r>
              <a:rPr sz="2400" spc="15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and confusion matrix when </a:t>
            </a:r>
            <a:r>
              <a:rPr sz="2400" spc="-14" dirty="0">
                <a:solidFill>
                  <a:srgbClr val="000000"/>
                </a:solidFill>
                <a:latin typeface="BJIIMF+Calibri"/>
                <a:cs typeface="BJIIMF+Calibri"/>
              </a:rPr>
              <a:t>tested</a:t>
            </a:r>
            <a:r>
              <a:rPr sz="2400" spc="11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on the </a:t>
            </a:r>
            <a:r>
              <a:rPr sz="2400" spc="-17" dirty="0">
                <a:solidFill>
                  <a:srgbClr val="000000"/>
                </a:solidFill>
                <a:latin typeface="BJIIMF+Calibri"/>
                <a:cs typeface="BJIIMF+Calibri"/>
              </a:rPr>
              <a:t>test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 set.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29639" y="3160121"/>
            <a:ext cx="10191818" cy="10685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AFUCEO+ArialMT"/>
                <a:cs typeface="AFUCEO+ArialMT"/>
              </a:rPr>
              <a:t>•</a:t>
            </a:r>
            <a:r>
              <a:rPr sz="2400" spc="197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2400" spc="-12" dirty="0">
                <a:solidFill>
                  <a:srgbClr val="000000"/>
                </a:solidFill>
                <a:latin typeface="BJIIMF+Calibri"/>
                <a:cs typeface="BJIIMF+Calibri"/>
              </a:rPr>
              <a:t>Therefore,</a:t>
            </a:r>
            <a:r>
              <a:rPr sz="2400" spc="12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their GridSearchCV best </a:t>
            </a:r>
            <a:r>
              <a:rPr sz="2400" spc="-10" dirty="0">
                <a:solidFill>
                  <a:srgbClr val="000000"/>
                </a:solidFill>
                <a:latin typeface="BJIIMF+Calibri"/>
                <a:cs typeface="BJIIMF+Calibri"/>
              </a:rPr>
              <a:t>scores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spc="-15" dirty="0">
                <a:solidFill>
                  <a:srgbClr val="000000"/>
                </a:solidFill>
                <a:latin typeface="BJIIMF+Calibri"/>
                <a:cs typeface="BJIIMF+Calibri"/>
              </a:rPr>
              <a:t>are</a:t>
            </a:r>
            <a:r>
              <a:rPr sz="2400" spc="16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used </a:t>
            </a:r>
            <a:r>
              <a:rPr sz="2400" spc="-29" dirty="0">
                <a:solidFill>
                  <a:srgbClr val="000000"/>
                </a:solidFill>
                <a:latin typeface="BJIIMF+Calibri"/>
                <a:cs typeface="BJIIMF+Calibri"/>
              </a:rPr>
              <a:t>to</a:t>
            </a:r>
            <a:r>
              <a:rPr sz="2400" spc="21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spc="-16" dirty="0">
                <a:solidFill>
                  <a:srgbClr val="000000"/>
                </a:solidFill>
                <a:latin typeface="BJIIMF+Calibri"/>
                <a:cs typeface="BJIIMF+Calibri"/>
              </a:rPr>
              <a:t>rank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 them</a:t>
            </a:r>
            <a:r>
              <a:rPr sz="2400" spc="-10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instead. Based</a:t>
            </a:r>
          </a:p>
          <a:p>
            <a:pPr marL="228600" marR="0">
              <a:lnSpc>
                <a:spcPts val="2592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on the GridSearchCV best scores, the models </a:t>
            </a:r>
            <a:r>
              <a:rPr sz="2400" spc="-15" dirty="0">
                <a:solidFill>
                  <a:srgbClr val="000000"/>
                </a:solidFill>
                <a:latin typeface="BJIIMF+Calibri"/>
                <a:cs typeface="BJIIMF+Calibri"/>
              </a:rPr>
              <a:t>are</a:t>
            </a:r>
            <a:r>
              <a:rPr sz="2400" spc="16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spc="-24" dirty="0">
                <a:solidFill>
                  <a:srgbClr val="000000"/>
                </a:solidFill>
                <a:latin typeface="BJIIMF+Calibri"/>
                <a:cs typeface="BJIIMF+Calibri"/>
              </a:rPr>
              <a:t>ranked</a:t>
            </a:r>
            <a:r>
              <a:rPr sz="2400" spc="21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in the following order</a:t>
            </a:r>
          </a:p>
          <a:p>
            <a:pPr marL="228600" marR="0">
              <a:lnSpc>
                <a:spcPts val="259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with the </a:t>
            </a:r>
            <a:r>
              <a:rPr sz="2400" spc="-16" dirty="0">
                <a:solidFill>
                  <a:srgbClr val="000000"/>
                </a:solidFill>
                <a:latin typeface="BJIIMF+Calibri"/>
                <a:cs typeface="BJIIMF+Calibri"/>
              </a:rPr>
              <a:t>first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 being</a:t>
            </a:r>
            <a:r>
              <a:rPr sz="2400" spc="-15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the best and the last one being</a:t>
            </a:r>
            <a:r>
              <a:rPr sz="2400" spc="-15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the </a:t>
            </a:r>
            <a:r>
              <a:rPr sz="2400" spc="-20" dirty="0">
                <a:solidFill>
                  <a:srgbClr val="000000"/>
                </a:solidFill>
                <a:latin typeface="BJIIMF+Calibri"/>
                <a:cs typeface="BJIIMF+Calibri"/>
              </a:rPr>
              <a:t>worst: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86840" y="4223474"/>
            <a:ext cx="6404344" cy="348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1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1.</a:t>
            </a:r>
            <a:r>
              <a:rPr sz="2000" spc="731" dirty="0">
                <a:solidFill>
                  <a:srgbClr val="000000"/>
                </a:solidFill>
                <a:latin typeface="LEWLPW+Calibri"/>
                <a:cs typeface="LEWLPW+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Decision</a:t>
            </a:r>
            <a:r>
              <a:rPr sz="2000" spc="-46" dirty="0">
                <a:solidFill>
                  <a:srgbClr val="000000"/>
                </a:solidFill>
                <a:latin typeface="LEWLPW+Calibri"/>
                <a:cs typeface="LEWLPW+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DVFASA+Calibri"/>
                <a:cs typeface="DVFASA+Calibri"/>
              </a:rPr>
              <a:t>tree</a:t>
            </a:r>
            <a:r>
              <a:rPr sz="1800" spc="19" dirty="0">
                <a:solidFill>
                  <a:srgbClr val="000000"/>
                </a:solidFill>
                <a:latin typeface="DVFASA+Calibri"/>
                <a:cs typeface="DVFASA+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DVFASA+Calibri"/>
                <a:cs typeface="DVFASA+Calibri"/>
              </a:rPr>
              <a:t>(GridSearchCV</a:t>
            </a:r>
            <a:r>
              <a:rPr sz="1800" spc="11" dirty="0">
                <a:solidFill>
                  <a:srgbClr val="000000"/>
                </a:solidFill>
                <a:latin typeface="DVFASA+Calibri"/>
                <a:cs typeface="DVFASA+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DVFASA+Calibri"/>
                <a:cs typeface="DVFASA+Calibri"/>
              </a:rPr>
              <a:t>best score:</a:t>
            </a:r>
            <a:r>
              <a:rPr sz="1800" spc="19" dirty="0">
                <a:solidFill>
                  <a:srgbClr val="000000"/>
                </a:solidFill>
                <a:latin typeface="DVFASA+Calibri"/>
                <a:cs typeface="DVFASA+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DVFASA+Calibri"/>
                <a:cs typeface="DVFASA+Calibri"/>
              </a:rPr>
              <a:t>0.8892857142857142)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386840" y="4564651"/>
            <a:ext cx="7864971" cy="938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VFASA+Calibri"/>
                <a:cs typeface="DVFASA+Calibri"/>
              </a:rPr>
              <a:t>2.</a:t>
            </a:r>
            <a:r>
              <a:rPr sz="1800" spc="926" dirty="0">
                <a:solidFill>
                  <a:srgbClr val="000000"/>
                </a:solidFill>
                <a:latin typeface="DVFASA+Calibri"/>
                <a:cs typeface="DVFASA+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DVFASA+Calibri"/>
                <a:cs typeface="DVFASA+Calibri"/>
              </a:rPr>
              <a:t>K nearest</a:t>
            </a:r>
            <a:r>
              <a:rPr sz="1800" spc="11" dirty="0">
                <a:solidFill>
                  <a:srgbClr val="000000"/>
                </a:solidFill>
                <a:latin typeface="DVFASA+Calibri"/>
                <a:cs typeface="DVFASA+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DVFASA+Calibri"/>
                <a:cs typeface="DVFASA+Calibri"/>
              </a:rPr>
              <a:t>neighbors, KNN (GridSearchCV</a:t>
            </a:r>
            <a:r>
              <a:rPr sz="1800" spc="11" dirty="0">
                <a:solidFill>
                  <a:srgbClr val="000000"/>
                </a:solidFill>
                <a:latin typeface="DVFASA+Calibri"/>
                <a:cs typeface="DVFASA+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DVFASA+Calibri"/>
                <a:cs typeface="DVFASA+Calibri"/>
              </a:rPr>
              <a:t>best score:</a:t>
            </a:r>
            <a:r>
              <a:rPr sz="1800" spc="20" dirty="0">
                <a:solidFill>
                  <a:srgbClr val="000000"/>
                </a:solidFill>
                <a:latin typeface="DVFASA+Calibri"/>
                <a:cs typeface="DVFASA+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DVFASA+Calibri"/>
                <a:cs typeface="DVFASA+Calibri"/>
              </a:rPr>
              <a:t>0.8482142857142858)</a:t>
            </a:r>
          </a:p>
          <a:p>
            <a:pPr marL="0" marR="0">
              <a:lnSpc>
                <a:spcPts val="2197"/>
              </a:lnSpc>
              <a:spcBef>
                <a:spcPts val="202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VFASA+Calibri"/>
                <a:cs typeface="DVFASA+Calibri"/>
              </a:rPr>
              <a:t>3.</a:t>
            </a:r>
            <a:r>
              <a:rPr sz="1800" spc="926" dirty="0">
                <a:solidFill>
                  <a:srgbClr val="000000"/>
                </a:solidFill>
                <a:latin typeface="DVFASA+Calibri"/>
                <a:cs typeface="DVFASA+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DVFASA+Calibri"/>
                <a:cs typeface="DVFASA+Calibri"/>
              </a:rPr>
              <a:t>Support vector</a:t>
            </a:r>
            <a:r>
              <a:rPr sz="1800" spc="11" dirty="0">
                <a:solidFill>
                  <a:srgbClr val="000000"/>
                </a:solidFill>
                <a:latin typeface="DVFASA+Calibri"/>
                <a:cs typeface="DVFASA+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DVFASA+Calibri"/>
                <a:cs typeface="DVFASA+Calibri"/>
              </a:rPr>
              <a:t>machine, SVM</a:t>
            </a:r>
            <a:r>
              <a:rPr sz="1800" spc="11" dirty="0">
                <a:solidFill>
                  <a:srgbClr val="000000"/>
                </a:solidFill>
                <a:latin typeface="DVFASA+Calibri"/>
                <a:cs typeface="DVFASA+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DVFASA+Calibri"/>
                <a:cs typeface="DVFASA+Calibri"/>
              </a:rPr>
              <a:t>(GridSearchCV</a:t>
            </a:r>
            <a:r>
              <a:rPr sz="1800" spc="10" dirty="0">
                <a:solidFill>
                  <a:srgbClr val="000000"/>
                </a:solidFill>
                <a:latin typeface="DVFASA+Calibri"/>
                <a:cs typeface="DVFASA+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DVFASA+Calibri"/>
                <a:cs typeface="DVFASA+Calibri"/>
              </a:rPr>
              <a:t>best score:</a:t>
            </a:r>
            <a:r>
              <a:rPr sz="1800" spc="19" dirty="0">
                <a:solidFill>
                  <a:srgbClr val="000000"/>
                </a:solidFill>
                <a:latin typeface="DVFASA+Calibri"/>
                <a:cs typeface="DVFASA+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DVFASA+Calibri"/>
                <a:cs typeface="DVFASA+Calibri"/>
              </a:rPr>
              <a:t>0.8482142857142856)</a:t>
            </a:r>
          </a:p>
          <a:p>
            <a:pPr marL="0" marR="0">
              <a:lnSpc>
                <a:spcPts val="2197"/>
              </a:lnSpc>
              <a:spcBef>
                <a:spcPts val="298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DVFASA+Calibri"/>
                <a:cs typeface="DVFASA+Calibri"/>
              </a:rPr>
              <a:t>4.</a:t>
            </a:r>
            <a:r>
              <a:rPr sz="1800" spc="926" dirty="0">
                <a:solidFill>
                  <a:srgbClr val="000000"/>
                </a:solidFill>
                <a:latin typeface="DVFASA+Calibri"/>
                <a:cs typeface="DVFASA+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DVFASA+Calibri"/>
                <a:cs typeface="DVFASA+Calibri"/>
              </a:rPr>
              <a:t>Logistic regression</a:t>
            </a:r>
            <a:r>
              <a:rPr sz="1800" spc="12" dirty="0">
                <a:solidFill>
                  <a:srgbClr val="000000"/>
                </a:solidFill>
                <a:latin typeface="DVFASA+Calibri"/>
                <a:cs typeface="DVFASA+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DVFASA+Calibri"/>
                <a:cs typeface="DVFASA+Calibri"/>
              </a:rPr>
              <a:t>(GridSearchCV</a:t>
            </a:r>
            <a:r>
              <a:rPr sz="1800" spc="11" dirty="0">
                <a:solidFill>
                  <a:srgbClr val="000000"/>
                </a:solidFill>
                <a:latin typeface="DVFASA+Calibri"/>
                <a:cs typeface="DVFASA+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DVFASA+Calibri"/>
                <a:cs typeface="DVFASA+Calibri"/>
              </a:rPr>
              <a:t>best score:</a:t>
            </a:r>
            <a:r>
              <a:rPr sz="1800" spc="20" dirty="0">
                <a:solidFill>
                  <a:srgbClr val="000000"/>
                </a:solidFill>
                <a:latin typeface="DVFASA+Calibri"/>
                <a:cs typeface="DVFASA+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DVFASA+Calibri"/>
                <a:cs typeface="DVFASA+Calibri"/>
              </a:rPr>
              <a:t>0.8464285714285713)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29639" y="420293"/>
            <a:ext cx="3038241" cy="770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769"/>
              </a:lnSpc>
              <a:spcBef>
                <a:spcPts val="0"/>
              </a:spcBef>
              <a:spcAft>
                <a:spcPts val="0"/>
              </a:spcAft>
            </a:pPr>
            <a:r>
              <a:rPr sz="5400" dirty="0">
                <a:solidFill>
                  <a:srgbClr val="FFFEFE"/>
                </a:solidFill>
                <a:latin typeface="AEAIOR+TwCenMT-CondensedBold"/>
                <a:cs typeface="AEAIOR+TwCenMT-CondensedBold"/>
              </a:rPr>
              <a:t>DISCUSSION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9639" y="2135993"/>
            <a:ext cx="10189079" cy="20499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AFUCEO+ArialMT"/>
                <a:cs typeface="AFUCEO+ArialMT"/>
              </a:rPr>
              <a:t>•</a:t>
            </a:r>
            <a:r>
              <a:rPr sz="2400" spc="197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2400" spc="-14" dirty="0">
                <a:solidFill>
                  <a:srgbClr val="000000"/>
                </a:solidFill>
                <a:latin typeface="BJIIMF+Calibri"/>
                <a:cs typeface="BJIIMF+Calibri"/>
              </a:rPr>
              <a:t>From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 the </a:t>
            </a:r>
            <a:r>
              <a:rPr sz="2400" spc="-18" dirty="0">
                <a:solidFill>
                  <a:srgbClr val="000000"/>
                </a:solidFill>
                <a:latin typeface="BJIIMF+Calibri"/>
                <a:cs typeface="BJIIMF+Calibri"/>
              </a:rPr>
              <a:t>data</a:t>
            </a:r>
            <a:r>
              <a:rPr sz="2400" spc="13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visualization section, </a:t>
            </a:r>
            <a:r>
              <a:rPr sz="2400" spc="-24" dirty="0">
                <a:solidFill>
                  <a:srgbClr val="000000"/>
                </a:solidFill>
                <a:latin typeface="BJIIMF+Calibri"/>
                <a:cs typeface="BJIIMF+Calibri"/>
              </a:rPr>
              <a:t>we</a:t>
            </a:r>
            <a:r>
              <a:rPr sz="2400" spc="25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spc="-11" dirty="0">
                <a:solidFill>
                  <a:srgbClr val="000000"/>
                </a:solidFill>
                <a:latin typeface="BJIIMF+Calibri"/>
                <a:cs typeface="BJIIMF+Calibri"/>
              </a:rPr>
              <a:t>can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 see that some </a:t>
            </a:r>
            <a:r>
              <a:rPr sz="2400" spc="-14" dirty="0">
                <a:solidFill>
                  <a:srgbClr val="000000"/>
                </a:solidFill>
                <a:latin typeface="BJIIMF+Calibri"/>
                <a:cs typeface="BJIIMF+Calibri"/>
              </a:rPr>
              <a:t>features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spc="-24" dirty="0">
                <a:solidFill>
                  <a:srgbClr val="000000"/>
                </a:solidFill>
                <a:latin typeface="BJIIMF+Calibri"/>
                <a:cs typeface="BJIIMF+Calibri"/>
              </a:rPr>
              <a:t>may</a:t>
            </a:r>
            <a:r>
              <a:rPr sz="2400" spc="22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spc="-19" dirty="0">
                <a:solidFill>
                  <a:srgbClr val="000000"/>
                </a:solidFill>
                <a:latin typeface="BJIIMF+Calibri"/>
                <a:cs typeface="BJIIMF+Calibri"/>
              </a:rPr>
              <a:t>have</a:t>
            </a:r>
          </a:p>
          <a:p>
            <a:pPr marL="228600" marR="0">
              <a:lnSpc>
                <a:spcPts val="2592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correlation with the mission </a:t>
            </a:r>
            <a:r>
              <a:rPr sz="2400" spc="-11" dirty="0">
                <a:solidFill>
                  <a:srgbClr val="000000"/>
                </a:solidFill>
                <a:latin typeface="BJIIMF+Calibri"/>
                <a:cs typeface="BJIIMF+Calibri"/>
              </a:rPr>
              <a:t>outcome</a:t>
            </a:r>
            <a:r>
              <a:rPr sz="2400" spc="12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in </a:t>
            </a:r>
            <a:r>
              <a:rPr sz="2400" spc="-11" dirty="0">
                <a:solidFill>
                  <a:srgbClr val="000000"/>
                </a:solidFill>
                <a:latin typeface="BJIIMF+Calibri"/>
                <a:cs typeface="BJIIMF+Calibri"/>
              </a:rPr>
              <a:t>several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spc="-23" dirty="0">
                <a:solidFill>
                  <a:srgbClr val="000000"/>
                </a:solidFill>
                <a:latin typeface="BJIIMF+Calibri"/>
                <a:cs typeface="BJIIMF+Calibri"/>
              </a:rPr>
              <a:t>ways.</a:t>
            </a:r>
            <a:r>
              <a:rPr sz="2400" spc="12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spc="-19" dirty="0">
                <a:solidFill>
                  <a:srgbClr val="000000"/>
                </a:solidFill>
                <a:latin typeface="BJIIMF+Calibri"/>
                <a:cs typeface="BJIIMF+Calibri"/>
              </a:rPr>
              <a:t>For</a:t>
            </a:r>
            <a:r>
              <a:rPr sz="2400" spc="15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spc="-10" dirty="0">
                <a:solidFill>
                  <a:srgbClr val="000000"/>
                </a:solidFill>
                <a:latin typeface="BJIIMF+Calibri"/>
                <a:cs typeface="BJIIMF+Calibri"/>
              </a:rPr>
              <a:t>example,</a:t>
            </a:r>
            <a:r>
              <a:rPr sz="2400" spc="-14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with heavy</a:t>
            </a:r>
          </a:p>
          <a:p>
            <a:pPr marL="228600" marR="0">
              <a:lnSpc>
                <a:spcPts val="251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payloads the successful landing or positive landing </a:t>
            </a:r>
            <a:r>
              <a:rPr sz="2400" spc="-32" dirty="0">
                <a:solidFill>
                  <a:srgbClr val="000000"/>
                </a:solidFill>
                <a:latin typeface="BJIIMF+Calibri"/>
                <a:cs typeface="BJIIMF+Calibri"/>
              </a:rPr>
              <a:t>rate</a:t>
            </a:r>
            <a:r>
              <a:rPr sz="2400" spc="33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spc="-15" dirty="0">
                <a:solidFill>
                  <a:srgbClr val="000000"/>
                </a:solidFill>
                <a:latin typeface="BJIIMF+Calibri"/>
                <a:cs typeface="BJIIMF+Calibri"/>
              </a:rPr>
              <a:t>are</a:t>
            </a:r>
            <a:r>
              <a:rPr sz="2400" spc="16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spc="-13" dirty="0">
                <a:solidFill>
                  <a:srgbClr val="000000"/>
                </a:solidFill>
                <a:latin typeface="BJIIMF+Calibri"/>
                <a:cs typeface="BJIIMF+Calibri"/>
              </a:rPr>
              <a:t>more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spc="-23" dirty="0">
                <a:solidFill>
                  <a:srgbClr val="000000"/>
                </a:solidFill>
                <a:latin typeface="BJIIMF+Calibri"/>
                <a:cs typeface="BJIIMF+Calibri"/>
              </a:rPr>
              <a:t>for</a:t>
            </a:r>
            <a:r>
              <a:rPr sz="2400" spc="19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orbit types</a:t>
            </a:r>
          </a:p>
          <a:p>
            <a:pPr marL="228600" marR="0">
              <a:lnSpc>
                <a:spcPts val="2591"/>
              </a:lnSpc>
              <a:spcBef>
                <a:spcPts val="0"/>
              </a:spcBef>
              <a:spcAft>
                <a:spcPts val="0"/>
              </a:spcAft>
            </a:pPr>
            <a:r>
              <a:rPr sz="2400" spc="-43" dirty="0">
                <a:solidFill>
                  <a:srgbClr val="000000"/>
                </a:solidFill>
                <a:latin typeface="BJIIMF+Calibri"/>
                <a:cs typeface="BJIIMF+Calibri"/>
              </a:rPr>
              <a:t>Polar,</a:t>
            </a:r>
            <a:r>
              <a:rPr sz="2400" spc="39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spc="-16" dirty="0">
                <a:solidFill>
                  <a:srgbClr val="000000"/>
                </a:solidFill>
                <a:latin typeface="BJIIMF+Calibri"/>
                <a:cs typeface="BJIIMF+Calibri"/>
              </a:rPr>
              <a:t>LEO</a:t>
            </a:r>
            <a:r>
              <a:rPr sz="2400" spc="12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and ISS. </a:t>
            </a:r>
            <a:r>
              <a:rPr sz="2400" spc="-31" dirty="0">
                <a:solidFill>
                  <a:srgbClr val="000000"/>
                </a:solidFill>
                <a:latin typeface="BJIIMF+Calibri"/>
                <a:cs typeface="BJIIMF+Calibri"/>
              </a:rPr>
              <a:t>However,</a:t>
            </a:r>
            <a:r>
              <a:rPr sz="2400" spc="21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spc="-23" dirty="0">
                <a:solidFill>
                  <a:srgbClr val="000000"/>
                </a:solidFill>
                <a:latin typeface="BJIIMF+Calibri"/>
                <a:cs typeface="BJIIMF+Calibri"/>
              </a:rPr>
              <a:t>for</a:t>
            </a:r>
            <a:r>
              <a:rPr sz="2400" spc="17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spc="-43" dirty="0">
                <a:solidFill>
                  <a:srgbClr val="000000"/>
                </a:solidFill>
                <a:latin typeface="BJIIMF+Calibri"/>
                <a:cs typeface="BJIIMF+Calibri"/>
              </a:rPr>
              <a:t>GTO,</a:t>
            </a:r>
            <a:r>
              <a:rPr sz="2400" spc="36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spc="-24" dirty="0">
                <a:solidFill>
                  <a:srgbClr val="000000"/>
                </a:solidFill>
                <a:latin typeface="BJIIMF+Calibri"/>
                <a:cs typeface="BJIIMF+Calibri"/>
              </a:rPr>
              <a:t>we</a:t>
            </a:r>
            <a:r>
              <a:rPr sz="2400" spc="24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cannot distinguish this well as both</a:t>
            </a:r>
          </a:p>
          <a:p>
            <a:pPr marL="228600" marR="0">
              <a:lnSpc>
                <a:spcPts val="2592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positive landing </a:t>
            </a:r>
            <a:r>
              <a:rPr sz="2400" spc="-34" dirty="0">
                <a:solidFill>
                  <a:srgbClr val="000000"/>
                </a:solidFill>
                <a:latin typeface="BJIIMF+Calibri"/>
                <a:cs typeface="BJIIMF+Calibri"/>
              </a:rPr>
              <a:t>rate</a:t>
            </a:r>
            <a:r>
              <a:rPr sz="2400" spc="35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and </a:t>
            </a:r>
            <a:r>
              <a:rPr sz="2400" spc="-13" dirty="0">
                <a:solidFill>
                  <a:srgbClr val="000000"/>
                </a:solidFill>
                <a:latin typeface="BJIIMF+Calibri"/>
                <a:cs typeface="BJIIMF+Calibri"/>
              </a:rPr>
              <a:t>negative</a:t>
            </a:r>
            <a:r>
              <a:rPr sz="2400" spc="14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landing(unsuccessful mission) </a:t>
            </a:r>
            <a:r>
              <a:rPr sz="2400" spc="-15" dirty="0">
                <a:solidFill>
                  <a:srgbClr val="000000"/>
                </a:solidFill>
                <a:latin typeface="BJIIMF+Calibri"/>
                <a:cs typeface="BJIIMF+Calibri"/>
              </a:rPr>
              <a:t>are</a:t>
            </a:r>
            <a:r>
              <a:rPr sz="2400" spc="16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both there</a:t>
            </a:r>
          </a:p>
          <a:p>
            <a:pPr marL="228600" marR="0">
              <a:lnSpc>
                <a:spcPts val="2616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here.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29639" y="4233017"/>
            <a:ext cx="10339843" cy="17299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AFUCEO+ArialMT"/>
                <a:cs typeface="AFUCEO+ArialMT"/>
              </a:rPr>
              <a:t>•</a:t>
            </a:r>
            <a:r>
              <a:rPr sz="2400" spc="197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2400" spc="-12" dirty="0">
                <a:solidFill>
                  <a:srgbClr val="000000"/>
                </a:solidFill>
                <a:latin typeface="BJIIMF+Calibri"/>
                <a:cs typeface="BJIIMF+Calibri"/>
              </a:rPr>
              <a:t>Therefore,</a:t>
            </a:r>
            <a:r>
              <a:rPr sz="2400" spc="12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each </a:t>
            </a:r>
            <a:r>
              <a:rPr sz="2400" spc="-17" dirty="0">
                <a:solidFill>
                  <a:srgbClr val="000000"/>
                </a:solidFill>
                <a:latin typeface="BJIIMF+Calibri"/>
                <a:cs typeface="BJIIMF+Calibri"/>
              </a:rPr>
              <a:t>feature</a:t>
            </a:r>
            <a:r>
              <a:rPr sz="2400" spc="14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spc="-24" dirty="0">
                <a:solidFill>
                  <a:srgbClr val="000000"/>
                </a:solidFill>
                <a:latin typeface="BJIIMF+Calibri"/>
                <a:cs typeface="BJIIMF+Calibri"/>
              </a:rPr>
              <a:t>may</a:t>
            </a:r>
            <a:r>
              <a:rPr sz="2400" spc="19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spc="-20" dirty="0">
                <a:solidFill>
                  <a:srgbClr val="000000"/>
                </a:solidFill>
                <a:latin typeface="BJIIMF+Calibri"/>
                <a:cs typeface="BJIIMF+Calibri"/>
              </a:rPr>
              <a:t>have</a:t>
            </a:r>
            <a:r>
              <a:rPr sz="2400" spc="23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a certain impact</a:t>
            </a:r>
            <a:r>
              <a:rPr sz="2400" spc="-10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on the final mission outcome.</a:t>
            </a:r>
          </a:p>
          <a:p>
            <a:pPr marL="228600" marR="0">
              <a:lnSpc>
                <a:spcPts val="259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The </a:t>
            </a:r>
            <a:r>
              <a:rPr sz="2400" spc="-19" dirty="0">
                <a:solidFill>
                  <a:srgbClr val="000000"/>
                </a:solidFill>
                <a:latin typeface="BJIIMF+Calibri"/>
                <a:cs typeface="BJIIMF+Calibri"/>
              </a:rPr>
              <a:t>exact</a:t>
            </a:r>
            <a:r>
              <a:rPr sz="2400" spc="12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spc="-32" dirty="0">
                <a:solidFill>
                  <a:srgbClr val="000000"/>
                </a:solidFill>
                <a:latin typeface="BJIIMF+Calibri"/>
                <a:cs typeface="BJIIMF+Calibri"/>
              </a:rPr>
              <a:t>ways</a:t>
            </a:r>
            <a:r>
              <a:rPr sz="2400" spc="28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of how each of these </a:t>
            </a:r>
            <a:r>
              <a:rPr sz="2400" spc="-13" dirty="0">
                <a:solidFill>
                  <a:srgbClr val="000000"/>
                </a:solidFill>
                <a:latin typeface="BJIIMF+Calibri"/>
                <a:cs typeface="BJIIMF+Calibri"/>
              </a:rPr>
              <a:t>features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 impact</a:t>
            </a:r>
            <a:r>
              <a:rPr sz="2400" spc="-10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the mission </a:t>
            </a:r>
            <a:r>
              <a:rPr sz="2400" spc="-11" dirty="0">
                <a:solidFill>
                  <a:srgbClr val="000000"/>
                </a:solidFill>
                <a:latin typeface="BJIIMF+Calibri"/>
                <a:cs typeface="BJIIMF+Calibri"/>
              </a:rPr>
              <a:t>outcome</a:t>
            </a:r>
            <a:r>
              <a:rPr sz="2400" spc="11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spc="-15" dirty="0">
                <a:solidFill>
                  <a:srgbClr val="000000"/>
                </a:solidFill>
                <a:latin typeface="BJIIMF+Calibri"/>
                <a:cs typeface="BJIIMF+Calibri"/>
              </a:rPr>
              <a:t>are</a:t>
            </a:r>
          </a:p>
          <a:p>
            <a:pPr marL="228600" marR="0">
              <a:lnSpc>
                <a:spcPts val="2592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difficult </a:t>
            </a:r>
            <a:r>
              <a:rPr sz="2400" spc="-28" dirty="0">
                <a:solidFill>
                  <a:srgbClr val="000000"/>
                </a:solidFill>
                <a:latin typeface="BJIIMF+Calibri"/>
                <a:cs typeface="BJIIMF+Calibri"/>
              </a:rPr>
              <a:t>to</a:t>
            </a:r>
            <a:r>
              <a:rPr sz="2400" spc="19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spc="-25" dirty="0">
                <a:solidFill>
                  <a:srgbClr val="000000"/>
                </a:solidFill>
                <a:latin typeface="BJIIMF+Calibri"/>
                <a:cs typeface="BJIIMF+Calibri"/>
              </a:rPr>
              <a:t>decipher.</a:t>
            </a:r>
            <a:r>
              <a:rPr sz="2400" spc="16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spc="-32" dirty="0">
                <a:solidFill>
                  <a:srgbClr val="000000"/>
                </a:solidFill>
                <a:latin typeface="BJIIMF+Calibri"/>
                <a:cs typeface="BJIIMF+Calibri"/>
              </a:rPr>
              <a:t>However,</a:t>
            </a:r>
            <a:r>
              <a:rPr sz="2400" spc="29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spc="-24" dirty="0">
                <a:solidFill>
                  <a:srgbClr val="000000"/>
                </a:solidFill>
                <a:latin typeface="BJIIMF+Calibri"/>
                <a:cs typeface="BJIIMF+Calibri"/>
              </a:rPr>
              <a:t>we</a:t>
            </a:r>
            <a:r>
              <a:rPr sz="2400" spc="25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spc="-11" dirty="0">
                <a:solidFill>
                  <a:srgbClr val="000000"/>
                </a:solidFill>
                <a:latin typeface="BJIIMF+Calibri"/>
                <a:cs typeface="BJIIMF+Calibri"/>
              </a:rPr>
              <a:t>can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 use some machine learning</a:t>
            </a:r>
            <a:r>
              <a:rPr sz="2400" spc="-10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algorithms </a:t>
            </a:r>
            <a:r>
              <a:rPr sz="2400" spc="-26" dirty="0">
                <a:solidFill>
                  <a:srgbClr val="000000"/>
                </a:solidFill>
                <a:latin typeface="BJIIMF+Calibri"/>
                <a:cs typeface="BJIIMF+Calibri"/>
              </a:rPr>
              <a:t>to</a:t>
            </a:r>
          </a:p>
          <a:p>
            <a:pPr marL="228600" marR="0">
              <a:lnSpc>
                <a:spcPts val="2616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learn the </a:t>
            </a:r>
            <a:r>
              <a:rPr sz="2400" spc="-13" dirty="0">
                <a:solidFill>
                  <a:srgbClr val="000000"/>
                </a:solidFill>
                <a:latin typeface="BJIIMF+Calibri"/>
                <a:cs typeface="BJIIMF+Calibri"/>
              </a:rPr>
              <a:t>pattern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 of the past </a:t>
            </a:r>
            <a:r>
              <a:rPr sz="2400" spc="-18" dirty="0">
                <a:solidFill>
                  <a:srgbClr val="000000"/>
                </a:solidFill>
                <a:latin typeface="BJIIMF+Calibri"/>
                <a:cs typeface="BJIIMF+Calibri"/>
              </a:rPr>
              <a:t>data</a:t>
            </a:r>
            <a:r>
              <a:rPr sz="2400" spc="13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and predict whether a mission will be</a:t>
            </a:r>
          </a:p>
          <a:p>
            <a:pPr marL="228600" marR="0">
              <a:lnSpc>
                <a:spcPts val="259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successful or not based on the given </a:t>
            </a:r>
            <a:r>
              <a:rPr sz="2400" spc="-12" dirty="0">
                <a:solidFill>
                  <a:srgbClr val="000000"/>
                </a:solidFill>
                <a:latin typeface="BJIIMF+Calibri"/>
                <a:cs typeface="BJIIMF+Calibri"/>
              </a:rPr>
              <a:t>features.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29639" y="420293"/>
            <a:ext cx="3254238" cy="770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769"/>
              </a:lnSpc>
              <a:spcBef>
                <a:spcPts val="0"/>
              </a:spcBef>
              <a:spcAft>
                <a:spcPts val="0"/>
              </a:spcAft>
            </a:pPr>
            <a:r>
              <a:rPr sz="5400" spc="-10" dirty="0">
                <a:solidFill>
                  <a:srgbClr val="FFFEFE"/>
                </a:solidFill>
                <a:latin typeface="AEAIOR+TwCenMT-CondensedBold"/>
                <a:cs typeface="AEAIOR+TwCenMT-CondensedBold"/>
              </a:rPr>
              <a:t>CONCLUSION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9639" y="2328017"/>
            <a:ext cx="10003829" cy="410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AFUCEO+ArialMT"/>
                <a:cs typeface="AFUCEO+ArialMT"/>
              </a:rPr>
              <a:t>•</a:t>
            </a:r>
            <a:r>
              <a:rPr sz="2400" spc="197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In this project, </a:t>
            </a:r>
            <a:r>
              <a:rPr sz="2400" spc="-24" dirty="0">
                <a:solidFill>
                  <a:srgbClr val="000000"/>
                </a:solidFill>
                <a:latin typeface="BJIIMF+Calibri"/>
                <a:cs typeface="BJIIMF+Calibri"/>
              </a:rPr>
              <a:t>we</a:t>
            </a:r>
            <a:r>
              <a:rPr sz="2400" spc="24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try</a:t>
            </a:r>
            <a:r>
              <a:rPr sz="2400" spc="-10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spc="-27" dirty="0">
                <a:solidFill>
                  <a:srgbClr val="000000"/>
                </a:solidFill>
                <a:latin typeface="BJIIMF+Calibri"/>
                <a:cs typeface="BJIIMF+Calibri"/>
              </a:rPr>
              <a:t>to</a:t>
            </a:r>
            <a:r>
              <a:rPr sz="2400" spc="18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predict if the </a:t>
            </a:r>
            <a:r>
              <a:rPr sz="2400" spc="-16" dirty="0">
                <a:solidFill>
                  <a:srgbClr val="000000"/>
                </a:solidFill>
                <a:latin typeface="BJIIMF+Calibri"/>
                <a:cs typeface="BJIIMF+Calibri"/>
              </a:rPr>
              <a:t>first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spc="-21" dirty="0">
                <a:solidFill>
                  <a:srgbClr val="000000"/>
                </a:solidFill>
                <a:latin typeface="BJIIMF+Calibri"/>
                <a:cs typeface="BJIIMF+Calibri"/>
              </a:rPr>
              <a:t>stage</a:t>
            </a:r>
            <a:r>
              <a:rPr sz="2400" spc="21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of a given </a:t>
            </a:r>
            <a:r>
              <a:rPr sz="2400" spc="-19" dirty="0">
                <a:solidFill>
                  <a:srgbClr val="000000"/>
                </a:solidFill>
                <a:latin typeface="BJIIMF+Calibri"/>
                <a:cs typeface="BJIIMF+Calibri"/>
              </a:rPr>
              <a:t>Falcon</a:t>
            </a:r>
            <a:r>
              <a:rPr sz="2400" spc="14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9</a:t>
            </a:r>
            <a:r>
              <a:rPr sz="2400" spc="-10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launch will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58240" y="2657201"/>
            <a:ext cx="5988933" cy="410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land in order </a:t>
            </a:r>
            <a:r>
              <a:rPr sz="2400" spc="-28" dirty="0">
                <a:solidFill>
                  <a:srgbClr val="000000"/>
                </a:solidFill>
                <a:latin typeface="BJIIMF+Calibri"/>
                <a:cs typeface="BJIIMF+Calibri"/>
              </a:rPr>
              <a:t>to</a:t>
            </a:r>
            <a:r>
              <a:rPr sz="2400" spc="19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determine the </a:t>
            </a:r>
            <a:r>
              <a:rPr sz="2400" spc="-17" dirty="0">
                <a:solidFill>
                  <a:srgbClr val="000000"/>
                </a:solidFill>
                <a:latin typeface="BJIIMF+Calibri"/>
                <a:cs typeface="BJIIMF+Calibri"/>
              </a:rPr>
              <a:t>cost</a:t>
            </a:r>
            <a:r>
              <a:rPr sz="2400" spc="10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of a launch.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29639" y="3102209"/>
            <a:ext cx="9875713" cy="410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AFUCEO+ArialMT"/>
                <a:cs typeface="AFUCEO+ArialMT"/>
              </a:rPr>
              <a:t>•</a:t>
            </a:r>
            <a:r>
              <a:rPr sz="2400" spc="197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2400" spc="-13" dirty="0">
                <a:solidFill>
                  <a:srgbClr val="000000"/>
                </a:solidFill>
                <a:latin typeface="BJIIMF+Calibri"/>
                <a:cs typeface="BJIIMF+Calibri"/>
              </a:rPr>
              <a:t>Each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spc="-17" dirty="0">
                <a:solidFill>
                  <a:srgbClr val="000000"/>
                </a:solidFill>
                <a:latin typeface="BJIIMF+Calibri"/>
                <a:cs typeface="BJIIMF+Calibri"/>
              </a:rPr>
              <a:t>feature</a:t>
            </a:r>
            <a:r>
              <a:rPr sz="2400" spc="18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of a </a:t>
            </a:r>
            <a:r>
              <a:rPr sz="2400" spc="-18" dirty="0">
                <a:solidFill>
                  <a:srgbClr val="000000"/>
                </a:solidFill>
                <a:latin typeface="BJIIMF+Calibri"/>
                <a:cs typeface="BJIIMF+Calibri"/>
              </a:rPr>
              <a:t>Falcon</a:t>
            </a:r>
            <a:r>
              <a:rPr sz="2400" spc="15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9 launch, such as its payload mass or orbit type, </a:t>
            </a:r>
            <a:r>
              <a:rPr sz="2400" spc="-24" dirty="0">
                <a:solidFill>
                  <a:srgbClr val="000000"/>
                </a:solidFill>
                <a:latin typeface="BJIIMF+Calibri"/>
                <a:cs typeface="BJIIMF+Calibri"/>
              </a:rPr>
              <a:t>may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58240" y="3431393"/>
            <a:ext cx="5576775" cy="410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spc="-16" dirty="0">
                <a:solidFill>
                  <a:srgbClr val="000000"/>
                </a:solidFill>
                <a:latin typeface="BJIIMF+Calibri"/>
                <a:cs typeface="BJIIMF+Calibri"/>
              </a:rPr>
              <a:t>affect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 the mission </a:t>
            </a:r>
            <a:r>
              <a:rPr sz="2400" spc="-11" dirty="0">
                <a:solidFill>
                  <a:srgbClr val="000000"/>
                </a:solidFill>
                <a:latin typeface="BJIIMF+Calibri"/>
                <a:cs typeface="BJIIMF+Calibri"/>
              </a:rPr>
              <a:t>outcome</a:t>
            </a:r>
            <a:r>
              <a:rPr sz="2400" spc="13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in a certain </a:t>
            </a:r>
            <a:r>
              <a:rPr sz="2400" spc="-58" dirty="0">
                <a:solidFill>
                  <a:srgbClr val="000000"/>
                </a:solidFill>
                <a:latin typeface="BJIIMF+Calibri"/>
                <a:cs typeface="BJIIMF+Calibri"/>
              </a:rPr>
              <a:t>way.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29639" y="3888593"/>
            <a:ext cx="10475333" cy="10715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AFUCEO+ArialMT"/>
                <a:cs typeface="AFUCEO+ArialMT"/>
              </a:rPr>
              <a:t>•</a:t>
            </a:r>
            <a:r>
              <a:rPr sz="2400" spc="197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2400" spc="-12" dirty="0">
                <a:solidFill>
                  <a:srgbClr val="000000"/>
                </a:solidFill>
                <a:latin typeface="BJIIMF+Calibri"/>
                <a:cs typeface="BJIIMF+Calibri"/>
              </a:rPr>
              <a:t>Several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 machine learning</a:t>
            </a:r>
            <a:r>
              <a:rPr sz="2400" spc="-10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algorithms </a:t>
            </a:r>
            <a:r>
              <a:rPr sz="2400" spc="-15" dirty="0">
                <a:solidFill>
                  <a:srgbClr val="000000"/>
                </a:solidFill>
                <a:latin typeface="BJIIMF+Calibri"/>
                <a:cs typeface="BJIIMF+Calibri"/>
              </a:rPr>
              <a:t>are</a:t>
            </a:r>
            <a:r>
              <a:rPr sz="2400" spc="16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employed </a:t>
            </a:r>
            <a:r>
              <a:rPr sz="2400" spc="-26" dirty="0">
                <a:solidFill>
                  <a:srgbClr val="000000"/>
                </a:solidFill>
                <a:latin typeface="BJIIMF+Calibri"/>
                <a:cs typeface="BJIIMF+Calibri"/>
              </a:rPr>
              <a:t>to</a:t>
            </a:r>
            <a:r>
              <a:rPr sz="2400" spc="18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learn the </a:t>
            </a:r>
            <a:r>
              <a:rPr sz="2400" spc="-11" dirty="0">
                <a:solidFill>
                  <a:srgbClr val="000000"/>
                </a:solidFill>
                <a:latin typeface="BJIIMF+Calibri"/>
                <a:cs typeface="BJIIMF+Calibri"/>
              </a:rPr>
              <a:t>patterns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 of past</a:t>
            </a:r>
          </a:p>
          <a:p>
            <a:pPr marL="228600" marR="0">
              <a:lnSpc>
                <a:spcPts val="2616"/>
              </a:lnSpc>
              <a:spcBef>
                <a:spcPts val="0"/>
              </a:spcBef>
              <a:spcAft>
                <a:spcPts val="0"/>
              </a:spcAft>
            </a:pPr>
            <a:r>
              <a:rPr sz="2400" spc="-18" dirty="0">
                <a:solidFill>
                  <a:srgbClr val="000000"/>
                </a:solidFill>
                <a:latin typeface="BJIIMF+Calibri"/>
                <a:cs typeface="BJIIMF+Calibri"/>
              </a:rPr>
              <a:t>Falcon</a:t>
            </a:r>
            <a:r>
              <a:rPr sz="2400" spc="17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9 launch </a:t>
            </a:r>
            <a:r>
              <a:rPr sz="2400" spc="-17" dirty="0">
                <a:solidFill>
                  <a:srgbClr val="000000"/>
                </a:solidFill>
                <a:latin typeface="BJIIMF+Calibri"/>
                <a:cs typeface="BJIIMF+Calibri"/>
              </a:rPr>
              <a:t>data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spc="-28" dirty="0">
                <a:solidFill>
                  <a:srgbClr val="000000"/>
                </a:solidFill>
                <a:latin typeface="BJIIMF+Calibri"/>
                <a:cs typeface="BJIIMF+Calibri"/>
              </a:rPr>
              <a:t>to</a:t>
            </a:r>
            <a:r>
              <a:rPr sz="2400" spc="22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produce predictive models that </a:t>
            </a:r>
            <a:r>
              <a:rPr sz="2400" spc="-11" dirty="0">
                <a:solidFill>
                  <a:srgbClr val="000000"/>
                </a:solidFill>
                <a:latin typeface="BJIIMF+Calibri"/>
                <a:cs typeface="BJIIMF+Calibri"/>
              </a:rPr>
              <a:t>can</a:t>
            </a:r>
            <a:r>
              <a:rPr sz="2400" spc="10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be used </a:t>
            </a:r>
            <a:r>
              <a:rPr sz="2400" spc="-28" dirty="0">
                <a:solidFill>
                  <a:srgbClr val="000000"/>
                </a:solidFill>
                <a:latin typeface="BJIIMF+Calibri"/>
                <a:cs typeface="BJIIMF+Calibri"/>
              </a:rPr>
              <a:t>to</a:t>
            </a:r>
            <a:r>
              <a:rPr sz="2400" spc="22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predict the</a:t>
            </a:r>
          </a:p>
          <a:p>
            <a:pPr marL="228600" marR="0">
              <a:lnSpc>
                <a:spcPts val="2591"/>
              </a:lnSpc>
              <a:spcBef>
                <a:spcPts val="0"/>
              </a:spcBef>
              <a:spcAft>
                <a:spcPts val="0"/>
              </a:spcAft>
            </a:pPr>
            <a:r>
              <a:rPr sz="2400" spc="-11" dirty="0">
                <a:solidFill>
                  <a:srgbClr val="000000"/>
                </a:solidFill>
                <a:latin typeface="BJIIMF+Calibri"/>
                <a:cs typeface="BJIIMF+Calibri"/>
              </a:rPr>
              <a:t>outcome</a:t>
            </a:r>
            <a:r>
              <a:rPr sz="2400" spc="12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of a </a:t>
            </a:r>
            <a:r>
              <a:rPr sz="2400" spc="-19" dirty="0">
                <a:solidFill>
                  <a:srgbClr val="000000"/>
                </a:solidFill>
                <a:latin typeface="BJIIMF+Calibri"/>
                <a:cs typeface="BJIIMF+Calibri"/>
              </a:rPr>
              <a:t>Falcon</a:t>
            </a:r>
            <a:r>
              <a:rPr sz="2400" spc="16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9 launch.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29639" y="5007209"/>
            <a:ext cx="10026320" cy="410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AFUCEO+ArialMT"/>
                <a:cs typeface="AFUCEO+ArialMT"/>
              </a:rPr>
              <a:t>•</a:t>
            </a:r>
            <a:r>
              <a:rPr sz="2400" spc="197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The predictive</a:t>
            </a:r>
            <a:r>
              <a:rPr sz="2400" spc="10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model produced </a:t>
            </a:r>
            <a:r>
              <a:rPr sz="2400" spc="-11" dirty="0">
                <a:solidFill>
                  <a:srgbClr val="000000"/>
                </a:solidFill>
                <a:latin typeface="BJIIMF+Calibri"/>
                <a:cs typeface="BJIIMF+Calibri"/>
              </a:rPr>
              <a:t>by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 decision </a:t>
            </a:r>
            <a:r>
              <a:rPr sz="2400" spc="-10" dirty="0">
                <a:solidFill>
                  <a:srgbClr val="000000"/>
                </a:solidFill>
                <a:latin typeface="BJIIMF+Calibri"/>
                <a:cs typeface="BJIIMF+Calibri"/>
              </a:rPr>
              <a:t>tree</a:t>
            </a:r>
            <a:r>
              <a:rPr sz="2400" spc="11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algorithm performed the best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58240" y="5336393"/>
            <a:ext cx="6676753" cy="410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among</a:t>
            </a:r>
            <a:r>
              <a:rPr sz="2400" spc="-10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the 4 machine learning</a:t>
            </a:r>
            <a:r>
              <a:rPr sz="2400" spc="-10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algorithms employed.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29639" y="420293"/>
            <a:ext cx="3868712" cy="770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769"/>
              </a:lnSpc>
              <a:spcBef>
                <a:spcPts val="0"/>
              </a:spcBef>
              <a:spcAft>
                <a:spcPts val="0"/>
              </a:spcAft>
            </a:pPr>
            <a:r>
              <a:rPr sz="5400" dirty="0">
                <a:solidFill>
                  <a:srgbClr val="FFFEFE"/>
                </a:solidFill>
                <a:latin typeface="AEAIOR+TwCenMT-CondensedBold"/>
                <a:cs typeface="AEAIOR+TwCenMT-CondensedBold"/>
              </a:rPr>
              <a:t>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9639" y="2004929"/>
            <a:ext cx="10484626" cy="2376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AFUCEO+ArialMT"/>
                <a:cs typeface="AFUCEO+ArialMT"/>
              </a:rPr>
              <a:t>•</a:t>
            </a:r>
            <a:r>
              <a:rPr sz="2400" spc="197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In this </a:t>
            </a:r>
            <a:r>
              <a:rPr sz="2400" spc="-10" dirty="0">
                <a:solidFill>
                  <a:srgbClr val="000000"/>
                </a:solidFill>
                <a:latin typeface="BJIIMF+Calibri"/>
                <a:cs typeface="BJIIMF+Calibri"/>
              </a:rPr>
              <a:t>capstone,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spc="-24" dirty="0">
                <a:solidFill>
                  <a:srgbClr val="000000"/>
                </a:solidFill>
                <a:latin typeface="BJIIMF+Calibri"/>
                <a:cs typeface="BJIIMF+Calibri"/>
              </a:rPr>
              <a:t>we</a:t>
            </a:r>
            <a:r>
              <a:rPr sz="2400" spc="25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will predict if the </a:t>
            </a:r>
            <a:r>
              <a:rPr sz="2400" spc="-18" dirty="0">
                <a:solidFill>
                  <a:srgbClr val="000000"/>
                </a:solidFill>
                <a:latin typeface="BJIIMF+Calibri"/>
                <a:cs typeface="BJIIMF+Calibri"/>
              </a:rPr>
              <a:t>Falcon</a:t>
            </a:r>
            <a:r>
              <a:rPr sz="2400" spc="15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9 </a:t>
            </a:r>
            <a:r>
              <a:rPr sz="2400" spc="-16" dirty="0">
                <a:solidFill>
                  <a:srgbClr val="000000"/>
                </a:solidFill>
                <a:latin typeface="BJIIMF+Calibri"/>
                <a:cs typeface="BJIIMF+Calibri"/>
              </a:rPr>
              <a:t>first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spc="-21" dirty="0">
                <a:solidFill>
                  <a:srgbClr val="000000"/>
                </a:solidFill>
                <a:latin typeface="BJIIMF+Calibri"/>
                <a:cs typeface="BJIIMF+Calibri"/>
              </a:rPr>
              <a:t>stage</a:t>
            </a:r>
            <a:r>
              <a:rPr sz="2400" spc="22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will land </a:t>
            </a:r>
            <a:r>
              <a:rPr sz="2400" spc="-14" dirty="0">
                <a:solidFill>
                  <a:srgbClr val="000000"/>
                </a:solidFill>
                <a:latin typeface="BJIIMF+Calibri"/>
                <a:cs typeface="BJIIMF+Calibri"/>
              </a:rPr>
              <a:t>successfully.</a:t>
            </a:r>
          </a:p>
          <a:p>
            <a:pPr marL="228600" marR="0">
              <a:lnSpc>
                <a:spcPts val="2592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SpaceX advertises </a:t>
            </a:r>
            <a:r>
              <a:rPr sz="2400" spc="-18" dirty="0">
                <a:solidFill>
                  <a:srgbClr val="000000"/>
                </a:solidFill>
                <a:latin typeface="BJIIMF+Calibri"/>
                <a:cs typeface="BJIIMF+Calibri"/>
              </a:rPr>
              <a:t>Falcon</a:t>
            </a:r>
            <a:r>
              <a:rPr sz="2400" spc="15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9 </a:t>
            </a:r>
            <a:r>
              <a:rPr sz="2400" spc="-26" dirty="0">
                <a:solidFill>
                  <a:srgbClr val="000000"/>
                </a:solidFill>
                <a:latin typeface="BJIIMF+Calibri"/>
                <a:cs typeface="BJIIMF+Calibri"/>
              </a:rPr>
              <a:t>rocket</a:t>
            </a:r>
            <a:r>
              <a:rPr sz="2400" spc="19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launches on its website</a:t>
            </a:r>
            <a:r>
              <a:rPr sz="2400" spc="10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with a </a:t>
            </a:r>
            <a:r>
              <a:rPr sz="2400" spc="-17" dirty="0">
                <a:solidFill>
                  <a:srgbClr val="000000"/>
                </a:solidFill>
                <a:latin typeface="BJIIMF+Calibri"/>
                <a:cs typeface="BJIIMF+Calibri"/>
              </a:rPr>
              <a:t>cost</a:t>
            </a:r>
            <a:r>
              <a:rPr sz="2400" spc="10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of 62 million</a:t>
            </a:r>
          </a:p>
          <a:p>
            <a:pPr marL="228600" marR="0">
              <a:lnSpc>
                <a:spcPts val="2495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dollars; other </a:t>
            </a:r>
            <a:r>
              <a:rPr sz="2400" spc="-10" dirty="0">
                <a:solidFill>
                  <a:srgbClr val="000000"/>
                </a:solidFill>
                <a:latin typeface="BJIIMF+Calibri"/>
                <a:cs typeface="BJIIMF+Calibri"/>
              </a:rPr>
              <a:t>providers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spc="-17" dirty="0">
                <a:solidFill>
                  <a:srgbClr val="000000"/>
                </a:solidFill>
                <a:latin typeface="BJIIMF+Calibri"/>
                <a:cs typeface="BJIIMF+Calibri"/>
              </a:rPr>
              <a:t>cost</a:t>
            </a:r>
            <a:r>
              <a:rPr sz="2400" spc="10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spc="-13" dirty="0">
                <a:solidFill>
                  <a:srgbClr val="000000"/>
                </a:solidFill>
                <a:latin typeface="BJIIMF+Calibri"/>
                <a:cs typeface="BJIIMF+Calibri"/>
              </a:rPr>
              <a:t>upward</a:t>
            </a:r>
            <a:r>
              <a:rPr sz="2400" spc="10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of 165 million dollars each, much of the</a:t>
            </a:r>
          </a:p>
          <a:p>
            <a:pPr marL="228600" marR="0">
              <a:lnSpc>
                <a:spcPts val="259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savings is because SpaceX </a:t>
            </a:r>
            <a:r>
              <a:rPr sz="2400" spc="-11" dirty="0">
                <a:solidFill>
                  <a:srgbClr val="000000"/>
                </a:solidFill>
                <a:latin typeface="BJIIMF+Calibri"/>
                <a:cs typeface="BJIIMF+Calibri"/>
              </a:rPr>
              <a:t>can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 reuse the </a:t>
            </a:r>
            <a:r>
              <a:rPr sz="2400" spc="-16" dirty="0">
                <a:solidFill>
                  <a:srgbClr val="000000"/>
                </a:solidFill>
                <a:latin typeface="BJIIMF+Calibri"/>
                <a:cs typeface="BJIIMF+Calibri"/>
              </a:rPr>
              <a:t>first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spc="-16" dirty="0">
                <a:solidFill>
                  <a:srgbClr val="000000"/>
                </a:solidFill>
                <a:latin typeface="BJIIMF+Calibri"/>
                <a:cs typeface="BJIIMF+Calibri"/>
              </a:rPr>
              <a:t>stage.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spc="-14" dirty="0">
                <a:solidFill>
                  <a:srgbClr val="000000"/>
                </a:solidFill>
                <a:latin typeface="BJIIMF+Calibri"/>
                <a:cs typeface="BJIIMF+Calibri"/>
              </a:rPr>
              <a:t>Therefore</a:t>
            </a:r>
            <a:r>
              <a:rPr sz="2400" spc="15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if </a:t>
            </a:r>
            <a:r>
              <a:rPr sz="2400" spc="-24" dirty="0">
                <a:solidFill>
                  <a:srgbClr val="000000"/>
                </a:solidFill>
                <a:latin typeface="BJIIMF+Calibri"/>
                <a:cs typeface="BJIIMF+Calibri"/>
              </a:rPr>
              <a:t>we</a:t>
            </a:r>
            <a:r>
              <a:rPr sz="2400" spc="25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spc="-11" dirty="0">
                <a:solidFill>
                  <a:srgbClr val="000000"/>
                </a:solidFill>
                <a:latin typeface="BJIIMF+Calibri"/>
                <a:cs typeface="BJIIMF+Calibri"/>
              </a:rPr>
              <a:t>can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 determine</a:t>
            </a:r>
          </a:p>
          <a:p>
            <a:pPr marL="228600" marR="0">
              <a:lnSpc>
                <a:spcPts val="2616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if the </a:t>
            </a:r>
            <a:r>
              <a:rPr sz="2400" spc="-16" dirty="0">
                <a:solidFill>
                  <a:srgbClr val="000000"/>
                </a:solidFill>
                <a:latin typeface="BJIIMF+Calibri"/>
                <a:cs typeface="BJIIMF+Calibri"/>
              </a:rPr>
              <a:t>first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spc="-21" dirty="0">
                <a:solidFill>
                  <a:srgbClr val="000000"/>
                </a:solidFill>
                <a:latin typeface="BJIIMF+Calibri"/>
                <a:cs typeface="BJIIMF+Calibri"/>
              </a:rPr>
              <a:t>stage</a:t>
            </a:r>
            <a:r>
              <a:rPr sz="2400" spc="22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will land, </a:t>
            </a:r>
            <a:r>
              <a:rPr sz="2400" spc="-24" dirty="0">
                <a:solidFill>
                  <a:srgbClr val="000000"/>
                </a:solidFill>
                <a:latin typeface="BJIIMF+Calibri"/>
                <a:cs typeface="BJIIMF+Calibri"/>
              </a:rPr>
              <a:t>we</a:t>
            </a:r>
            <a:r>
              <a:rPr sz="2400" spc="25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spc="-11" dirty="0">
                <a:solidFill>
                  <a:srgbClr val="000000"/>
                </a:solidFill>
                <a:latin typeface="BJIIMF+Calibri"/>
                <a:cs typeface="BJIIMF+Calibri"/>
              </a:rPr>
              <a:t>can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 determine the </a:t>
            </a:r>
            <a:r>
              <a:rPr sz="2400" spc="-17" dirty="0">
                <a:solidFill>
                  <a:srgbClr val="000000"/>
                </a:solidFill>
                <a:latin typeface="BJIIMF+Calibri"/>
                <a:cs typeface="BJIIMF+Calibri"/>
              </a:rPr>
              <a:t>cost</a:t>
            </a:r>
            <a:r>
              <a:rPr sz="2400" spc="10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of a launch.</a:t>
            </a:r>
            <a:r>
              <a:rPr sz="2400" spc="-11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This information</a:t>
            </a:r>
          </a:p>
          <a:p>
            <a:pPr marL="228600" marR="0">
              <a:lnSpc>
                <a:spcPts val="2592"/>
              </a:lnSpc>
              <a:spcBef>
                <a:spcPts val="0"/>
              </a:spcBef>
              <a:spcAft>
                <a:spcPts val="0"/>
              </a:spcAft>
            </a:pPr>
            <a:r>
              <a:rPr sz="2400" spc="-11" dirty="0">
                <a:solidFill>
                  <a:srgbClr val="000000"/>
                </a:solidFill>
                <a:latin typeface="BJIIMF+Calibri"/>
                <a:cs typeface="BJIIMF+Calibri"/>
              </a:rPr>
              <a:t>can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 be used if an alternate</a:t>
            </a:r>
            <a:r>
              <a:rPr sz="2400" spc="10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spc="-12" dirty="0">
                <a:solidFill>
                  <a:srgbClr val="000000"/>
                </a:solidFill>
                <a:latin typeface="BJIIMF+Calibri"/>
                <a:cs typeface="BJIIMF+Calibri"/>
              </a:rPr>
              <a:t>company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spc="-13" dirty="0">
                <a:solidFill>
                  <a:srgbClr val="000000"/>
                </a:solidFill>
                <a:latin typeface="BJIIMF+Calibri"/>
                <a:cs typeface="BJIIMF+Calibri"/>
              </a:rPr>
              <a:t>wants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spc="-26" dirty="0">
                <a:solidFill>
                  <a:srgbClr val="000000"/>
                </a:solidFill>
                <a:latin typeface="BJIIMF+Calibri"/>
                <a:cs typeface="BJIIMF+Calibri"/>
              </a:rPr>
              <a:t>to</a:t>
            </a:r>
            <a:r>
              <a:rPr sz="2400" spc="18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bid </a:t>
            </a:r>
            <a:r>
              <a:rPr sz="2400" spc="-12" dirty="0">
                <a:solidFill>
                  <a:srgbClr val="000000"/>
                </a:solidFill>
                <a:latin typeface="BJIIMF+Calibri"/>
                <a:cs typeface="BJIIMF+Calibri"/>
              </a:rPr>
              <a:t>against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 SpaceX </a:t>
            </a:r>
            <a:r>
              <a:rPr sz="2400" spc="-23" dirty="0">
                <a:solidFill>
                  <a:srgbClr val="000000"/>
                </a:solidFill>
                <a:latin typeface="BJIIMF+Calibri"/>
                <a:cs typeface="BJIIMF+Calibri"/>
              </a:rPr>
              <a:t>for</a:t>
            </a:r>
            <a:r>
              <a:rPr sz="2400" spc="19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a </a:t>
            </a:r>
            <a:r>
              <a:rPr sz="2400" spc="-26" dirty="0">
                <a:solidFill>
                  <a:srgbClr val="000000"/>
                </a:solidFill>
                <a:latin typeface="BJIIMF+Calibri"/>
                <a:cs typeface="BJIIMF+Calibri"/>
              </a:rPr>
              <a:t>rocket</a:t>
            </a:r>
          </a:p>
          <a:p>
            <a:pPr marL="228600" marR="0">
              <a:lnSpc>
                <a:spcPts val="259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launch.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29639" y="4428089"/>
            <a:ext cx="9648776" cy="410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AFUCEO+ArialMT"/>
                <a:cs typeface="AFUCEO+ArialMT"/>
              </a:rPr>
              <a:t>•</a:t>
            </a:r>
            <a:r>
              <a:rPr sz="2400" spc="197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2400" spc="-11" dirty="0">
                <a:solidFill>
                  <a:srgbClr val="000000"/>
                </a:solidFill>
                <a:latin typeface="BJIIMF+Calibri"/>
                <a:cs typeface="BJIIMF+Calibri"/>
              </a:rPr>
              <a:t>Most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 unsuccessful landings </a:t>
            </a:r>
            <a:r>
              <a:rPr sz="2400" spc="-15" dirty="0">
                <a:solidFill>
                  <a:srgbClr val="000000"/>
                </a:solidFill>
                <a:latin typeface="BJIIMF+Calibri"/>
                <a:cs typeface="BJIIMF+Calibri"/>
              </a:rPr>
              <a:t>are</a:t>
            </a:r>
            <a:r>
              <a:rPr sz="2400" spc="17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planned.</a:t>
            </a:r>
            <a:r>
              <a:rPr sz="2400" spc="-21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Sometimes, SpaceX will perform a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58240" y="4760321"/>
            <a:ext cx="4063944" cy="410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controlled landing</a:t>
            </a:r>
            <a:r>
              <a:rPr sz="2400" spc="-12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in the ocean.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29639" y="5217521"/>
            <a:ext cx="10349296" cy="10685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AFUCEO+ArialMT"/>
                <a:cs typeface="AFUCEO+ArialMT"/>
              </a:rPr>
              <a:t>•</a:t>
            </a:r>
            <a:r>
              <a:rPr sz="2400" spc="197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The main question that </a:t>
            </a:r>
            <a:r>
              <a:rPr sz="2400" spc="-24" dirty="0">
                <a:solidFill>
                  <a:srgbClr val="000000"/>
                </a:solidFill>
                <a:latin typeface="BJIIMF+Calibri"/>
                <a:cs typeface="BJIIMF+Calibri"/>
              </a:rPr>
              <a:t>we</a:t>
            </a:r>
            <a:r>
              <a:rPr sz="2400" spc="25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spc="-15" dirty="0">
                <a:solidFill>
                  <a:srgbClr val="000000"/>
                </a:solidFill>
                <a:latin typeface="BJIIMF+Calibri"/>
                <a:cs typeface="BJIIMF+Calibri"/>
              </a:rPr>
              <a:t>are</a:t>
            </a:r>
            <a:r>
              <a:rPr sz="2400" spc="16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trying</a:t>
            </a:r>
            <a:r>
              <a:rPr sz="2400" spc="-11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spc="-26" dirty="0">
                <a:solidFill>
                  <a:srgbClr val="000000"/>
                </a:solidFill>
                <a:latin typeface="BJIIMF+Calibri"/>
                <a:cs typeface="BJIIMF+Calibri"/>
              </a:rPr>
              <a:t>to</a:t>
            </a:r>
            <a:r>
              <a:rPr sz="2400" spc="18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answer is, </a:t>
            </a:r>
            <a:r>
              <a:rPr sz="2400" spc="-23" dirty="0">
                <a:solidFill>
                  <a:srgbClr val="000000"/>
                </a:solidFill>
                <a:latin typeface="BJIIMF+Calibri"/>
                <a:cs typeface="BJIIMF+Calibri"/>
              </a:rPr>
              <a:t>for</a:t>
            </a:r>
            <a:r>
              <a:rPr sz="2400" spc="19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a given set of </a:t>
            </a:r>
            <a:r>
              <a:rPr sz="2400" spc="-13" dirty="0">
                <a:solidFill>
                  <a:srgbClr val="000000"/>
                </a:solidFill>
                <a:latin typeface="BJIIMF+Calibri"/>
                <a:cs typeface="BJIIMF+Calibri"/>
              </a:rPr>
              <a:t>features</a:t>
            </a:r>
          </a:p>
          <a:p>
            <a:pPr marL="228600" marR="0">
              <a:lnSpc>
                <a:spcPts val="2592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about a </a:t>
            </a:r>
            <a:r>
              <a:rPr sz="2400" spc="-18" dirty="0">
                <a:solidFill>
                  <a:srgbClr val="000000"/>
                </a:solidFill>
                <a:latin typeface="BJIIMF+Calibri"/>
                <a:cs typeface="BJIIMF+Calibri"/>
              </a:rPr>
              <a:t>Falcon</a:t>
            </a:r>
            <a:r>
              <a:rPr sz="2400" spc="15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9 </a:t>
            </a:r>
            <a:r>
              <a:rPr sz="2400" spc="-26" dirty="0">
                <a:solidFill>
                  <a:srgbClr val="000000"/>
                </a:solidFill>
                <a:latin typeface="BJIIMF+Calibri"/>
                <a:cs typeface="BJIIMF+Calibri"/>
              </a:rPr>
              <a:t>rocket</a:t>
            </a:r>
            <a:r>
              <a:rPr sz="2400" spc="19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launch which include its payload mass, orbit type, launch</a:t>
            </a:r>
          </a:p>
          <a:p>
            <a:pPr marL="228600" marR="0">
              <a:lnSpc>
                <a:spcPts val="2591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site, and so on, will the </a:t>
            </a:r>
            <a:r>
              <a:rPr sz="2400" spc="-16" dirty="0">
                <a:solidFill>
                  <a:srgbClr val="000000"/>
                </a:solidFill>
                <a:latin typeface="BJIIMF+Calibri"/>
                <a:cs typeface="BJIIMF+Calibri"/>
              </a:rPr>
              <a:t>first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spc="-21" dirty="0">
                <a:solidFill>
                  <a:srgbClr val="000000"/>
                </a:solidFill>
                <a:latin typeface="BJIIMF+Calibri"/>
                <a:cs typeface="BJIIMF+Calibri"/>
              </a:rPr>
              <a:t>stage</a:t>
            </a:r>
            <a:r>
              <a:rPr sz="2400" spc="22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of the </a:t>
            </a:r>
            <a:r>
              <a:rPr sz="2400" spc="-26" dirty="0">
                <a:solidFill>
                  <a:srgbClr val="000000"/>
                </a:solidFill>
                <a:latin typeface="BJIIMF+Calibri"/>
                <a:cs typeface="BJIIMF+Calibri"/>
              </a:rPr>
              <a:t>rocket</a:t>
            </a:r>
            <a:r>
              <a:rPr sz="2400" spc="19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land successfully?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29639" y="420293"/>
            <a:ext cx="3846946" cy="770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5769"/>
              </a:lnSpc>
              <a:spcBef>
                <a:spcPts val="0"/>
              </a:spcBef>
              <a:spcAft>
                <a:spcPts val="0"/>
              </a:spcAft>
            </a:pPr>
            <a:r>
              <a:rPr sz="5400" dirty="0">
                <a:solidFill>
                  <a:srgbClr val="FFFEFE"/>
                </a:solidFill>
                <a:latin typeface="AEAIOR+TwCenMT-CondensedBold"/>
                <a:cs typeface="AEAIOR+TwCenMT-CondensedBold"/>
              </a:rPr>
              <a:t>METHODOLOGY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9639" y="1605242"/>
            <a:ext cx="3924700" cy="348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1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UGIDO+ArialMT"/>
                <a:cs typeface="CUGIDO+ArialMT"/>
              </a:rPr>
              <a:t>•</a:t>
            </a:r>
            <a:r>
              <a:rPr sz="2000" spc="464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The </a:t>
            </a:r>
            <a:r>
              <a:rPr sz="2000" spc="-10" dirty="0">
                <a:solidFill>
                  <a:srgbClr val="000000"/>
                </a:solidFill>
                <a:latin typeface="LEWLPW+Calibri"/>
                <a:cs typeface="LEWLPW+Calibri"/>
              </a:rPr>
              <a:t>overall</a:t>
            </a:r>
            <a:r>
              <a:rPr sz="2000" spc="11" dirty="0">
                <a:solidFill>
                  <a:srgbClr val="000000"/>
                </a:solidFill>
                <a:latin typeface="LEWLPW+Calibri"/>
                <a:cs typeface="LEWLPW+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methodology includes: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386840" y="1949666"/>
            <a:ext cx="5681872" cy="1609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1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1.</a:t>
            </a:r>
            <a:r>
              <a:rPr sz="2000" spc="1631" dirty="0">
                <a:solidFill>
                  <a:srgbClr val="000000"/>
                </a:solidFill>
                <a:latin typeface="LEWLPW+Calibri"/>
                <a:cs typeface="LEWLPW+Calibri"/>
              </a:rPr>
              <a:t> </a:t>
            </a:r>
            <a:r>
              <a:rPr sz="2000" spc="-12" dirty="0">
                <a:solidFill>
                  <a:srgbClr val="000000"/>
                </a:solidFill>
                <a:latin typeface="LEWLPW+Calibri"/>
                <a:cs typeface="LEWLPW+Calibri"/>
              </a:rPr>
              <a:t>Data</a:t>
            </a:r>
            <a:r>
              <a:rPr sz="2000" spc="14" dirty="0">
                <a:solidFill>
                  <a:srgbClr val="000000"/>
                </a:solidFill>
                <a:latin typeface="LEWLPW+Calibri"/>
                <a:cs typeface="LEWLPW+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collection, wrangling, and formatting, using:</a:t>
            </a:r>
          </a:p>
          <a:p>
            <a:pPr marL="457200" marR="0">
              <a:lnSpc>
                <a:spcPts val="2197"/>
              </a:lnSpc>
              <a:spcBef>
                <a:spcPts val="295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MIDGOT+ArialMT"/>
                <a:cs typeface="MIDGOT+ArialMT"/>
              </a:rPr>
              <a:t>•</a:t>
            </a:r>
            <a:r>
              <a:rPr sz="1800" spc="598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1800" dirty="0">
                <a:solidFill>
                  <a:srgbClr val="000000"/>
                </a:solidFill>
                <a:latin typeface="DVFASA+Calibri"/>
                <a:cs typeface="DVFASA+Calibri"/>
              </a:rPr>
              <a:t>SpaceX API</a:t>
            </a:r>
          </a:p>
          <a:p>
            <a:pPr marL="457200" marR="0">
              <a:lnSpc>
                <a:spcPts val="2197"/>
              </a:lnSpc>
              <a:spcBef>
                <a:spcPts val="202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MIDGOT+ArialMT"/>
                <a:cs typeface="MIDGOT+ArialMT"/>
              </a:rPr>
              <a:t>•</a:t>
            </a:r>
            <a:r>
              <a:rPr sz="1800" spc="598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1800" spc="-31" dirty="0">
                <a:solidFill>
                  <a:srgbClr val="000000"/>
                </a:solidFill>
                <a:latin typeface="DVFASA+Calibri"/>
                <a:cs typeface="DVFASA+Calibri"/>
              </a:rPr>
              <a:t>Web</a:t>
            </a:r>
            <a:r>
              <a:rPr sz="1800" spc="42" dirty="0">
                <a:solidFill>
                  <a:srgbClr val="000000"/>
                </a:solidFill>
                <a:latin typeface="DVFASA+Calibri"/>
                <a:cs typeface="DVFASA+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DVFASA+Calibri"/>
                <a:cs typeface="DVFASA+Calibri"/>
              </a:rPr>
              <a:t>scraping</a:t>
            </a:r>
          </a:p>
          <a:p>
            <a:pPr marL="0" marR="0">
              <a:lnSpc>
                <a:spcPts val="2441"/>
              </a:lnSpc>
              <a:spcBef>
                <a:spcPts val="204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2.</a:t>
            </a:r>
            <a:r>
              <a:rPr sz="2000" spc="1631" dirty="0">
                <a:solidFill>
                  <a:srgbClr val="000000"/>
                </a:solidFill>
                <a:latin typeface="LEWLPW+Calibri"/>
                <a:cs typeface="LEWLPW+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Exploratory </a:t>
            </a:r>
            <a:r>
              <a:rPr sz="2000" spc="-11" dirty="0">
                <a:solidFill>
                  <a:srgbClr val="000000"/>
                </a:solidFill>
                <a:latin typeface="LEWLPW+Calibri"/>
                <a:cs typeface="LEWLPW+Calibri"/>
              </a:rPr>
              <a:t>data</a:t>
            </a:r>
            <a:r>
              <a:rPr sz="2000" spc="12" dirty="0">
                <a:solidFill>
                  <a:srgbClr val="000000"/>
                </a:solidFill>
                <a:latin typeface="LEWLPW+Calibri"/>
                <a:cs typeface="LEWLPW+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analysis (EDA), using:</a:t>
            </a:r>
          </a:p>
          <a:p>
            <a:pPr marL="457200" marR="0">
              <a:lnSpc>
                <a:spcPts val="2197"/>
              </a:lnSpc>
              <a:spcBef>
                <a:spcPts val="295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MIDGOT+ArialMT"/>
                <a:cs typeface="MIDGOT+ArialMT"/>
              </a:rPr>
              <a:t>•</a:t>
            </a:r>
            <a:r>
              <a:rPr sz="1800" spc="598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1800" dirty="0">
                <a:solidFill>
                  <a:srgbClr val="000000"/>
                </a:solidFill>
                <a:latin typeface="DVFASA+Calibri"/>
                <a:cs typeface="DVFASA+Calibri"/>
              </a:rPr>
              <a:t>Pandas and NumPy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44040" y="3558810"/>
            <a:ext cx="735789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MIDGOT+ArialMT"/>
                <a:cs typeface="MIDGOT+ArialMT"/>
              </a:rPr>
              <a:t>•</a:t>
            </a:r>
            <a:r>
              <a:rPr sz="1800" spc="598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1800" dirty="0">
                <a:solidFill>
                  <a:srgbClr val="000000"/>
                </a:solidFill>
                <a:latin typeface="DVFASA+Calibri"/>
                <a:cs typeface="DVFASA+Calibri"/>
              </a:rPr>
              <a:t>SQL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86840" y="3866858"/>
            <a:ext cx="3153176" cy="963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1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3.</a:t>
            </a:r>
            <a:r>
              <a:rPr sz="2000" spc="1631" dirty="0">
                <a:solidFill>
                  <a:srgbClr val="000000"/>
                </a:solidFill>
                <a:latin typeface="LEWLPW+Calibri"/>
                <a:cs typeface="LEWLPW+Calibri"/>
              </a:rPr>
              <a:t> </a:t>
            </a:r>
            <a:r>
              <a:rPr sz="2000" spc="-13" dirty="0">
                <a:solidFill>
                  <a:srgbClr val="000000"/>
                </a:solidFill>
                <a:latin typeface="LEWLPW+Calibri"/>
                <a:cs typeface="LEWLPW+Calibri"/>
              </a:rPr>
              <a:t>Data</a:t>
            </a:r>
            <a:r>
              <a:rPr sz="2000" spc="16" dirty="0">
                <a:solidFill>
                  <a:srgbClr val="000000"/>
                </a:solidFill>
                <a:latin typeface="LEWLPW+Calibri"/>
                <a:cs typeface="LEWLPW+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visualization, using:</a:t>
            </a:r>
          </a:p>
          <a:p>
            <a:pPr marL="457200" marR="0">
              <a:lnSpc>
                <a:spcPts val="2197"/>
              </a:lnSpc>
              <a:spcBef>
                <a:spcPts val="295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MIDGOT+ArialMT"/>
                <a:cs typeface="MIDGOT+ArialMT"/>
              </a:rPr>
              <a:t>•</a:t>
            </a:r>
            <a:r>
              <a:rPr sz="1800" spc="598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1800" dirty="0">
                <a:solidFill>
                  <a:srgbClr val="000000"/>
                </a:solidFill>
                <a:latin typeface="DVFASA+Calibri"/>
                <a:cs typeface="DVFASA+Calibri"/>
              </a:rPr>
              <a:t>Matplotlib</a:t>
            </a:r>
            <a:r>
              <a:rPr sz="1800" spc="13" dirty="0">
                <a:solidFill>
                  <a:srgbClr val="000000"/>
                </a:solidFill>
                <a:latin typeface="DVFASA+Calibri"/>
                <a:cs typeface="DVFASA+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DVFASA+Calibri"/>
                <a:cs typeface="DVFASA+Calibri"/>
              </a:rPr>
              <a:t>and Seaborn</a:t>
            </a:r>
          </a:p>
          <a:p>
            <a:pPr marL="457200" marR="0">
              <a:lnSpc>
                <a:spcPts val="2197"/>
              </a:lnSpc>
              <a:spcBef>
                <a:spcPts val="202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MIDGOT+ArialMT"/>
                <a:cs typeface="MIDGOT+ArialMT"/>
              </a:rPr>
              <a:t>•</a:t>
            </a:r>
            <a:r>
              <a:rPr sz="1800" spc="598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1800" dirty="0">
                <a:solidFill>
                  <a:srgbClr val="000000"/>
                </a:solidFill>
                <a:latin typeface="DVFASA+Calibri"/>
                <a:cs typeface="DVFASA+Calibri"/>
              </a:rPr>
              <a:t>Folium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844040" y="4829827"/>
            <a:ext cx="840872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MIDGOT+ArialMT"/>
                <a:cs typeface="MIDGOT+ArialMT"/>
              </a:rPr>
              <a:t>•</a:t>
            </a:r>
            <a:r>
              <a:rPr sz="1800" spc="598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1800" dirty="0">
                <a:solidFill>
                  <a:srgbClr val="000000"/>
                </a:solidFill>
                <a:latin typeface="DVFASA+Calibri"/>
                <a:cs typeface="DVFASA+Calibri"/>
              </a:rPr>
              <a:t>Dash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86840" y="5134826"/>
            <a:ext cx="4187368" cy="6613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1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4.</a:t>
            </a:r>
            <a:r>
              <a:rPr sz="2000" spc="1631" dirty="0">
                <a:solidFill>
                  <a:srgbClr val="000000"/>
                </a:solidFill>
                <a:latin typeface="LEWLPW+Calibri"/>
                <a:cs typeface="LEWLPW+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Machine learning prediction, using</a:t>
            </a:r>
          </a:p>
          <a:p>
            <a:pPr marL="457200" marR="0">
              <a:lnSpc>
                <a:spcPts val="2197"/>
              </a:lnSpc>
              <a:spcBef>
                <a:spcPts val="269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MIDGOT+ArialMT"/>
                <a:cs typeface="MIDGOT+ArialMT"/>
              </a:rPr>
              <a:t>•</a:t>
            </a:r>
            <a:r>
              <a:rPr sz="1800" spc="598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1800" dirty="0">
                <a:solidFill>
                  <a:srgbClr val="000000"/>
                </a:solidFill>
                <a:latin typeface="DVFASA+Calibri"/>
                <a:cs typeface="DVFASA+Calibri"/>
              </a:rPr>
              <a:t>Logistic</a:t>
            </a:r>
            <a:r>
              <a:rPr sz="1800" spc="10" dirty="0">
                <a:solidFill>
                  <a:srgbClr val="000000"/>
                </a:solidFill>
                <a:latin typeface="DVFASA+Calibri"/>
                <a:cs typeface="DVFASA+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DVFASA+Calibri"/>
                <a:cs typeface="DVFASA+Calibri"/>
              </a:rPr>
              <a:t>regression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844040" y="5783851"/>
            <a:ext cx="3232630" cy="938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MIDGOT+ArialMT"/>
                <a:cs typeface="MIDGOT+ArialMT"/>
              </a:rPr>
              <a:t>•</a:t>
            </a:r>
            <a:r>
              <a:rPr sz="1800" spc="598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1800" dirty="0">
                <a:solidFill>
                  <a:srgbClr val="000000"/>
                </a:solidFill>
                <a:latin typeface="DVFASA+Calibri"/>
                <a:cs typeface="DVFASA+Calibri"/>
              </a:rPr>
              <a:t>Support vector</a:t>
            </a:r>
            <a:r>
              <a:rPr sz="1800" spc="10" dirty="0">
                <a:solidFill>
                  <a:srgbClr val="000000"/>
                </a:solidFill>
                <a:latin typeface="DVFASA+Calibri"/>
                <a:cs typeface="DVFASA+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DVFASA+Calibri"/>
                <a:cs typeface="DVFASA+Calibri"/>
              </a:rPr>
              <a:t>machine (SVM)</a:t>
            </a:r>
          </a:p>
          <a:p>
            <a:pPr marL="0" marR="0">
              <a:lnSpc>
                <a:spcPts val="2197"/>
              </a:lnSpc>
              <a:spcBef>
                <a:spcPts val="298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MIDGOT+ArialMT"/>
                <a:cs typeface="MIDGOT+ArialMT"/>
              </a:rPr>
              <a:t>•</a:t>
            </a:r>
            <a:r>
              <a:rPr sz="1800" spc="598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1800" dirty="0">
                <a:solidFill>
                  <a:srgbClr val="000000"/>
                </a:solidFill>
                <a:latin typeface="DVFASA+Calibri"/>
                <a:cs typeface="DVFASA+Calibri"/>
              </a:rPr>
              <a:t>Decision tree</a:t>
            </a:r>
          </a:p>
          <a:p>
            <a:pPr marL="0" marR="0">
              <a:lnSpc>
                <a:spcPts val="2197"/>
              </a:lnSpc>
              <a:spcBef>
                <a:spcPts val="202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MIDGOT+ArialMT"/>
                <a:cs typeface="MIDGOT+ArialMT"/>
              </a:rPr>
              <a:t>•</a:t>
            </a:r>
            <a:r>
              <a:rPr sz="1800" spc="598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1800" dirty="0">
                <a:solidFill>
                  <a:srgbClr val="000000"/>
                </a:solidFill>
                <a:latin typeface="DVFASA+Calibri"/>
                <a:cs typeface="DVFASA+Calibri"/>
              </a:rPr>
              <a:t>K-nearest neighbors (KNN)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29639" y="242203"/>
            <a:ext cx="3299606" cy="66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914"/>
              </a:lnSpc>
              <a:spcBef>
                <a:spcPts val="0"/>
              </a:spcBef>
              <a:spcAft>
                <a:spcPts val="0"/>
              </a:spcAft>
            </a:pPr>
            <a:r>
              <a:rPr sz="4600" dirty="0">
                <a:solidFill>
                  <a:srgbClr val="FFFEFE"/>
                </a:solidFill>
                <a:latin typeface="TADMHN+TwCenMT-CondensedBold"/>
                <a:cs typeface="TADMHN+TwCenMT-CondensedBold"/>
              </a:rPr>
              <a:t>METHODOLOGY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96377" y="838361"/>
            <a:ext cx="5658246" cy="4315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98"/>
              </a:lnSpc>
              <a:spcBef>
                <a:spcPts val="0"/>
              </a:spcBef>
              <a:spcAft>
                <a:spcPts val="0"/>
              </a:spcAft>
            </a:pPr>
            <a:r>
              <a:rPr sz="2900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Data</a:t>
            </a:r>
            <a:r>
              <a:rPr sz="2900" spc="-286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 </a:t>
            </a:r>
            <a:r>
              <a:rPr sz="2900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collection,</a:t>
            </a:r>
            <a:r>
              <a:rPr sz="2900" spc="-288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 </a:t>
            </a:r>
            <a:r>
              <a:rPr sz="2900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wrangling,</a:t>
            </a:r>
            <a:r>
              <a:rPr sz="2900" spc="-282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 </a:t>
            </a:r>
            <a:r>
              <a:rPr sz="2900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and</a:t>
            </a:r>
            <a:r>
              <a:rPr sz="2900" spc="-288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 </a:t>
            </a:r>
            <a:r>
              <a:rPr sz="2900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formatting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14242" y="894858"/>
            <a:ext cx="268262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EFE"/>
                </a:solidFill>
                <a:latin typeface="DVFASA+Calibri"/>
                <a:cs typeface="DVFASA+Calibri"/>
              </a:rPr>
              <a:t>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29639" y="1834241"/>
            <a:ext cx="1745788" cy="410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AFUCEO+ArialMT"/>
                <a:cs typeface="AFUCEO+ArialMT"/>
              </a:rPr>
              <a:t>•</a:t>
            </a:r>
            <a:r>
              <a:rPr sz="2400" spc="197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SpaceX API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86840" y="2227034"/>
            <a:ext cx="6160692" cy="348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1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UGIDO+ArialMT"/>
                <a:cs typeface="CUGIDO+ArialMT"/>
              </a:rPr>
              <a:t>•</a:t>
            </a:r>
            <a:r>
              <a:rPr sz="2000" spc="464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The API</a:t>
            </a:r>
            <a:r>
              <a:rPr sz="2000" spc="-13" dirty="0">
                <a:solidFill>
                  <a:srgbClr val="000000"/>
                </a:solidFill>
                <a:latin typeface="LEWLPW+Calibri"/>
                <a:cs typeface="LEWLPW+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used is </a:t>
            </a:r>
            <a:r>
              <a:rPr sz="2000" u="sng" dirty="0">
                <a:solidFill>
                  <a:srgbClr val="0563C1"/>
                </a:solidFill>
                <a:latin typeface="LEWLPW+Calibri"/>
                <a:cs typeface="LEWLPW+Calibri"/>
                <a:hlinkClick r:id="rId3"/>
              </a:rPr>
              <a:t>https://api.spacexdata.com/v4/rockets/</a:t>
            </a:r>
            <a:r>
              <a:rPr sz="2000" u="sng" dirty="0">
                <a:solidFill>
                  <a:srgbClr val="000000"/>
                </a:solidFill>
                <a:latin typeface="LEWLPW+Calibri"/>
                <a:cs typeface="LEWLPW+Calibri"/>
              </a:rPr>
              <a:t>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386840" y="2568410"/>
            <a:ext cx="9353959" cy="348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1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UGIDO+ArialMT"/>
                <a:cs typeface="CUGIDO+ArialMT"/>
              </a:rPr>
              <a:t>•</a:t>
            </a:r>
            <a:r>
              <a:rPr sz="2000" spc="464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The API</a:t>
            </a:r>
            <a:r>
              <a:rPr sz="2000" spc="-10" dirty="0">
                <a:solidFill>
                  <a:srgbClr val="000000"/>
                </a:solidFill>
                <a:latin typeface="LEWLPW+Calibri"/>
                <a:cs typeface="LEWLPW+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provides </a:t>
            </a:r>
            <a:r>
              <a:rPr sz="2000" spc="-11" dirty="0">
                <a:solidFill>
                  <a:srgbClr val="000000"/>
                </a:solidFill>
                <a:latin typeface="LEWLPW+Calibri"/>
                <a:cs typeface="LEWLPW+Calibri"/>
              </a:rPr>
              <a:t>data</a:t>
            </a:r>
            <a:r>
              <a:rPr sz="2000" spc="13" dirty="0">
                <a:solidFill>
                  <a:srgbClr val="000000"/>
                </a:solidFill>
                <a:latin typeface="LEWLPW+Calibri"/>
                <a:cs typeface="LEWLPW+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about </a:t>
            </a:r>
            <a:r>
              <a:rPr sz="2000" spc="-10" dirty="0">
                <a:solidFill>
                  <a:srgbClr val="000000"/>
                </a:solidFill>
                <a:latin typeface="LEWLPW+Calibri"/>
                <a:cs typeface="LEWLPW+Calibri"/>
              </a:rPr>
              <a:t>many</a:t>
            </a: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 types of </a:t>
            </a:r>
            <a:r>
              <a:rPr sz="2000" spc="-19" dirty="0">
                <a:solidFill>
                  <a:srgbClr val="000000"/>
                </a:solidFill>
                <a:latin typeface="LEWLPW+Calibri"/>
                <a:cs typeface="LEWLPW+Calibri"/>
              </a:rPr>
              <a:t>rocket</a:t>
            </a:r>
            <a:r>
              <a:rPr sz="2000" spc="21" dirty="0">
                <a:solidFill>
                  <a:srgbClr val="000000"/>
                </a:solidFill>
                <a:latin typeface="LEWLPW+Calibri"/>
                <a:cs typeface="LEWLPW+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launches done </a:t>
            </a:r>
            <a:r>
              <a:rPr sz="2000" spc="-11" dirty="0">
                <a:solidFill>
                  <a:srgbClr val="000000"/>
                </a:solidFill>
                <a:latin typeface="LEWLPW+Calibri"/>
                <a:cs typeface="LEWLPW+Calibri"/>
              </a:rPr>
              <a:t>by</a:t>
            </a: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 SpaceX, the </a:t>
            </a:r>
            <a:r>
              <a:rPr sz="2000" spc="-11" dirty="0">
                <a:solidFill>
                  <a:srgbClr val="000000"/>
                </a:solidFill>
                <a:latin typeface="LEWLPW+Calibri"/>
                <a:cs typeface="LEWLPW+Calibri"/>
              </a:rPr>
              <a:t>data</a:t>
            </a:r>
            <a:r>
              <a:rPr sz="2000" spc="13" dirty="0">
                <a:solidFill>
                  <a:srgbClr val="000000"/>
                </a:solidFill>
                <a:latin typeface="LEWLPW+Calibri"/>
                <a:cs typeface="LEWLPW+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is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615440" y="2836634"/>
            <a:ext cx="5460096" cy="348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1"/>
              </a:lnSpc>
              <a:spcBef>
                <a:spcPts val="0"/>
              </a:spcBef>
              <a:spcAft>
                <a:spcPts val="0"/>
              </a:spcAft>
            </a:pPr>
            <a:r>
              <a:rPr sz="2000" spc="-12" dirty="0">
                <a:solidFill>
                  <a:srgbClr val="000000"/>
                </a:solidFill>
                <a:latin typeface="LEWLPW+Calibri"/>
                <a:cs typeface="LEWLPW+Calibri"/>
              </a:rPr>
              <a:t>therefore</a:t>
            </a:r>
            <a:r>
              <a:rPr sz="2000" spc="14" dirty="0">
                <a:solidFill>
                  <a:srgbClr val="000000"/>
                </a:solidFill>
                <a:latin typeface="LEWLPW+Calibri"/>
                <a:cs typeface="LEWLPW+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filtered </a:t>
            </a:r>
            <a:r>
              <a:rPr sz="2000" spc="-14" dirty="0">
                <a:solidFill>
                  <a:srgbClr val="000000"/>
                </a:solidFill>
                <a:latin typeface="LEWLPW+Calibri"/>
                <a:cs typeface="LEWLPW+Calibri"/>
              </a:rPr>
              <a:t>to</a:t>
            </a: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 include only </a:t>
            </a:r>
            <a:r>
              <a:rPr sz="2000" spc="-11" dirty="0">
                <a:solidFill>
                  <a:srgbClr val="000000"/>
                </a:solidFill>
                <a:latin typeface="LEWLPW+Calibri"/>
                <a:cs typeface="LEWLPW+Calibri"/>
              </a:rPr>
              <a:t>Falcon</a:t>
            </a: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 9 launches.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386840" y="3178010"/>
            <a:ext cx="9315529" cy="348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1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UGIDO+ArialMT"/>
                <a:cs typeface="CUGIDO+ArialMT"/>
              </a:rPr>
              <a:t>•</a:t>
            </a:r>
            <a:r>
              <a:rPr sz="2000" spc="464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2000" spc="-14" dirty="0">
                <a:solidFill>
                  <a:srgbClr val="000000"/>
                </a:solidFill>
                <a:latin typeface="LEWLPW+Calibri"/>
                <a:cs typeface="LEWLPW+Calibri"/>
              </a:rPr>
              <a:t>Every</a:t>
            </a: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 missing value in the </a:t>
            </a:r>
            <a:r>
              <a:rPr sz="2000" spc="-11" dirty="0">
                <a:solidFill>
                  <a:srgbClr val="000000"/>
                </a:solidFill>
                <a:latin typeface="LEWLPW+Calibri"/>
                <a:cs typeface="LEWLPW+Calibri"/>
              </a:rPr>
              <a:t>data</a:t>
            </a:r>
            <a:r>
              <a:rPr sz="2000" spc="12" dirty="0">
                <a:solidFill>
                  <a:srgbClr val="000000"/>
                </a:solidFill>
                <a:latin typeface="LEWLPW+Calibri"/>
                <a:cs typeface="LEWLPW+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is replaced the mean the column that the missing value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15440" y="3458426"/>
            <a:ext cx="1295042" cy="348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1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belongs </a:t>
            </a:r>
            <a:r>
              <a:rPr sz="2000" spc="-10" dirty="0">
                <a:solidFill>
                  <a:srgbClr val="000000"/>
                </a:solidFill>
                <a:latin typeface="LEWLPW+Calibri"/>
                <a:cs typeface="LEWLPW+Calibri"/>
              </a:rPr>
              <a:t>to.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386840" y="3787610"/>
            <a:ext cx="9737117" cy="348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1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UGIDO+ArialMT"/>
                <a:cs typeface="CUGIDO+ArialMT"/>
              </a:rPr>
              <a:t>•</a:t>
            </a:r>
            <a:r>
              <a:rPr sz="2000" spc="464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2000" spc="-77" dirty="0">
                <a:solidFill>
                  <a:srgbClr val="000000"/>
                </a:solidFill>
                <a:latin typeface="LEWLPW+Calibri"/>
                <a:cs typeface="LEWLPW+Calibri"/>
              </a:rPr>
              <a:t>We</a:t>
            </a:r>
            <a:r>
              <a:rPr sz="2000" spc="80" dirty="0">
                <a:solidFill>
                  <a:srgbClr val="000000"/>
                </a:solidFill>
                <a:latin typeface="LEWLPW+Calibri"/>
                <a:cs typeface="LEWLPW+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end up with 90 </a:t>
            </a:r>
            <a:r>
              <a:rPr sz="2000" spc="-21" dirty="0">
                <a:solidFill>
                  <a:srgbClr val="000000"/>
                </a:solidFill>
                <a:latin typeface="LEWLPW+Calibri"/>
                <a:cs typeface="LEWLPW+Calibri"/>
              </a:rPr>
              <a:t>rows</a:t>
            </a:r>
            <a:r>
              <a:rPr sz="2000" spc="24" dirty="0">
                <a:solidFill>
                  <a:srgbClr val="000000"/>
                </a:solidFill>
                <a:latin typeface="LEWLPW+Calibri"/>
                <a:cs typeface="LEWLPW+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or instances and 17 columns or features. The picture below shows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615440" y="4068026"/>
            <a:ext cx="3202578" cy="348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1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the </a:t>
            </a:r>
            <a:r>
              <a:rPr sz="2000" spc="-11" dirty="0">
                <a:solidFill>
                  <a:srgbClr val="000000"/>
                </a:solidFill>
                <a:latin typeface="LEWLPW+Calibri"/>
                <a:cs typeface="LEWLPW+Calibri"/>
              </a:rPr>
              <a:t>first</a:t>
            </a:r>
            <a:r>
              <a:rPr sz="2000" spc="13" dirty="0">
                <a:solidFill>
                  <a:srgbClr val="000000"/>
                </a:solidFill>
                <a:latin typeface="LEWLPW+Calibri"/>
                <a:cs typeface="LEWLPW+Calibri"/>
              </a:rPr>
              <a:t> </a:t>
            </a:r>
            <a:r>
              <a:rPr sz="2000" spc="-26" dirty="0">
                <a:solidFill>
                  <a:srgbClr val="000000"/>
                </a:solidFill>
                <a:latin typeface="LEWLPW+Calibri"/>
                <a:cs typeface="LEWLPW+Calibri"/>
              </a:rPr>
              <a:t>few</a:t>
            </a:r>
            <a:r>
              <a:rPr sz="2000" spc="20" dirty="0">
                <a:solidFill>
                  <a:srgbClr val="000000"/>
                </a:solidFill>
                <a:latin typeface="LEWLPW+Calibri"/>
                <a:cs typeface="LEWLPW+Calibri"/>
              </a:rPr>
              <a:t> </a:t>
            </a:r>
            <a:r>
              <a:rPr sz="2000" spc="-21" dirty="0">
                <a:solidFill>
                  <a:srgbClr val="000000"/>
                </a:solidFill>
                <a:latin typeface="LEWLPW+Calibri"/>
                <a:cs typeface="LEWLPW+Calibri"/>
              </a:rPr>
              <a:t>rows</a:t>
            </a:r>
            <a:r>
              <a:rPr sz="2000" spc="23" dirty="0">
                <a:solidFill>
                  <a:srgbClr val="000000"/>
                </a:solidFill>
                <a:latin typeface="LEWLPW+Calibri"/>
                <a:cs typeface="LEWLPW+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of the data: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29639" y="242203"/>
            <a:ext cx="3299606" cy="66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914"/>
              </a:lnSpc>
              <a:spcBef>
                <a:spcPts val="0"/>
              </a:spcBef>
              <a:spcAft>
                <a:spcPts val="0"/>
              </a:spcAft>
            </a:pPr>
            <a:r>
              <a:rPr sz="4600" dirty="0">
                <a:solidFill>
                  <a:srgbClr val="FFFEFE"/>
                </a:solidFill>
                <a:latin typeface="TADMHN+TwCenMT-CondensedBold"/>
                <a:cs typeface="TADMHN+TwCenMT-CondensedBold"/>
              </a:rPr>
              <a:t>METHODOLOGY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96377" y="838361"/>
            <a:ext cx="5658246" cy="4315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98"/>
              </a:lnSpc>
              <a:spcBef>
                <a:spcPts val="0"/>
              </a:spcBef>
              <a:spcAft>
                <a:spcPts val="0"/>
              </a:spcAft>
            </a:pPr>
            <a:r>
              <a:rPr sz="2900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Data</a:t>
            </a:r>
            <a:r>
              <a:rPr sz="2900" spc="-286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 </a:t>
            </a:r>
            <a:r>
              <a:rPr sz="2900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collection,</a:t>
            </a:r>
            <a:r>
              <a:rPr sz="2900" spc="-288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 </a:t>
            </a:r>
            <a:r>
              <a:rPr sz="2900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wrangling,</a:t>
            </a:r>
            <a:r>
              <a:rPr sz="2900" spc="-282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 </a:t>
            </a:r>
            <a:r>
              <a:rPr sz="2900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and</a:t>
            </a:r>
            <a:r>
              <a:rPr sz="2900" spc="-288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 </a:t>
            </a:r>
            <a:r>
              <a:rPr sz="2900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formatting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14242" y="894858"/>
            <a:ext cx="268262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EFE"/>
                </a:solidFill>
                <a:latin typeface="DVFASA+Calibri"/>
                <a:cs typeface="DVFASA+Calibri"/>
              </a:rPr>
              <a:t>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29639" y="1834241"/>
            <a:ext cx="2050299" cy="410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AFUCEO+ArialMT"/>
                <a:cs typeface="AFUCEO+ArialMT"/>
              </a:rPr>
              <a:t>•</a:t>
            </a:r>
            <a:r>
              <a:rPr sz="2400" spc="197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2400" spc="-40" dirty="0">
                <a:solidFill>
                  <a:srgbClr val="000000"/>
                </a:solidFill>
                <a:latin typeface="BJIIMF+Calibri"/>
                <a:cs typeface="BJIIMF+Calibri"/>
              </a:rPr>
              <a:t>Web</a:t>
            </a:r>
            <a:r>
              <a:rPr sz="2400" spc="36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scraping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86840" y="2227034"/>
            <a:ext cx="2916639" cy="348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1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UGIDO+ArialMT"/>
                <a:cs typeface="CUGIDO+ArialMT"/>
              </a:rPr>
              <a:t>•</a:t>
            </a:r>
            <a:r>
              <a:rPr sz="2000" spc="464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The </a:t>
            </a:r>
            <a:r>
              <a:rPr sz="2000" spc="-11" dirty="0">
                <a:solidFill>
                  <a:srgbClr val="000000"/>
                </a:solidFill>
                <a:latin typeface="LEWLPW+Calibri"/>
                <a:cs typeface="LEWLPW+Calibri"/>
              </a:rPr>
              <a:t>data</a:t>
            </a:r>
            <a:r>
              <a:rPr sz="2000" spc="13" dirty="0">
                <a:solidFill>
                  <a:srgbClr val="000000"/>
                </a:solidFill>
                <a:latin typeface="LEWLPW+Calibri"/>
                <a:cs typeface="LEWLPW+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is scraped </a:t>
            </a:r>
            <a:r>
              <a:rPr sz="2000" spc="-11" dirty="0">
                <a:solidFill>
                  <a:srgbClr val="000000"/>
                </a:solidFill>
                <a:latin typeface="LEWLPW+Calibri"/>
                <a:cs typeface="LEWLPW+Calibri"/>
              </a:rPr>
              <a:t>from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15440" y="2504402"/>
            <a:ext cx="9760495" cy="6163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1"/>
              </a:lnSpc>
              <a:spcBef>
                <a:spcPts val="0"/>
              </a:spcBef>
              <a:spcAft>
                <a:spcPts val="0"/>
              </a:spcAft>
            </a:pPr>
            <a:r>
              <a:rPr sz="2000" u="sng" dirty="0">
                <a:solidFill>
                  <a:srgbClr val="0562C0"/>
                </a:solidFill>
                <a:latin typeface="LEWLPW+Calibri"/>
                <a:cs typeface="LEWLPW+Calibri"/>
                <a:hlinkClick r:id="rId3"/>
              </a:rPr>
              <a:t>https://en.wikipedia.org/w/index.php?title=List_of_Falcon_9_and_Falcon_Heavy_launches&amp;</a:t>
            </a:r>
          </a:p>
          <a:p>
            <a:pPr marL="0" marR="0">
              <a:lnSpc>
                <a:spcPts val="2111"/>
              </a:lnSpc>
              <a:spcBef>
                <a:spcPts val="50"/>
              </a:spcBef>
              <a:spcAft>
                <a:spcPts val="0"/>
              </a:spcAft>
            </a:pPr>
            <a:r>
              <a:rPr sz="2000" u="sng" dirty="0">
                <a:solidFill>
                  <a:srgbClr val="0562C0"/>
                </a:solidFill>
                <a:latin typeface="LEWLPW+Calibri"/>
                <a:cs typeface="LEWLPW+Calibri"/>
                <a:hlinkClick r:id="rId3"/>
              </a:rPr>
              <a:t>oldid=1027686922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86840" y="3114002"/>
            <a:ext cx="6577442" cy="348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1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UGIDO+ArialMT"/>
                <a:cs typeface="CUGIDO+ArialMT"/>
              </a:rPr>
              <a:t>•</a:t>
            </a:r>
            <a:r>
              <a:rPr sz="2000" spc="464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The website contains only the </a:t>
            </a:r>
            <a:r>
              <a:rPr sz="2000" spc="-11" dirty="0">
                <a:solidFill>
                  <a:srgbClr val="000000"/>
                </a:solidFill>
                <a:latin typeface="LEWLPW+Calibri"/>
                <a:cs typeface="LEWLPW+Calibri"/>
              </a:rPr>
              <a:t>data</a:t>
            </a:r>
            <a:r>
              <a:rPr sz="2000" spc="13" dirty="0">
                <a:solidFill>
                  <a:srgbClr val="000000"/>
                </a:solidFill>
                <a:latin typeface="LEWLPW+Calibri"/>
                <a:cs typeface="LEWLPW+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about </a:t>
            </a:r>
            <a:r>
              <a:rPr sz="2000" spc="-11" dirty="0">
                <a:solidFill>
                  <a:srgbClr val="000000"/>
                </a:solidFill>
                <a:latin typeface="LEWLPW+Calibri"/>
                <a:cs typeface="LEWLPW+Calibri"/>
              </a:rPr>
              <a:t>Falcon</a:t>
            </a: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 9 launches.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386840" y="3458426"/>
            <a:ext cx="9865198" cy="348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1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UGIDO+ArialMT"/>
                <a:cs typeface="CUGIDO+ArialMT"/>
              </a:rPr>
              <a:t>•</a:t>
            </a:r>
            <a:r>
              <a:rPr sz="2000" spc="464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2000" spc="-77" dirty="0">
                <a:solidFill>
                  <a:srgbClr val="000000"/>
                </a:solidFill>
                <a:latin typeface="LEWLPW+Calibri"/>
                <a:cs typeface="LEWLPW+Calibri"/>
              </a:rPr>
              <a:t>We</a:t>
            </a:r>
            <a:r>
              <a:rPr sz="2000" spc="80" dirty="0">
                <a:solidFill>
                  <a:srgbClr val="000000"/>
                </a:solidFill>
                <a:latin typeface="LEWLPW+Calibri"/>
                <a:cs typeface="LEWLPW+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end up with 121 </a:t>
            </a:r>
            <a:r>
              <a:rPr sz="2000" spc="-21" dirty="0">
                <a:solidFill>
                  <a:srgbClr val="000000"/>
                </a:solidFill>
                <a:latin typeface="LEWLPW+Calibri"/>
                <a:cs typeface="LEWLPW+Calibri"/>
              </a:rPr>
              <a:t>rows</a:t>
            </a:r>
            <a:r>
              <a:rPr sz="2000" spc="23" dirty="0">
                <a:solidFill>
                  <a:srgbClr val="000000"/>
                </a:solidFill>
                <a:latin typeface="LEWLPW+Calibri"/>
                <a:cs typeface="LEWLPW+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or instances and 11 columns or features. The picture below shows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15440" y="3723602"/>
            <a:ext cx="3202578" cy="348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1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the </a:t>
            </a:r>
            <a:r>
              <a:rPr sz="2000" spc="-11" dirty="0">
                <a:solidFill>
                  <a:srgbClr val="000000"/>
                </a:solidFill>
                <a:latin typeface="LEWLPW+Calibri"/>
                <a:cs typeface="LEWLPW+Calibri"/>
              </a:rPr>
              <a:t>first</a:t>
            </a:r>
            <a:r>
              <a:rPr sz="2000" spc="13" dirty="0">
                <a:solidFill>
                  <a:srgbClr val="000000"/>
                </a:solidFill>
                <a:latin typeface="LEWLPW+Calibri"/>
                <a:cs typeface="LEWLPW+Calibri"/>
              </a:rPr>
              <a:t> </a:t>
            </a:r>
            <a:r>
              <a:rPr sz="2000" spc="-26" dirty="0">
                <a:solidFill>
                  <a:srgbClr val="000000"/>
                </a:solidFill>
                <a:latin typeface="LEWLPW+Calibri"/>
                <a:cs typeface="LEWLPW+Calibri"/>
              </a:rPr>
              <a:t>few</a:t>
            </a:r>
            <a:r>
              <a:rPr sz="2000" spc="20" dirty="0">
                <a:solidFill>
                  <a:srgbClr val="000000"/>
                </a:solidFill>
                <a:latin typeface="LEWLPW+Calibri"/>
                <a:cs typeface="LEWLPW+Calibri"/>
              </a:rPr>
              <a:t> </a:t>
            </a:r>
            <a:r>
              <a:rPr sz="2000" spc="-21" dirty="0">
                <a:solidFill>
                  <a:srgbClr val="000000"/>
                </a:solidFill>
                <a:latin typeface="LEWLPW+Calibri"/>
                <a:cs typeface="LEWLPW+Calibri"/>
              </a:rPr>
              <a:t>rows</a:t>
            </a:r>
            <a:r>
              <a:rPr sz="2000" spc="23" dirty="0">
                <a:solidFill>
                  <a:srgbClr val="000000"/>
                </a:solidFill>
                <a:latin typeface="LEWLPW+Calibri"/>
                <a:cs typeface="LEWLPW+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of the data: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29639" y="242203"/>
            <a:ext cx="3299606" cy="66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914"/>
              </a:lnSpc>
              <a:spcBef>
                <a:spcPts val="0"/>
              </a:spcBef>
              <a:spcAft>
                <a:spcPts val="0"/>
              </a:spcAft>
            </a:pPr>
            <a:r>
              <a:rPr sz="4600" dirty="0">
                <a:solidFill>
                  <a:srgbClr val="FFFEFE"/>
                </a:solidFill>
                <a:latin typeface="TADMHN+TwCenMT-CondensedBold"/>
                <a:cs typeface="TADMHN+TwCenMT-CondensedBold"/>
              </a:rPr>
              <a:t>METHODOLOGY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96377" y="838361"/>
            <a:ext cx="5658246" cy="4315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98"/>
              </a:lnSpc>
              <a:spcBef>
                <a:spcPts val="0"/>
              </a:spcBef>
              <a:spcAft>
                <a:spcPts val="0"/>
              </a:spcAft>
            </a:pPr>
            <a:r>
              <a:rPr sz="2900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Data</a:t>
            </a:r>
            <a:r>
              <a:rPr sz="2900" spc="-286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 </a:t>
            </a:r>
            <a:r>
              <a:rPr sz="2900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collection,</a:t>
            </a:r>
            <a:r>
              <a:rPr sz="2900" spc="-288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 </a:t>
            </a:r>
            <a:r>
              <a:rPr sz="2900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wrangling,</a:t>
            </a:r>
            <a:r>
              <a:rPr sz="2900" spc="-282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 </a:t>
            </a:r>
            <a:r>
              <a:rPr sz="2900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and</a:t>
            </a:r>
            <a:r>
              <a:rPr sz="2900" spc="-288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 </a:t>
            </a:r>
            <a:r>
              <a:rPr sz="2900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formatting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14242" y="894858"/>
            <a:ext cx="268262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EFE"/>
                </a:solidFill>
                <a:latin typeface="DVFASA+Calibri"/>
                <a:cs typeface="DVFASA+Calibri"/>
              </a:rPr>
              <a:t>1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29639" y="2931521"/>
            <a:ext cx="10057089" cy="410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AFUCEO+ArialMT"/>
                <a:cs typeface="AFUCEO+ArialMT"/>
              </a:rPr>
              <a:t>•</a:t>
            </a:r>
            <a:r>
              <a:rPr sz="2400" spc="197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The </a:t>
            </a:r>
            <a:r>
              <a:rPr sz="2400" spc="-18" dirty="0">
                <a:solidFill>
                  <a:srgbClr val="000000"/>
                </a:solidFill>
                <a:latin typeface="BJIIMF+Calibri"/>
                <a:cs typeface="BJIIMF+Calibri"/>
              </a:rPr>
              <a:t>data</a:t>
            </a:r>
            <a:r>
              <a:rPr sz="2400" spc="13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is </a:t>
            </a:r>
            <a:r>
              <a:rPr sz="2400" spc="-11" dirty="0">
                <a:solidFill>
                  <a:srgbClr val="000000"/>
                </a:solidFill>
                <a:latin typeface="BJIIMF+Calibri"/>
                <a:cs typeface="BJIIMF+Calibri"/>
              </a:rPr>
              <a:t>later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 processed so that there </a:t>
            </a:r>
            <a:r>
              <a:rPr sz="2400" spc="-15" dirty="0">
                <a:solidFill>
                  <a:srgbClr val="000000"/>
                </a:solidFill>
                <a:latin typeface="BJIIMF+Calibri"/>
                <a:cs typeface="BJIIMF+Calibri"/>
              </a:rPr>
              <a:t>are</a:t>
            </a:r>
            <a:r>
              <a:rPr sz="2400" spc="16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no</a:t>
            </a:r>
            <a:r>
              <a:rPr sz="2400" spc="-10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missing</a:t>
            </a:r>
            <a:r>
              <a:rPr sz="2400" spc="-19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entries and </a:t>
            </a:r>
            <a:r>
              <a:rPr sz="2400" spc="-11" dirty="0">
                <a:solidFill>
                  <a:srgbClr val="000000"/>
                </a:solidFill>
                <a:latin typeface="BJIIMF+Calibri"/>
                <a:cs typeface="BJIIMF+Calibri"/>
              </a:rPr>
              <a:t>categorical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58240" y="3263753"/>
            <a:ext cx="5834756" cy="410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spc="-13" dirty="0">
                <a:solidFill>
                  <a:srgbClr val="000000"/>
                </a:solidFill>
                <a:latin typeface="BJIIMF+Calibri"/>
                <a:cs typeface="BJIIMF+Calibri"/>
              </a:rPr>
              <a:t>features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spc="-14" dirty="0">
                <a:solidFill>
                  <a:srgbClr val="000000"/>
                </a:solidFill>
                <a:latin typeface="BJIIMF+Calibri"/>
                <a:cs typeface="BJIIMF+Calibri"/>
              </a:rPr>
              <a:t>are</a:t>
            </a:r>
            <a:r>
              <a:rPr sz="2400" spc="17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encoded using</a:t>
            </a:r>
            <a:r>
              <a:rPr sz="2400" spc="-11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one-hot encoding.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29639" y="3708761"/>
            <a:ext cx="10361258" cy="410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AFUCEO+ArialMT"/>
                <a:cs typeface="AFUCEO+ArialMT"/>
              </a:rPr>
              <a:t>•</a:t>
            </a:r>
            <a:r>
              <a:rPr sz="2400" spc="197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An </a:t>
            </a:r>
            <a:r>
              <a:rPr sz="2400" spc="-19" dirty="0">
                <a:solidFill>
                  <a:srgbClr val="000000"/>
                </a:solidFill>
                <a:latin typeface="BJIIMF+Calibri"/>
                <a:cs typeface="BJIIMF+Calibri"/>
              </a:rPr>
              <a:t>extra</a:t>
            </a:r>
            <a:r>
              <a:rPr sz="2400" spc="14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column called ‘Class’ is also added </a:t>
            </a:r>
            <a:r>
              <a:rPr sz="2400" spc="-26" dirty="0">
                <a:solidFill>
                  <a:srgbClr val="000000"/>
                </a:solidFill>
                <a:latin typeface="BJIIMF+Calibri"/>
                <a:cs typeface="BJIIMF+Calibri"/>
              </a:rPr>
              <a:t>to</a:t>
            </a:r>
            <a:r>
              <a:rPr sz="2400" spc="18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the </a:t>
            </a:r>
            <a:r>
              <a:rPr sz="2400" spc="-18" dirty="0">
                <a:solidFill>
                  <a:srgbClr val="000000"/>
                </a:solidFill>
                <a:latin typeface="BJIIMF+Calibri"/>
                <a:cs typeface="BJIIMF+Calibri"/>
              </a:rPr>
              <a:t>data</a:t>
            </a:r>
            <a:r>
              <a:rPr sz="2400" spc="13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frame. The column ‘Class’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58240" y="4037945"/>
            <a:ext cx="7376596" cy="410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spc="-11" dirty="0">
                <a:solidFill>
                  <a:srgbClr val="000000"/>
                </a:solidFill>
                <a:latin typeface="BJIIMF+Calibri"/>
                <a:cs typeface="BJIIMF+Calibri"/>
              </a:rPr>
              <a:t>contains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 0 if a given launch is failed and 1 if it is successful.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29639" y="4495145"/>
            <a:ext cx="9811990" cy="410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AFUCEO+ArialMT"/>
                <a:cs typeface="AFUCEO+ArialMT"/>
              </a:rPr>
              <a:t>•</a:t>
            </a:r>
            <a:r>
              <a:rPr sz="2400" spc="197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In the end, </a:t>
            </a:r>
            <a:r>
              <a:rPr sz="2400" spc="-24" dirty="0">
                <a:solidFill>
                  <a:srgbClr val="000000"/>
                </a:solidFill>
                <a:latin typeface="BJIIMF+Calibri"/>
                <a:cs typeface="BJIIMF+Calibri"/>
              </a:rPr>
              <a:t>we</a:t>
            </a:r>
            <a:r>
              <a:rPr sz="2400" spc="25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end up with 90 </a:t>
            </a:r>
            <a:r>
              <a:rPr sz="2400" spc="-24" dirty="0">
                <a:solidFill>
                  <a:srgbClr val="000000"/>
                </a:solidFill>
                <a:latin typeface="BJIIMF+Calibri"/>
                <a:cs typeface="BJIIMF+Calibri"/>
              </a:rPr>
              <a:t>rows</a:t>
            </a:r>
            <a:r>
              <a:rPr sz="2400" spc="19" dirty="0">
                <a:solidFill>
                  <a:srgbClr val="000000"/>
                </a:solidFill>
                <a:latin typeface="BJIIMF+Calibri"/>
                <a:cs typeface="BJIIMF+Calibri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or instances and 83 columns or </a:t>
            </a:r>
            <a:r>
              <a:rPr sz="2400" spc="-12" dirty="0">
                <a:solidFill>
                  <a:srgbClr val="000000"/>
                </a:solidFill>
                <a:latin typeface="BJIIMF+Calibri"/>
                <a:cs typeface="BJIIMF+Calibri"/>
              </a:rPr>
              <a:t>features.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29639" y="242203"/>
            <a:ext cx="3299606" cy="66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4914"/>
              </a:lnSpc>
              <a:spcBef>
                <a:spcPts val="0"/>
              </a:spcBef>
              <a:spcAft>
                <a:spcPts val="0"/>
              </a:spcAft>
            </a:pPr>
            <a:r>
              <a:rPr sz="4600" dirty="0">
                <a:solidFill>
                  <a:srgbClr val="FFFEFE"/>
                </a:solidFill>
                <a:latin typeface="TADMHN+TwCenMT-CondensedBold"/>
                <a:cs typeface="TADMHN+TwCenMT-CondensedBold"/>
              </a:rPr>
              <a:t>METHODOLOGY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96377" y="838361"/>
            <a:ext cx="4271551" cy="4315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098"/>
              </a:lnSpc>
              <a:spcBef>
                <a:spcPts val="0"/>
              </a:spcBef>
              <a:spcAft>
                <a:spcPts val="0"/>
              </a:spcAft>
            </a:pPr>
            <a:r>
              <a:rPr sz="2900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Exploratory</a:t>
            </a:r>
            <a:r>
              <a:rPr sz="2900" spc="-291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 </a:t>
            </a:r>
            <a:r>
              <a:rPr sz="2900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Data</a:t>
            </a:r>
            <a:r>
              <a:rPr sz="2900" spc="-286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 </a:t>
            </a:r>
            <a:r>
              <a:rPr sz="2900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Analysis</a:t>
            </a:r>
            <a:r>
              <a:rPr sz="2900" spc="-288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 </a:t>
            </a:r>
            <a:r>
              <a:rPr sz="2900" spc="-18" dirty="0">
                <a:solidFill>
                  <a:srgbClr val="FFFEFE"/>
                </a:solidFill>
                <a:latin typeface="IFIWOS+TwCenMT-CondensedBold"/>
                <a:cs typeface="IFIWOS+TwCenMT-CondensedBold"/>
              </a:rPr>
              <a:t>(EDA)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14242" y="894858"/>
            <a:ext cx="268262" cy="3171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FFFEFE"/>
                </a:solidFill>
                <a:latin typeface="DVFASA+Calibri"/>
                <a:cs typeface="DVFASA+Calibri"/>
              </a:rPr>
              <a:t>2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29639" y="2239625"/>
            <a:ext cx="2764120" cy="410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AFUCEO+ArialMT"/>
                <a:cs typeface="AFUCEO+ArialMT"/>
              </a:rPr>
              <a:t>•</a:t>
            </a:r>
            <a:r>
              <a:rPr sz="2400" spc="197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2400" spc="-10" dirty="0">
                <a:solidFill>
                  <a:srgbClr val="000000"/>
                </a:solidFill>
                <a:latin typeface="BJIIMF+Calibri"/>
                <a:cs typeface="BJIIMF+Calibri"/>
              </a:rPr>
              <a:t>Pandas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 and NumPy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86840" y="2629370"/>
            <a:ext cx="9717520" cy="6285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1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UGIDO+ArialMT"/>
                <a:cs typeface="CUGIDO+ArialMT"/>
              </a:rPr>
              <a:t>•</a:t>
            </a:r>
            <a:r>
              <a:rPr sz="2000" spc="464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Functions </a:t>
            </a:r>
            <a:r>
              <a:rPr sz="2000" spc="-11" dirty="0">
                <a:solidFill>
                  <a:srgbClr val="000000"/>
                </a:solidFill>
                <a:latin typeface="LEWLPW+Calibri"/>
                <a:cs typeface="LEWLPW+Calibri"/>
              </a:rPr>
              <a:t>from</a:t>
            </a:r>
            <a:r>
              <a:rPr sz="2000" spc="11" dirty="0">
                <a:solidFill>
                  <a:srgbClr val="000000"/>
                </a:solidFill>
                <a:latin typeface="LEWLPW+Calibri"/>
                <a:cs typeface="LEWLPW+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the Pandas and NumPy</a:t>
            </a:r>
            <a:r>
              <a:rPr sz="2000" spc="-11" dirty="0">
                <a:solidFill>
                  <a:srgbClr val="000000"/>
                </a:solidFill>
                <a:latin typeface="LEWLPW+Calibri"/>
                <a:cs typeface="LEWLPW+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libraries </a:t>
            </a:r>
            <a:r>
              <a:rPr sz="2000" spc="-10" dirty="0">
                <a:solidFill>
                  <a:srgbClr val="000000"/>
                </a:solidFill>
                <a:latin typeface="LEWLPW+Calibri"/>
                <a:cs typeface="LEWLPW+Calibri"/>
              </a:rPr>
              <a:t>are</a:t>
            </a:r>
            <a:r>
              <a:rPr sz="2000" spc="12" dirty="0">
                <a:solidFill>
                  <a:srgbClr val="000000"/>
                </a:solidFill>
                <a:latin typeface="LEWLPW+Calibri"/>
                <a:cs typeface="LEWLPW+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used </a:t>
            </a:r>
            <a:r>
              <a:rPr sz="2000" spc="-14" dirty="0">
                <a:solidFill>
                  <a:srgbClr val="000000"/>
                </a:solidFill>
                <a:latin typeface="LEWLPW+Calibri"/>
                <a:cs typeface="LEWLPW+Calibri"/>
              </a:rPr>
              <a:t>to</a:t>
            </a: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 derive basic information about</a:t>
            </a:r>
          </a:p>
          <a:p>
            <a:pPr marL="228600" marR="0">
              <a:lnSpc>
                <a:spcPts val="2207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the </a:t>
            </a:r>
            <a:r>
              <a:rPr sz="2000" spc="-11" dirty="0">
                <a:solidFill>
                  <a:srgbClr val="000000"/>
                </a:solidFill>
                <a:latin typeface="LEWLPW+Calibri"/>
                <a:cs typeface="LEWLPW+Calibri"/>
              </a:rPr>
              <a:t>data</a:t>
            </a:r>
            <a:r>
              <a:rPr sz="2000" spc="13" dirty="0">
                <a:solidFill>
                  <a:srgbClr val="000000"/>
                </a:solidFill>
                <a:latin typeface="LEWLPW+Calibri"/>
                <a:cs typeface="LEWLPW+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collected, which includes: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844040" y="3250962"/>
            <a:ext cx="5384373" cy="9389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MIDGOT+ArialMT"/>
                <a:cs typeface="MIDGOT+ArialMT"/>
              </a:rPr>
              <a:t>•</a:t>
            </a:r>
            <a:r>
              <a:rPr sz="1800" spc="598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1800" dirty="0">
                <a:solidFill>
                  <a:srgbClr val="000000"/>
                </a:solidFill>
                <a:latin typeface="DVFASA+Calibri"/>
                <a:cs typeface="DVFASA+Calibri"/>
              </a:rPr>
              <a:t>The number of launches on each launch site</a:t>
            </a:r>
          </a:p>
          <a:p>
            <a:pPr marL="0" marR="0">
              <a:lnSpc>
                <a:spcPts val="2197"/>
              </a:lnSpc>
              <a:spcBef>
                <a:spcPts val="202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MIDGOT+ArialMT"/>
                <a:cs typeface="MIDGOT+ArialMT"/>
              </a:rPr>
              <a:t>•</a:t>
            </a:r>
            <a:r>
              <a:rPr sz="1800" spc="598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1800" dirty="0">
                <a:solidFill>
                  <a:srgbClr val="000000"/>
                </a:solidFill>
                <a:latin typeface="DVFASA+Calibri"/>
                <a:cs typeface="DVFASA+Calibri"/>
              </a:rPr>
              <a:t>The number of occurrence</a:t>
            </a:r>
            <a:r>
              <a:rPr sz="1800" spc="10" dirty="0">
                <a:solidFill>
                  <a:srgbClr val="000000"/>
                </a:solidFill>
                <a:latin typeface="DVFASA+Calibri"/>
                <a:cs typeface="DVFASA+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DVFASA+Calibri"/>
                <a:cs typeface="DVFASA+Calibri"/>
              </a:rPr>
              <a:t>of each orbit</a:t>
            </a:r>
          </a:p>
          <a:p>
            <a:pPr marL="0" marR="0">
              <a:lnSpc>
                <a:spcPts val="2197"/>
              </a:lnSpc>
              <a:spcBef>
                <a:spcPts val="298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MIDGOT+ArialMT"/>
                <a:cs typeface="MIDGOT+ArialMT"/>
              </a:rPr>
              <a:t>•</a:t>
            </a:r>
            <a:r>
              <a:rPr sz="1800" spc="598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1800" dirty="0">
                <a:solidFill>
                  <a:srgbClr val="000000"/>
                </a:solidFill>
                <a:latin typeface="DVFASA+Calibri"/>
                <a:cs typeface="DVFASA+Calibri"/>
              </a:rPr>
              <a:t>The number and occurrence of each mission</a:t>
            </a:r>
            <a:r>
              <a:rPr sz="1800" spc="14" dirty="0">
                <a:solidFill>
                  <a:srgbClr val="000000"/>
                </a:solidFill>
                <a:latin typeface="DVFASA+Calibri"/>
                <a:cs typeface="DVFASA+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DVFASA+Calibri"/>
                <a:cs typeface="DVFASA+Calibri"/>
              </a:rPr>
              <a:t>outcome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29639" y="4233017"/>
            <a:ext cx="853747" cy="410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929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AFUCEO+ArialMT"/>
                <a:cs typeface="AFUCEO+ArialMT"/>
              </a:rPr>
              <a:t>•</a:t>
            </a:r>
            <a:r>
              <a:rPr sz="2400" spc="197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2400" dirty="0">
                <a:solidFill>
                  <a:srgbClr val="000000"/>
                </a:solidFill>
                <a:latin typeface="BJIIMF+Calibri"/>
                <a:cs typeface="BJIIMF+Calibri"/>
              </a:rPr>
              <a:t>SQL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386840" y="4638002"/>
            <a:ext cx="8797600" cy="6583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41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000000"/>
                </a:solidFill>
                <a:latin typeface="CUGIDO+ArialMT"/>
                <a:cs typeface="CUGIDO+ArialMT"/>
              </a:rPr>
              <a:t>•</a:t>
            </a:r>
            <a:r>
              <a:rPr sz="2000" spc="464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The </a:t>
            </a:r>
            <a:r>
              <a:rPr sz="2000" spc="-11" dirty="0">
                <a:solidFill>
                  <a:srgbClr val="000000"/>
                </a:solidFill>
                <a:latin typeface="LEWLPW+Calibri"/>
                <a:cs typeface="LEWLPW+Calibri"/>
              </a:rPr>
              <a:t>data</a:t>
            </a:r>
            <a:r>
              <a:rPr sz="2000" spc="13" dirty="0">
                <a:solidFill>
                  <a:srgbClr val="000000"/>
                </a:solidFill>
                <a:latin typeface="LEWLPW+Calibri"/>
                <a:cs typeface="LEWLPW+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is queried using SQL</a:t>
            </a:r>
            <a:r>
              <a:rPr sz="2000" spc="-10" dirty="0">
                <a:solidFill>
                  <a:srgbClr val="000000"/>
                </a:solidFill>
                <a:latin typeface="LEWLPW+Calibri"/>
                <a:cs typeface="LEWLPW+Calibri"/>
              </a:rPr>
              <a:t> </a:t>
            </a:r>
            <a:r>
              <a:rPr sz="2000" spc="-14" dirty="0">
                <a:solidFill>
                  <a:srgbClr val="000000"/>
                </a:solidFill>
                <a:latin typeface="LEWLPW+Calibri"/>
                <a:cs typeface="LEWLPW+Calibri"/>
              </a:rPr>
              <a:t>to</a:t>
            </a: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 answer several questions about the </a:t>
            </a:r>
            <a:r>
              <a:rPr sz="2000" spc="-11" dirty="0">
                <a:solidFill>
                  <a:srgbClr val="000000"/>
                </a:solidFill>
                <a:latin typeface="LEWLPW+Calibri"/>
                <a:cs typeface="LEWLPW+Calibri"/>
              </a:rPr>
              <a:t>data</a:t>
            </a:r>
            <a:r>
              <a:rPr sz="2000" spc="12" dirty="0">
                <a:solidFill>
                  <a:srgbClr val="000000"/>
                </a:solidFill>
                <a:latin typeface="LEWLPW+Calibri"/>
                <a:cs typeface="LEWLPW+Calibri"/>
              </a:rPr>
              <a:t> </a:t>
            </a:r>
            <a:r>
              <a:rPr sz="2000" dirty="0">
                <a:solidFill>
                  <a:srgbClr val="000000"/>
                </a:solidFill>
                <a:latin typeface="LEWLPW+Calibri"/>
                <a:cs typeface="LEWLPW+Calibri"/>
              </a:rPr>
              <a:t>such as:</a:t>
            </a:r>
          </a:p>
          <a:p>
            <a:pPr marL="457200" marR="0">
              <a:lnSpc>
                <a:spcPts val="2197"/>
              </a:lnSpc>
              <a:spcBef>
                <a:spcPts val="295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MIDGOT+ArialMT"/>
                <a:cs typeface="MIDGOT+ArialMT"/>
              </a:rPr>
              <a:t>•</a:t>
            </a:r>
            <a:r>
              <a:rPr sz="1800" spc="598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1800" dirty="0">
                <a:solidFill>
                  <a:srgbClr val="000000"/>
                </a:solidFill>
                <a:latin typeface="DVFASA+Calibri"/>
                <a:cs typeface="DVFASA+Calibri"/>
              </a:rPr>
              <a:t>The names of the unique launch sites in</a:t>
            </a:r>
            <a:r>
              <a:rPr sz="1800" spc="11" dirty="0">
                <a:solidFill>
                  <a:srgbClr val="000000"/>
                </a:solidFill>
                <a:latin typeface="DVFASA+Calibri"/>
                <a:cs typeface="DVFASA+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DVFASA+Calibri"/>
                <a:cs typeface="DVFASA+Calibri"/>
              </a:rPr>
              <a:t>the space mission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844040" y="5283979"/>
            <a:ext cx="6636781" cy="6341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MIDGOT+ArialMT"/>
                <a:cs typeface="MIDGOT+ArialMT"/>
              </a:rPr>
              <a:t>•</a:t>
            </a:r>
            <a:r>
              <a:rPr sz="1800" spc="598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1800" dirty="0">
                <a:solidFill>
                  <a:srgbClr val="000000"/>
                </a:solidFill>
                <a:latin typeface="DVFASA+Calibri"/>
                <a:cs typeface="DVFASA+Calibri"/>
              </a:rPr>
              <a:t>The </a:t>
            </a:r>
            <a:r>
              <a:rPr sz="1800" spc="-11" dirty="0">
                <a:solidFill>
                  <a:srgbClr val="000000"/>
                </a:solidFill>
                <a:latin typeface="DVFASA+Calibri"/>
                <a:cs typeface="DVFASA+Calibri"/>
              </a:rPr>
              <a:t>total</a:t>
            </a:r>
            <a:r>
              <a:rPr sz="1800" spc="17" dirty="0">
                <a:solidFill>
                  <a:srgbClr val="000000"/>
                </a:solidFill>
                <a:latin typeface="DVFASA+Calibri"/>
                <a:cs typeface="DVFASA+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DVFASA+Calibri"/>
                <a:cs typeface="DVFASA+Calibri"/>
              </a:rPr>
              <a:t>payload</a:t>
            </a:r>
            <a:r>
              <a:rPr sz="1800" spc="15" dirty="0">
                <a:solidFill>
                  <a:srgbClr val="000000"/>
                </a:solidFill>
                <a:latin typeface="DVFASA+Calibri"/>
                <a:cs typeface="DVFASA+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DVFASA+Calibri"/>
                <a:cs typeface="DVFASA+Calibri"/>
              </a:rPr>
              <a:t>mass carried</a:t>
            </a:r>
            <a:r>
              <a:rPr sz="1800" spc="11" dirty="0">
                <a:solidFill>
                  <a:srgbClr val="000000"/>
                </a:solidFill>
                <a:latin typeface="DVFASA+Calibri"/>
                <a:cs typeface="DVFASA+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DVFASA+Calibri"/>
                <a:cs typeface="DVFASA+Calibri"/>
              </a:rPr>
              <a:t>by </a:t>
            </a:r>
            <a:r>
              <a:rPr sz="1800" spc="-10" dirty="0">
                <a:solidFill>
                  <a:srgbClr val="000000"/>
                </a:solidFill>
                <a:latin typeface="DVFASA+Calibri"/>
                <a:cs typeface="DVFASA+Calibri"/>
              </a:rPr>
              <a:t>boosters</a:t>
            </a:r>
            <a:r>
              <a:rPr sz="1800" spc="12" dirty="0">
                <a:solidFill>
                  <a:srgbClr val="000000"/>
                </a:solidFill>
                <a:latin typeface="DVFASA+Calibri"/>
                <a:cs typeface="DVFASA+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DVFASA+Calibri"/>
                <a:cs typeface="DVFASA+Calibri"/>
              </a:rPr>
              <a:t>launched by NASA (CRS)</a:t>
            </a:r>
          </a:p>
          <a:p>
            <a:pPr marL="0" marR="0">
              <a:lnSpc>
                <a:spcPts val="2197"/>
              </a:lnSpc>
              <a:spcBef>
                <a:spcPts val="298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MIDGOT+ArialMT"/>
                <a:cs typeface="MIDGOT+ArialMT"/>
              </a:rPr>
              <a:t>•</a:t>
            </a:r>
            <a:r>
              <a:rPr sz="1800" spc="598" dirty="0">
                <a:solidFill>
                  <a:srgbClr val="000000"/>
                </a:solidFill>
                <a:latin typeface="DejaVu Sans"/>
                <a:cs typeface="DejaVu Sans"/>
              </a:rPr>
              <a:t> </a:t>
            </a:r>
            <a:r>
              <a:rPr sz="1800" dirty="0">
                <a:solidFill>
                  <a:srgbClr val="000000"/>
                </a:solidFill>
                <a:latin typeface="DVFASA+Calibri"/>
                <a:cs typeface="DVFASA+Calibri"/>
              </a:rPr>
              <a:t>The </a:t>
            </a:r>
            <a:r>
              <a:rPr sz="1800" spc="-16" dirty="0">
                <a:solidFill>
                  <a:srgbClr val="000000"/>
                </a:solidFill>
                <a:latin typeface="DVFASA+Calibri"/>
                <a:cs typeface="DVFASA+Calibri"/>
              </a:rPr>
              <a:t>average</a:t>
            </a:r>
            <a:r>
              <a:rPr sz="1800" spc="27" dirty="0">
                <a:solidFill>
                  <a:srgbClr val="000000"/>
                </a:solidFill>
                <a:latin typeface="DVFASA+Calibri"/>
                <a:cs typeface="DVFASA+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DVFASA+Calibri"/>
                <a:cs typeface="DVFASA+Calibri"/>
              </a:rPr>
              <a:t>payload</a:t>
            </a:r>
            <a:r>
              <a:rPr sz="1800" spc="15" dirty="0">
                <a:solidFill>
                  <a:srgbClr val="000000"/>
                </a:solidFill>
                <a:latin typeface="DVFASA+Calibri"/>
                <a:cs typeface="DVFASA+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DVFASA+Calibri"/>
                <a:cs typeface="DVFASA+Calibri"/>
              </a:rPr>
              <a:t>mass carried</a:t>
            </a:r>
            <a:r>
              <a:rPr sz="1800" spc="12" dirty="0">
                <a:solidFill>
                  <a:srgbClr val="000000"/>
                </a:solidFill>
                <a:latin typeface="DVFASA+Calibri"/>
                <a:cs typeface="DVFASA+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DVFASA+Calibri"/>
                <a:cs typeface="DVFASA+Calibri"/>
              </a:rPr>
              <a:t>by booster</a:t>
            </a:r>
            <a:r>
              <a:rPr sz="1800" spc="10" dirty="0">
                <a:solidFill>
                  <a:srgbClr val="000000"/>
                </a:solidFill>
                <a:latin typeface="DVFASA+Calibri"/>
                <a:cs typeface="DVFASA+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DVFASA+Calibri"/>
                <a:cs typeface="DVFASA+Calibri"/>
              </a:rPr>
              <a:t>version</a:t>
            </a:r>
            <a:r>
              <a:rPr sz="1800" spc="19" dirty="0">
                <a:solidFill>
                  <a:srgbClr val="000000"/>
                </a:solidFill>
                <a:latin typeface="DVFASA+Calibri"/>
                <a:cs typeface="DVFASA+Calibri"/>
              </a:rPr>
              <a:t> </a:t>
            </a:r>
            <a:r>
              <a:rPr sz="1800" dirty="0">
                <a:solidFill>
                  <a:srgbClr val="000000"/>
                </a:solidFill>
                <a:latin typeface="DVFASA+Calibri"/>
                <a:cs typeface="DVFASA+Calibri"/>
              </a:rPr>
              <a:t>F9 v1.1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2132</Words>
  <Application>Microsoft Office PowerPoint</Application>
  <PresentationFormat>Widescreen</PresentationFormat>
  <Paragraphs>291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50" baseType="lpstr">
      <vt:lpstr>Calibri</vt:lpstr>
      <vt:lpstr>DejaVu Sans</vt:lpstr>
      <vt:lpstr>BJIIMF+Calibri</vt:lpstr>
      <vt:lpstr>AFUCEO+ArialMT</vt:lpstr>
      <vt:lpstr>LNRTWT+ArialMT</vt:lpstr>
      <vt:lpstr>TADMHN+TwCenMT-CondensedBold</vt:lpstr>
      <vt:lpstr>LEWLPW+Calibri</vt:lpstr>
      <vt:lpstr>AEAIOR+TwCenMT-CondensedBold</vt:lpstr>
      <vt:lpstr>CUGIDO+ArialMT</vt:lpstr>
      <vt:lpstr>IFIWOS+TwCenMT-CondensedBold</vt:lpstr>
      <vt:lpstr>DVFASA+Calibri</vt:lpstr>
      <vt:lpstr>POPGQN+Calibri</vt:lpstr>
      <vt:lpstr>MIDGOT+ArialMT</vt:lpstr>
      <vt:lpstr>Theme Office</vt:lpstr>
      <vt:lpstr>IBM APPLIED DATA SCIENCE CAPSTONE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sejda</dc:creator>
  <cp:lastModifiedBy>karan lodhi</cp:lastModifiedBy>
  <cp:revision>2</cp:revision>
  <dcterms:modified xsi:type="dcterms:W3CDTF">2025-07-23T08:31:55Z</dcterms:modified>
</cp:coreProperties>
</file>