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8"/>
  </p:notesMasterIdLst>
  <p:handoutMasterIdLst>
    <p:handoutMasterId r:id="rId39"/>
  </p:handoutMasterIdLst>
  <p:sldIdLst>
    <p:sldId id="295" r:id="rId5"/>
    <p:sldId id="296" r:id="rId6"/>
    <p:sldId id="297" r:id="rId7"/>
    <p:sldId id="261" r:id="rId8"/>
    <p:sldId id="300" r:id="rId9"/>
    <p:sldId id="301" r:id="rId10"/>
    <p:sldId id="302" r:id="rId11"/>
    <p:sldId id="298" r:id="rId12"/>
    <p:sldId id="303" r:id="rId13"/>
    <p:sldId id="299" r:id="rId14"/>
    <p:sldId id="305" r:id="rId15"/>
    <p:sldId id="306" r:id="rId16"/>
    <p:sldId id="307" r:id="rId17"/>
    <p:sldId id="308" r:id="rId18"/>
    <p:sldId id="304" r:id="rId19"/>
    <p:sldId id="309" r:id="rId20"/>
    <p:sldId id="310" r:id="rId21"/>
    <p:sldId id="312" r:id="rId22"/>
    <p:sldId id="311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94609" autoAdjust="0"/>
  </p:normalViewPr>
  <p:slideViewPr>
    <p:cSldViewPr snapToGrid="0">
      <p:cViewPr>
        <p:scale>
          <a:sx n="77" d="100"/>
          <a:sy n="77" d="100"/>
        </p:scale>
        <p:origin x="682" y="125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y3pNPJe0kgT0Scc74v0b2utoyG-RI3w?usp=sharing" TargetMode="External"/><Relationship Id="rId2" Type="http://schemas.openxmlformats.org/officeDocument/2006/relationships/hyperlink" Target="https://colab.research.google.com/drive/1UqaR1LKpxZi3nNQlHMFMLZWKMDJ3kuys?usp=sharing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pi.wandb.ai/links/karanlvm123-ut-arlington-uta-the-university-of-texas-at-/8fpqmd93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6160" y="3061955"/>
            <a:ext cx="4941771" cy="1122202"/>
          </a:xfrm>
        </p:spPr>
        <p:txBody>
          <a:bodyPr/>
          <a:lstStyle/>
          <a:p>
            <a:r>
              <a:rPr lang="en-US" dirty="0"/>
              <a:t>Sentiment ANALYSIS ON IMDB MOVIE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6161" y="4184157"/>
            <a:ext cx="4941770" cy="2673843"/>
          </a:xfrm>
        </p:spPr>
        <p:txBody>
          <a:bodyPr/>
          <a:lstStyle/>
          <a:p>
            <a:r>
              <a:rPr lang="en-US" dirty="0"/>
              <a:t>Team 10</a:t>
            </a:r>
          </a:p>
          <a:p>
            <a:r>
              <a:rPr lang="en-US"/>
              <a:t>-Sai Krishna Movva Jaya(1002119758)</a:t>
            </a:r>
            <a:br>
              <a:rPr lang="en-US"/>
            </a:br>
            <a:r>
              <a:rPr lang="en-US"/>
              <a:t>-</a:t>
            </a:r>
            <a:r>
              <a:rPr lang="en-US" dirty="0"/>
              <a:t>Suraj </a:t>
            </a:r>
            <a:r>
              <a:rPr lang="en-US" dirty="0" err="1"/>
              <a:t>Kalyampudi</a:t>
            </a:r>
            <a:r>
              <a:rPr lang="en-US" dirty="0"/>
              <a:t> (1002135272)</a:t>
            </a:r>
            <a:br>
              <a:rPr lang="en-US" dirty="0"/>
            </a:br>
            <a:r>
              <a:rPr lang="en-US" dirty="0"/>
              <a:t>-Karan Vasudevamurthy (1002164438)</a:t>
            </a:r>
          </a:p>
          <a:p>
            <a:r>
              <a:rPr lang="en-US" dirty="0"/>
              <a:t>Guidance</a:t>
            </a:r>
          </a:p>
          <a:p>
            <a:r>
              <a:rPr lang="en-US" dirty="0"/>
              <a:t>-Professor. Jesus A  Gonzalez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B6EA8-0948-05E4-680B-EBB1CFB39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234E-1024-235D-37A0-327536FD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18" y="-50835"/>
            <a:ext cx="6195279" cy="1325563"/>
          </a:xfrm>
        </p:spPr>
        <p:txBody>
          <a:bodyPr/>
          <a:lstStyle/>
          <a:p>
            <a:r>
              <a:rPr lang="en-US" dirty="0"/>
              <a:t>LSTM evaluation – test data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40874-FB2D-A885-E991-B288DD5C21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8516" y="146900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got a test accuracy of 89.15%</a:t>
            </a:r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F5C447C-5259-61B6-F6E9-4E08B3C6A0C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15E3F7B-27C9-C231-CE53-3EFAEC2B86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6483B9D-07F5-093D-70D4-FFBD9CC992E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F93571-F0B0-07F8-3E6C-B2AE6215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257" y="2592072"/>
            <a:ext cx="9004817" cy="181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9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AAB0-2133-9104-4F27-C85DAA63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OUR LSTM AN IMPROVEMENT?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DBFB0-CD82-43DD-BAEE-745D6CE89C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Higher Test Accuracy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F5CEC-43F3-0143-5E3F-6B33BB0A3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base paper had a best performance of 88.46% whereas we got 89.15% test accuracy.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5892D-A0C1-F073-98AC-4B075F95B4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Embedding Dimensions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7F4859-16AC-B944-ACA0-F46B059DF1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 offer 128 embedding dimension compared to the base paper’s 32. So we have better representation of words.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528982-FC41-F55E-17C5-E8195CFC3F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LSTM units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755CDA-F8D2-44F6-8CCA-28E75FB891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Our model employs 128 units, likely offering greater capacity to learn complex patterns compared to the paper's optimal configuration of 100 units.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2F534B-E1A6-FBE8-DFD4-630B745457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Dropout Strategy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991597-E79B-4349-BB35-29212A3F33A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2" y="4826655"/>
            <a:ext cx="4220635" cy="140269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 of SpatialDropout1D helps regularize the embeddings, potentially reducing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Combined with recurrent dropout in the LSTM layer, this makes our model less prone to overfitting, which was a noted issue in the base paper when increasing LSTM units.</a:t>
            </a:r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3F3FC8E-607A-5ED3-1FC5-5143B6CC205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C7988C6-89B8-350F-5DCE-E50B9A90BC7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EFBD703-F8B2-8A17-475C-B036F196DC5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C1787AC0-43E0-BFB9-65DC-C24B9151C606}"/>
              </a:ext>
            </a:extLst>
          </p:cNvPr>
          <p:cNvSpPr txBox="1">
            <a:spLocks/>
          </p:cNvSpPr>
          <p:nvPr/>
        </p:nvSpPr>
        <p:spPr>
          <a:xfrm>
            <a:off x="3805765" y="378736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FAST CONVERGENCE !!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C6967D6-F373-5376-D5DC-3AA3B4EDE0A0}"/>
              </a:ext>
            </a:extLst>
          </p:cNvPr>
          <p:cNvSpPr txBox="1">
            <a:spLocks/>
          </p:cNvSpPr>
          <p:nvPr/>
        </p:nvSpPr>
        <p:spPr>
          <a:xfrm>
            <a:off x="3806222" y="4096226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paper used 50 epochs whereas we used only 5 epochs.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04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build="p"/>
      <p:bldP spid="4" grpId="1" build="p"/>
      <p:bldP spid="5" grpId="0" build="p"/>
      <p:bldP spid="5" grpId="1" build="p"/>
      <p:bldP spid="6" grpId="0" build="p"/>
      <p:bldP spid="6" grpId="1" build="p"/>
      <p:bldP spid="7" grpId="0" build="p"/>
      <p:bldP spid="7" grpId="1" build="p"/>
      <p:bldP spid="8" grpId="0" build="p"/>
      <p:bldP spid="8" grpId="1" build="p"/>
      <p:bldP spid="9" grpId="0" build="p"/>
      <p:bldP spid="9" grpId="1" build="p"/>
      <p:bldP spid="10" grpId="0" uiExpand="1" build="p"/>
      <p:bldP spid="10" grpId="1" uiExpand="1" build="p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1103-7D10-64F5-2D82-559B1112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 next?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1CC93-C5F6-0AE1-D8BB-4FA5575B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60F07-5B22-EE68-8C2F-96D74855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709AC-A4DB-F477-787C-7E3D5EEC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87C65-0695-0E0C-896C-BC31F48CDB0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We now have a model that outperforms the base paper’s model.</a:t>
            </a:r>
          </a:p>
          <a:p>
            <a:r>
              <a:rPr lang="en-US" dirty="0"/>
              <a:t>Our architecture can likely scale better to more complex datasets due to its richer embeddings and regularization.</a:t>
            </a:r>
          </a:p>
          <a:p>
            <a:r>
              <a:rPr lang="en-US" dirty="0"/>
              <a:t>Our model simplifies some of the tuning intricacies, making it more accessible for others to replicate or use in production.</a:t>
            </a:r>
          </a:p>
          <a:p>
            <a:r>
              <a:rPr lang="en-US" dirty="0"/>
              <a:t>We explored other NLP models and trends out of personal interest, drawing interest and ideas from various online 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65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592A-EBA7-2017-0940-027C4B672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BI-DIRECTIONAL LSTM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28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8B20-F686-B2BC-4829-4B253281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bidirectional </a:t>
            </a:r>
            <a:r>
              <a:rPr lang="en-US" dirty="0" err="1"/>
              <a:t>lstms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FBF64-B0E8-1CD1-D600-9F83A9FBC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Better Context Understanding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DF328-1714-F3B2-9112-A694DB4AFB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BiLSTM</a:t>
            </a:r>
            <a:r>
              <a:rPr lang="en-US" dirty="0"/>
              <a:t> processes sequences </a:t>
            </a:r>
            <a:r>
              <a:rPr lang="en-US" b="1" dirty="0"/>
              <a:t>forwards and backwards</a:t>
            </a:r>
            <a:r>
              <a:rPr lang="en-US" dirty="0"/>
              <a:t>, capture context from both past and future words, improving sentiment prediction.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F8CA-A0B8-9FE5-BA4F-AA41B32804E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Enhanced Feature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05CDB1-1FD1-D0F4-3616-3D6607CFF22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Our two </a:t>
            </a:r>
            <a:r>
              <a:rPr lang="en-US" dirty="0" err="1"/>
              <a:t>BiLSTM</a:t>
            </a:r>
            <a:r>
              <a:rPr lang="en-US" dirty="0"/>
              <a:t> layers and a dense layer would extract more nuanced patterns from data.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E48F86-CC72-335E-57B9-5BE5E8F128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Improved Regularization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6E7491-B035-E91D-9F15-BF2544967B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Higher dropout rates and batch normalization reduce overfitting, boosting generalization.</a:t>
            </a:r>
            <a:endParaRPr lang="en-IN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73836F8-1981-0DAA-D34A-36E28D57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C1AA10E-98A5-CF38-34F1-8197B4ED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EB040CA-0A00-8B55-186F-A85C07F9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C7846-A35B-A5FC-61D2-29FD1259ED6A}"/>
              </a:ext>
            </a:extLst>
          </p:cNvPr>
          <p:cNvSpPr txBox="1"/>
          <p:nvPr/>
        </p:nvSpPr>
        <p:spPr>
          <a:xfrm>
            <a:off x="5104668" y="3655440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short, we just wanted to get a higher accuracy using an improved LSTM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2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build="p"/>
      <p:bldP spid="4" grpId="1" build="p"/>
      <p:bldP spid="5" grpId="0" build="p"/>
      <p:bldP spid="5" grpId="1" build="p"/>
      <p:bldP spid="6" grpId="0" build="p"/>
      <p:bldP spid="6" grpId="1" build="p"/>
      <p:bldP spid="7" grpId="0" build="p"/>
      <p:bldP spid="7" grpId="1" build="p"/>
      <p:bldP spid="8" grpId="0" build="p"/>
      <p:bldP spid="8" grpId="1" build="p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204F3-B8B7-A470-B591-1A5825E60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5A27-341B-D75F-CBB9-A5CE0D2C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18" y="-50835"/>
            <a:ext cx="6588446" cy="1325563"/>
          </a:xfrm>
        </p:spPr>
        <p:txBody>
          <a:bodyPr/>
          <a:lstStyle/>
          <a:p>
            <a:r>
              <a:rPr lang="en-US" dirty="0"/>
              <a:t>Bi-</a:t>
            </a:r>
            <a:r>
              <a:rPr lang="en-US" dirty="0" err="1"/>
              <a:t>lstm</a:t>
            </a:r>
            <a:r>
              <a:rPr lang="en-US" dirty="0"/>
              <a:t> architecture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A1BC5-670C-DDDB-3926-BDD0E7139F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8516" y="1469006"/>
            <a:ext cx="5433204" cy="365125"/>
          </a:xfrm>
        </p:spPr>
        <p:txBody>
          <a:bodyPr>
            <a:normAutofit lnSpcReduction="10000"/>
          </a:bodyPr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24F0F-987A-0493-3942-A66B806FC7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516" y="1895760"/>
            <a:ext cx="5431971" cy="5579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C16D9A6-3DF3-7639-0848-BA5BA5C98BF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2382703-CDC8-3960-55AA-9C82F5D7C85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9B6708-135C-8BCD-61BC-91E051310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E58BDF1-DBAF-D4E8-1B81-86A764AD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3467" t="-4100" r="13467" b="4100"/>
          <a:stretch/>
        </p:blipFill>
        <p:spPr>
          <a:xfrm>
            <a:off x="907038" y="2720230"/>
            <a:ext cx="10972800" cy="33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6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FA475-D305-E1C0-B959-E67C1823F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84C6-6FE5-DBA2-B2C8-07483DF4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553" y="-168942"/>
            <a:ext cx="4501896" cy="1325563"/>
          </a:xfrm>
        </p:spPr>
        <p:txBody>
          <a:bodyPr/>
          <a:lstStyle/>
          <a:p>
            <a:r>
              <a:rPr lang="en-US" dirty="0"/>
              <a:t>Bi-LSTM Training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3A911-FBBC-271B-0CE8-0059BC5D8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8516" y="1469006"/>
            <a:ext cx="5433204" cy="3651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Trained over 5 epochs with batch size of 64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A957-E83F-CDC0-2CAD-5194C660D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516" y="1895760"/>
            <a:ext cx="5431971" cy="557950"/>
          </a:xfrm>
        </p:spPr>
        <p:txBody>
          <a:bodyPr/>
          <a:lstStyle/>
          <a:p>
            <a:r>
              <a:rPr lang="en-IN" dirty="0"/>
              <a:t>Implemented early stopping to stop overfitting.</a:t>
            </a:r>
          </a:p>
          <a:p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157918B-6640-528B-184F-569FDC39EEA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9E4B8B3-AC39-6B1A-FAF8-828AD247EA3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DF1D7A-4C84-1354-DD49-E517AEBEF0E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E939B0-CDC4-4459-DE5B-EBD26C25E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62" y="2321404"/>
            <a:ext cx="8350867" cy="403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30B98-3899-2F11-2247-60F460E6C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54F9-2DDA-E449-F0A5-12BAF272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553" y="-168942"/>
            <a:ext cx="4501896" cy="1325563"/>
          </a:xfrm>
        </p:spPr>
        <p:txBody>
          <a:bodyPr/>
          <a:lstStyle/>
          <a:p>
            <a:r>
              <a:rPr lang="en-US" dirty="0"/>
              <a:t>Bi-LSTM Evaluation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A7F02-0C54-0ACD-F26E-8CD0E7B75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8516" y="146900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Training accuracy and loss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083CE-5822-DFFB-3B64-F6F87C16B8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516" y="1895760"/>
            <a:ext cx="5431971" cy="5579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6B6E202-3EA1-C55A-325A-02CA6F084CB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F9E1EE8-EB8E-3F21-25E1-FEF28CEEF1F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E4D3B1E-3E43-2982-1BC3-92226B5AA05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4A428-D49A-1C4D-37C2-B9E5C48A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09"/>
          <a:stretch/>
        </p:blipFill>
        <p:spPr>
          <a:xfrm>
            <a:off x="1742137" y="1895760"/>
            <a:ext cx="9087877" cy="41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9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E121D-9E4F-8B81-D99D-3F8204072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881C-BE6F-C56D-9927-C3378CF1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553" y="-168942"/>
            <a:ext cx="4501896" cy="1325563"/>
          </a:xfrm>
        </p:spPr>
        <p:txBody>
          <a:bodyPr/>
          <a:lstStyle/>
          <a:p>
            <a:r>
              <a:rPr lang="en-US" dirty="0"/>
              <a:t>Bi-LSTM Evaluation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CEC72-7A6A-0CE5-A00F-BC2408A9A9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8516" y="1469006"/>
            <a:ext cx="6404284" cy="365125"/>
          </a:xfrm>
        </p:spPr>
        <p:txBody>
          <a:bodyPr>
            <a:normAutofit lnSpcReduction="10000"/>
          </a:bodyPr>
          <a:lstStyle/>
          <a:p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17279B0-A665-559D-1012-B2054E2C49B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97F5F30-5051-0E8F-8296-E51B23F83C0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6A947B9-E814-C8F1-8F2E-5EDC76D2277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C09C6-B112-EDF4-FEDC-CCAB842E7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30" y="3492116"/>
            <a:ext cx="7926507" cy="191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30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2C75-9501-74F0-2959-16785824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improvement do we have so far?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8F59B-C3A4-0D38-941D-FC4618EFD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fluctuations in both accuracy and loss for the LSTM model suggest that it might be struggling with stability and generalization.</a:t>
            </a:r>
          </a:p>
          <a:p>
            <a:r>
              <a:rPr lang="en-US" dirty="0"/>
              <a:t>The Bi-LSTM model shows a more stable learning pattern, with consistent improvement across epochs.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C8B75-3297-7C16-33DF-CC2FACE0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9E70-E327-4C03-4093-4A2C201F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51A5-1504-2CEE-0ED5-BA60A9F5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7526C-6CEA-EDF2-D55F-F8B95919C620}"/>
              </a:ext>
            </a:extLst>
          </p:cNvPr>
          <p:cNvSpPr txBox="1">
            <a:spLocks/>
          </p:cNvSpPr>
          <p:nvPr/>
        </p:nvSpPr>
        <p:spPr>
          <a:xfrm>
            <a:off x="5476875" y="4229899"/>
            <a:ext cx="5111750" cy="463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But, we could not beat our evaluation accuracy of our own LSTM.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13692E-6992-4AA4-747D-58FFCE37C06C}"/>
              </a:ext>
            </a:extLst>
          </p:cNvPr>
          <p:cNvSpPr txBox="1">
            <a:spLocks/>
          </p:cNvSpPr>
          <p:nvPr/>
        </p:nvSpPr>
        <p:spPr>
          <a:xfrm>
            <a:off x="5476875" y="4053898"/>
            <a:ext cx="5111750" cy="463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did beat the paper’s accuracy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9478B68-00C4-726A-1F5A-BE7C426DAC02}"/>
              </a:ext>
            </a:extLst>
          </p:cNvPr>
          <p:cNvSpPr txBox="1">
            <a:spLocks/>
          </p:cNvSpPr>
          <p:nvPr/>
        </p:nvSpPr>
        <p:spPr>
          <a:xfrm>
            <a:off x="5597525" y="4141898"/>
            <a:ext cx="5111750" cy="463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(Nearly)</a:t>
            </a:r>
          </a:p>
        </p:txBody>
      </p:sp>
    </p:spTree>
    <p:extLst>
      <p:ext uri="{BB962C8B-B14F-4D97-AF65-F5344CB8AC3E}">
        <p14:creationId xmlns:p14="http://schemas.microsoft.com/office/powerpoint/2010/main" val="405956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99CA-90F4-80B3-A4E9-7E4D057F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21792"/>
            <a:ext cx="5111750" cy="1204912"/>
          </a:xfrm>
        </p:spPr>
        <p:txBody>
          <a:bodyPr/>
          <a:lstStyle/>
          <a:p>
            <a:r>
              <a:rPr lang="en-US" dirty="0"/>
              <a:t>The base paper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CA6FC-44B1-B760-BE88-40FEE5DB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983422"/>
            <a:ext cx="5111750" cy="55244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Sentiment Analysis from Movie Reviews Using LSTMs </a:t>
            </a:r>
          </a:p>
          <a:p>
            <a:r>
              <a:rPr lang="en-IN" i="1" dirty="0" err="1"/>
              <a:t>Jyostna</a:t>
            </a:r>
            <a:r>
              <a:rPr lang="en-IN" i="1" dirty="0"/>
              <a:t> Devi </a:t>
            </a:r>
            <a:r>
              <a:rPr lang="en-IN" i="1" dirty="0" err="1"/>
              <a:t>Bodapati</a:t>
            </a:r>
            <a:r>
              <a:rPr lang="en-IN" i="1" dirty="0"/>
              <a:t> , N. </a:t>
            </a:r>
            <a:r>
              <a:rPr lang="en-IN" i="1" dirty="0" err="1"/>
              <a:t>Veeranjaneyulu</a:t>
            </a:r>
            <a:r>
              <a:rPr lang="en-IN" i="1" dirty="0"/>
              <a:t> , Shareef Shaik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7276-D138-7637-A3D1-0C33D75A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60D21-0818-AA8C-A99F-B48D03FE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FA92-FBA7-C02D-3A6A-A469FBDF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38E0F6-F4CC-E919-2479-15A30ED04C9E}"/>
              </a:ext>
            </a:extLst>
          </p:cNvPr>
          <p:cNvSpPr txBox="1">
            <a:spLocks/>
          </p:cNvSpPr>
          <p:nvPr/>
        </p:nvSpPr>
        <p:spPr>
          <a:xfrm>
            <a:off x="1362075" y="2811367"/>
            <a:ext cx="5111750" cy="256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leverages word embeddings created using the Word2Vec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Preserves contextual information in the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embeddings are passed into the LSTM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100 LSTM units and 50 epochs, the model achieved an accuracy of </a:t>
            </a:r>
            <a:r>
              <a:rPr lang="en-US" b="1" dirty="0"/>
              <a:t>88.46%</a:t>
            </a:r>
            <a:r>
              <a:rPr lang="en-US" dirty="0"/>
              <a:t>.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668076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5E50A-8A5F-1328-F855-14694199F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8368-2E6E-7411-6BC5-C6F71A981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ATTENTION IS ALL YOU NEED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00CDA-6E3E-3F7B-B9A5-D962022C275B}"/>
              </a:ext>
            </a:extLst>
          </p:cNvPr>
          <p:cNvSpPr txBox="1">
            <a:spLocks/>
          </p:cNvSpPr>
          <p:nvPr/>
        </p:nvSpPr>
        <p:spPr>
          <a:xfrm>
            <a:off x="6655777" y="4286766"/>
            <a:ext cx="4752712" cy="6896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54D32A9-87E0-8167-34BF-047E34179F25}"/>
              </a:ext>
            </a:extLst>
          </p:cNvPr>
          <p:cNvSpPr txBox="1">
            <a:spLocks/>
          </p:cNvSpPr>
          <p:nvPr/>
        </p:nvSpPr>
        <p:spPr>
          <a:xfrm>
            <a:off x="5476875" y="3682546"/>
            <a:ext cx="5111750" cy="1525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50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44783-BD32-54D3-999D-ED484016D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A0A6-8F72-40A7-C3BA-D433F8C2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transformers? (</a:t>
            </a:r>
            <a:r>
              <a:rPr lang="en-US" dirty="0" err="1"/>
              <a:t>bert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1CF1C-0390-2740-A94A-4373553A2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Captures Long-Range Dependencies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20FCA-D6B1-33F0-22CA-5611C8A9E5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Transformers use </a:t>
            </a:r>
            <a:r>
              <a:rPr lang="en-US" b="1" dirty="0"/>
              <a:t>self-attention</a:t>
            </a:r>
            <a:r>
              <a:rPr lang="en-US" dirty="0"/>
              <a:t> to relate words across the entire input sequence, regardless of distance.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283A7-07D3-F087-1293-38807F5CA0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Bidirectional Context Understanding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B15B50-46D7-F8A6-55D4-F000F8A115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BERT reads text </a:t>
            </a:r>
            <a:r>
              <a:rPr lang="en-US" b="1" dirty="0"/>
              <a:t>both forward and backward</a:t>
            </a:r>
            <a:r>
              <a:rPr lang="en-US" dirty="0"/>
              <a:t>, capturing nuanced context like </a:t>
            </a:r>
            <a:r>
              <a:rPr lang="en-US" b="1" dirty="0"/>
              <a:t>negations</a:t>
            </a:r>
            <a:r>
              <a:rPr lang="en-US" dirty="0"/>
              <a:t> (e.g., "not good").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602F11-D84F-E567-FAF0-8137E247B8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Pre-trained Knowledge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1E2F9C-93EC-4B47-80DF-C21E285A628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BERT comes with </a:t>
            </a:r>
            <a:r>
              <a:rPr lang="en-US" b="1" dirty="0"/>
              <a:t>pre-trained language models</a:t>
            </a:r>
            <a:r>
              <a:rPr lang="en-US" dirty="0"/>
              <a:t>, which can be fine-tuned on sentiment datasets for </a:t>
            </a:r>
            <a:r>
              <a:rPr lang="en-US" b="1" dirty="0"/>
              <a:t>high accuracy</a:t>
            </a:r>
            <a:r>
              <a:rPr lang="en-US" dirty="0"/>
              <a:t> with minimal training.</a:t>
            </a:r>
            <a:endParaRPr lang="en-IN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5858F22-AE5F-0401-A735-A6BCE685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7885B3-FD4A-ECE6-0386-EEBC0CC7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722530-90ED-4678-DD10-772F3C31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5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C6A25-597D-F537-AE52-480B98767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1B0C-D84D-0CC4-0F77-2DFA8AF6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553" y="-168942"/>
            <a:ext cx="4501896" cy="1325563"/>
          </a:xfrm>
        </p:spPr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ED49C-386D-EF6C-8E4C-0887AAD740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8516" y="146900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preprocessing for BERT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616BB-25E5-DA4A-487E-8635CD9B72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516" y="1895760"/>
            <a:ext cx="5431971" cy="5579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2AE4672-370A-906B-02F9-8BD075F67F8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B271013-5078-E758-580D-D7E0912A1A8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B17EF00-4EB2-6BAC-0F56-3B93819D8F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05524-9DD2-63D7-2663-9605DD83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36" y="2654089"/>
            <a:ext cx="10546080" cy="38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6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C2226-857A-C381-11DC-FB32ADB37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D4B5-5E48-21B6-8BF2-EBBE5722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553" y="-168942"/>
            <a:ext cx="4501896" cy="1325563"/>
          </a:xfrm>
        </p:spPr>
        <p:txBody>
          <a:bodyPr/>
          <a:lstStyle/>
          <a:p>
            <a:r>
              <a:rPr lang="en-US" dirty="0"/>
              <a:t>Loading </a:t>
            </a:r>
            <a:r>
              <a:rPr lang="en-US" dirty="0" err="1"/>
              <a:t>bert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F41A9-D38F-8BCB-C785-6726373712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8516" y="1469006"/>
            <a:ext cx="5433204" cy="365125"/>
          </a:xfrm>
        </p:spPr>
        <p:txBody>
          <a:bodyPr>
            <a:normAutofit lnSpcReduction="10000"/>
          </a:bodyPr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A8D5B-2CBA-97BD-BF12-FDC3A98D1C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516" y="1895760"/>
            <a:ext cx="5431971" cy="5579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34D5AC-23E3-712D-14EA-97B72013537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9AD1A74-6C3C-3F02-E119-5C579DAA2F7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9701AB-BF47-5289-D3D1-98E7492C5FF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E58096-D7B8-CF2D-789D-D01CFECA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47" y="1340352"/>
            <a:ext cx="5346702" cy="53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80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8523E-6B2F-8C9D-72DF-DCEF66E20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0A97-CD32-0E04-ADFA-79739625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553" y="-168942"/>
            <a:ext cx="4501896" cy="1325563"/>
          </a:xfrm>
        </p:spPr>
        <p:txBody>
          <a:bodyPr/>
          <a:lstStyle/>
          <a:p>
            <a:r>
              <a:rPr lang="en-US" dirty="0"/>
              <a:t>What were the training parameters?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307CC-8666-C5F8-7D8F-C8E3A85F2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8516" y="1469006"/>
            <a:ext cx="5433204" cy="365125"/>
          </a:xfrm>
        </p:spPr>
        <p:txBody>
          <a:bodyPr>
            <a:normAutofit fontScale="92500"/>
          </a:bodyPr>
          <a:lstStyle/>
          <a:p>
            <a:r>
              <a:rPr lang="en-US" dirty="0"/>
              <a:t>We use </a:t>
            </a:r>
            <a:r>
              <a:rPr lang="en-US" dirty="0" err="1"/>
              <a:t>huggingface’s</a:t>
            </a:r>
            <a:r>
              <a:rPr lang="en-US" dirty="0"/>
              <a:t> trainer to train BERT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4146-7C86-0E3E-ACE0-10DEFD0F5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516" y="1895760"/>
            <a:ext cx="5431971" cy="5579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49DE717-0610-EED4-3F86-83FFBDBA37D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C38FF9D-10A4-279C-CA24-02AD47C73FD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3DE2235-6FC0-3E80-CAFA-D4BF5C53B20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E0FEB-323B-E9AE-2888-1406CF051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18" y="2370038"/>
            <a:ext cx="7838585" cy="385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05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A7B67-D2DA-1729-3171-B7598F4F2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2785-A038-7E1C-01BB-F5D03A85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553" y="-168942"/>
            <a:ext cx="4501896" cy="1325563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bert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7BD05-6497-F132-0F29-5C32B86A0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03693" y="1156621"/>
            <a:ext cx="6616167" cy="557950"/>
          </a:xfrm>
        </p:spPr>
        <p:txBody>
          <a:bodyPr>
            <a:normAutofit fontScale="92500"/>
          </a:bodyPr>
          <a:lstStyle/>
          <a:p>
            <a:r>
              <a:rPr lang="en-US" dirty="0"/>
              <a:t>We also unfreeze the last two encoder layers, which can help the model retain BERT's language understanding while also fine-tuning on our dataset (</a:t>
            </a:r>
            <a:r>
              <a:rPr lang="en-US" dirty="0" err="1"/>
              <a:t>BertEncoder</a:t>
            </a:r>
            <a:r>
              <a:rPr lang="en-US" dirty="0"/>
              <a:t>[10] and [</a:t>
            </a:r>
            <a:r>
              <a:rPr lang="en-US"/>
              <a:t>11])</a:t>
            </a:r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4FB0EA4-DEED-1B21-B7D9-F55F2B52FAD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75A5C45-6C64-BD16-C09D-A605D932916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9915287-31B5-6841-60E2-CFE3065426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B8788-6C49-F86B-A678-88139821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66" y="2592675"/>
            <a:ext cx="9722467" cy="33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8C130-DCFE-19D9-9A80-FAAC570FC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2308-8BDE-9DBD-8209-C916452A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909" y="272211"/>
            <a:ext cx="6487449" cy="557950"/>
          </a:xfrm>
        </p:spPr>
        <p:txBody>
          <a:bodyPr/>
          <a:lstStyle/>
          <a:p>
            <a:pPr algn="ctr"/>
            <a:r>
              <a:rPr lang="en-US" dirty="0"/>
              <a:t>Results- Training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1E757-3070-A543-A1F9-F362EFF17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2898" y="789600"/>
            <a:ext cx="5431971" cy="557950"/>
          </a:xfrm>
        </p:spPr>
        <p:txBody>
          <a:bodyPr/>
          <a:lstStyle/>
          <a:p>
            <a:r>
              <a:rPr lang="en-US" dirty="0"/>
              <a:t>Running average smoothing has been applied on loss and </a:t>
            </a:r>
            <a:r>
              <a:rPr lang="en-US" dirty="0" err="1"/>
              <a:t>grad_norm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697C414-BF99-490D-F909-FBCB36F0CD4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091226F-EA0F-63FA-5F37-ABE9F2519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74C2BE8-55EC-98A0-A198-FEAF368F897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48009-B761-4926-3D38-1CEECEEB4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18" y="1493278"/>
            <a:ext cx="9782756" cy="486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7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4B639-EE32-AF87-54B3-28E02CA54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2A58-5C62-3E3E-3D65-45E49464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909" y="272211"/>
            <a:ext cx="6487449" cy="557950"/>
          </a:xfrm>
        </p:spPr>
        <p:txBody>
          <a:bodyPr/>
          <a:lstStyle/>
          <a:p>
            <a:pPr algn="ctr"/>
            <a:r>
              <a:rPr lang="en-US" dirty="0"/>
              <a:t>Results - Evaluation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B4BE5-FDFA-E2A4-3F92-237BD5A54B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2898" y="789600"/>
            <a:ext cx="5431971" cy="5579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7714B6F-5CB0-101C-FA58-957CE3690FD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0D1F121-9FF0-9223-7EF0-B227779EAC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6D2F9C-0116-9403-AB9A-9293285007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8E709-97F2-E5FF-9D49-F45A1761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3"/>
          <a:stretch/>
        </p:blipFill>
        <p:spPr>
          <a:xfrm>
            <a:off x="2679643" y="1347550"/>
            <a:ext cx="9098700" cy="49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14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6CF47-C840-1AC1-990E-83671731A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9D33-9D77-3320-C082-E785ED9D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909" y="272211"/>
            <a:ext cx="6487449" cy="557950"/>
          </a:xfrm>
        </p:spPr>
        <p:txBody>
          <a:bodyPr/>
          <a:lstStyle/>
          <a:p>
            <a:pPr algn="ctr"/>
            <a:r>
              <a:rPr lang="en-US" dirty="0"/>
              <a:t>Results – Custom function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4B25-4BB0-6173-6099-573E276570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2898" y="789600"/>
            <a:ext cx="5431971" cy="5579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BCBF1F0-9338-8322-C6F0-7C19654ACBB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87F60C5-3A74-D27E-D947-D8956B978B2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944BA8-AB03-911E-3F0C-26E32047A43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D390C9-5B00-2269-B2D5-BE960CF4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08" y="1204177"/>
            <a:ext cx="7987805" cy="510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50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AAF7A-E367-0B26-1239-C1294AC0A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BCB6-4D05-CA57-EED9-A6787FA5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909" y="272211"/>
            <a:ext cx="6487449" cy="557950"/>
          </a:xfrm>
        </p:spPr>
        <p:txBody>
          <a:bodyPr/>
          <a:lstStyle/>
          <a:p>
            <a:pPr algn="ctr"/>
            <a:r>
              <a:rPr lang="en-US" dirty="0"/>
              <a:t>Results – Custom function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67156-DB81-D7C5-FC52-05EF314865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2898" y="789600"/>
            <a:ext cx="5431971" cy="5579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6E254D5-1F13-A066-817A-8F2C0EA8223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1F79919-2D5A-93A1-3175-5450A12BC67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06DF044-0818-1BD4-F165-D5AD283736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660DB-55CE-CCC7-4D2D-5B4F9210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47" y="2272492"/>
            <a:ext cx="11484335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AA59-008F-749D-96A5-C81917526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DID WE DO?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65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2D26-ECD1-B815-5DC7-1545E296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FE375-2A85-6BAC-408B-5B592BE3F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149145"/>
            <a:ext cx="5111750" cy="235902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BERT outperforms both LSTM and Bi-LSTM models</a:t>
            </a:r>
            <a:r>
              <a:rPr lang="en-US" dirty="0"/>
              <a:t> in all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Bi-LSTM shows better stability and accuracy than the LSTM model</a:t>
            </a:r>
            <a:r>
              <a:rPr lang="en-US" dirty="0"/>
              <a:t>, with smoother learning curves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LSTM exhibits fluctuating accuracy and loss trends</a:t>
            </a:r>
            <a:r>
              <a:rPr lang="en-US" dirty="0"/>
              <a:t>, indicating potential stability issues and lower generalization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Overall, BERT is the best choice</a:t>
            </a:r>
            <a:r>
              <a:rPr lang="en-US" dirty="0"/>
              <a:t> if computational resources allow, as it captures complex patterns more effectively and consistently outperforms both LSTM-based models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0A1B-BDD5-F8CE-2968-18808A8B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3D914-7643-A327-795A-6177F02C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C8B3-482A-9742-FD6F-0F75E6D2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6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DAAE-4E59-F4A1-35AC-E9B1EED4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14CD-85EB-C25C-E278-9CEAA3643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1525588"/>
          </a:xfrm>
        </p:spPr>
        <p:txBody>
          <a:bodyPr/>
          <a:lstStyle/>
          <a:p>
            <a:r>
              <a:rPr lang="en-US" dirty="0" err="1"/>
              <a:t>DeBERTa</a:t>
            </a:r>
            <a:r>
              <a:rPr lang="en-US" dirty="0"/>
              <a:t> improves upon BERT by using disentangled attention, which separates word content from word position. (SOTA performance for these monolingual tasks)</a:t>
            </a:r>
          </a:p>
          <a:p>
            <a:r>
              <a:rPr lang="en-IN" dirty="0"/>
              <a:t>ALBERT: </a:t>
            </a:r>
            <a:r>
              <a:rPr lang="en-US" dirty="0"/>
              <a:t>A lighter version of BERT designed for faster training and inference, making it suitable if you’re resource-constrained.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CB796-0FDA-9161-DFB9-AF6943F0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EA8C1-5886-50EA-07B4-828172D2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5861-4BCD-44DA-CAB4-3E70934A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0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BDF2-EF57-05F5-5590-A596D27C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our works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CA8BE-C2F7-04A2-E91F-8D448FD58A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859468"/>
            <a:ext cx="5431971" cy="3637818"/>
          </a:xfrm>
        </p:spPr>
        <p:txBody>
          <a:bodyPr>
            <a:normAutofit/>
          </a:bodyPr>
          <a:lstStyle/>
          <a:p>
            <a:r>
              <a:rPr lang="en-US" dirty="0"/>
              <a:t>LSTM and </a:t>
            </a:r>
            <a:r>
              <a:rPr lang="en-US" dirty="0" err="1"/>
              <a:t>BiLSTM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Google </a:t>
            </a:r>
            <a:r>
              <a:rPr lang="en-US" dirty="0" err="1">
                <a:hlinkClick r:id="rId2"/>
              </a:rPr>
              <a:t>Colab</a:t>
            </a:r>
            <a:r>
              <a:rPr lang="en-US" dirty="0"/>
              <a:t>)</a:t>
            </a:r>
          </a:p>
          <a:p>
            <a:r>
              <a:rPr lang="en-US" dirty="0"/>
              <a:t>BERT (</a:t>
            </a:r>
            <a:r>
              <a:rPr lang="en-US" dirty="0">
                <a:hlinkClick r:id="rId3"/>
              </a:rPr>
              <a:t>Google </a:t>
            </a:r>
            <a:r>
              <a:rPr lang="en-US" dirty="0" err="1">
                <a:hlinkClick r:id="rId3"/>
              </a:rPr>
              <a:t>Colab</a:t>
            </a:r>
            <a:r>
              <a:rPr lang="en-US" dirty="0"/>
              <a:t>)</a:t>
            </a:r>
          </a:p>
          <a:p>
            <a:r>
              <a:rPr lang="en-US" dirty="0"/>
              <a:t>Weights and Biases </a:t>
            </a:r>
            <a:r>
              <a:rPr lang="en-US" dirty="0">
                <a:hlinkClick r:id="rId4"/>
              </a:rPr>
              <a:t>results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All of our models were trained using the Nvidia Tesla T4 GPU.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BD3A74A-DF44-CFD7-6801-2384344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CDD7B8F-759A-4AE4-9463-ABA56987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30100C3-4664-E479-18C5-8BE02FF7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54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005F-5546-585A-B79D-F95A66175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51257-2AD3-AE5C-E400-366BDD85A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A1E88-26CF-27E3-DC9D-BD1860FA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FC7BF-67FD-2AD4-923B-A5332F6C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9E7C-8E79-73F6-2AB3-7569CFB7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5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the data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Collecting the data from the Kaggle website and we picked the same dataset as the one in the base paper so we could benchmark our results.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dirty="0"/>
              <a:t>Conducting Exploratory Data Analysis (EDA) on the initial dataset to gain insights into its structure, trends, and key features.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Applying data preprocessing steps to transform the dataset into the required format for model training and subsequent analysis.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910E23-6241-99F5-E403-C92D76DE55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ED1551A-08ED-6D05-0D2E-3BDBB9CCC6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607C-49C3-672F-FD2B-2A0BF871D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301" y="1458052"/>
            <a:ext cx="4179570" cy="1715531"/>
          </a:xfrm>
        </p:spPr>
        <p:txBody>
          <a:bodyPr/>
          <a:lstStyle/>
          <a:p>
            <a:r>
              <a:rPr lang="en-US" dirty="0"/>
              <a:t>What Did we learn from our </a:t>
            </a:r>
            <a:r>
              <a:rPr lang="en-US" dirty="0" err="1"/>
              <a:t>eda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0278A-0192-81C1-A955-FFA628AE9EFA}"/>
              </a:ext>
            </a:extLst>
          </p:cNvPr>
          <p:cNvSpPr txBox="1"/>
          <p:nvPr/>
        </p:nvSpPr>
        <p:spPr>
          <a:xfrm>
            <a:off x="6846074" y="3428999"/>
            <a:ext cx="48025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C4043"/>
                </a:solidFill>
                <a:effectLst/>
              </a:rPr>
              <a:t>The dataset is balanced.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C4043"/>
                </a:solidFill>
                <a:effectLst/>
              </a:rPr>
              <a:t>The dataset contains equal number of semantics for reviews of both polarity.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C4043"/>
                </a:solidFill>
                <a:effectLst/>
              </a:rPr>
              <a:t>The dataset contains redundant words and html syntaxes.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C4043"/>
                </a:solidFill>
                <a:effectLst/>
              </a:rPr>
              <a:t>Punctuations/</a:t>
            </a:r>
            <a:r>
              <a:rPr lang="en-US" sz="1600" b="0" i="0" dirty="0" err="1">
                <a:solidFill>
                  <a:srgbClr val="3C4043"/>
                </a:solidFill>
                <a:effectLst/>
              </a:rPr>
              <a:t>stopwords</a:t>
            </a:r>
            <a:r>
              <a:rPr lang="en-US" sz="1600" b="0" i="0" dirty="0">
                <a:solidFill>
                  <a:srgbClr val="3C4043"/>
                </a:solidFill>
                <a:effectLst/>
              </a:rPr>
              <a:t> are present in a equal distribution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85865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3B3F-2E7B-A6C3-F937-05C6A904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B4904-41F0-F5BB-65BA-1626F7046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Cleaning Functions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5865E7-0430-2AE1-F442-A05DA01F2A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33700" y="3722833"/>
            <a:ext cx="3836555" cy="263533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E493B-F369-150C-F672-9066F932C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Tokenization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8E58-09FF-9F58-38DA-D270DB827D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0821A-B9A9-CCB0-10EE-D18A6721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1E1BD-B97B-257E-72E9-F28A4DB1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32277-4564-D228-039D-42B1F4D4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68DB30-2A3D-D2E7-DD83-8B5711832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263" y="3754514"/>
            <a:ext cx="4320073" cy="25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060F-E2A7-9336-0F34-522FA384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438" y="-196244"/>
            <a:ext cx="4501896" cy="1325563"/>
          </a:xfrm>
        </p:spPr>
        <p:txBody>
          <a:bodyPr/>
          <a:lstStyle/>
          <a:p>
            <a:r>
              <a:rPr lang="en-US" dirty="0"/>
              <a:t>LSTM architecture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803A8-5930-1942-D737-CCCFB4FE89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Embedding Layer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2A795-F4F4-C939-CA57-E7F7F74AE1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Converts tokens into dense vectors.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E897A-6EF9-3A27-8AA6-8E2B2E700B1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SpatialDropout1D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229F5A-0E24-77CD-1AA8-2D1B256B64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Added to prevent overfitting. Drops random maps along time. 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BE5E8F-B9C8-8582-09FC-601D592F561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LSTM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8E83BB-39CE-9DE7-9F32-6BE7DD1323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Added lstm layer with recurrent dropout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01691A-6134-E122-6C6A-6BD4C31E7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Dense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C1FCF32-5624-83E3-1E93-D9C76E386B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/>
              <a:t>Added Dense layer for outputs with sigmoid function to achieve binary classification.</a:t>
            </a:r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598058A-3834-8AF9-246F-3B2CD826C75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A972953-87CA-C2B1-E0AE-2F065E967D2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Team 10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CF4C73-EFA8-E853-E2D7-A789E7D7C94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DF32D5-C86C-DA29-2BAE-0ADDED84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0" y="3525624"/>
            <a:ext cx="4414904" cy="269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4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173CC-D395-F106-21D0-A20E7B115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A44D-AFE1-64B6-727F-2EF4A2DC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553" y="-168942"/>
            <a:ext cx="4501896" cy="1325563"/>
          </a:xfrm>
        </p:spPr>
        <p:txBody>
          <a:bodyPr/>
          <a:lstStyle/>
          <a:p>
            <a:r>
              <a:rPr lang="en-US" dirty="0"/>
              <a:t>LSTM Training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262A-FF4C-C576-812A-1958CF785C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8516" y="1469006"/>
            <a:ext cx="5433204" cy="3651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Trained over 5 epochs with batch size of 64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527EB-8B9F-4869-E44B-D2DF2C870B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516" y="1895760"/>
            <a:ext cx="5431971" cy="557950"/>
          </a:xfrm>
        </p:spPr>
        <p:txBody>
          <a:bodyPr/>
          <a:lstStyle/>
          <a:p>
            <a:r>
              <a:rPr lang="en-IN" dirty="0"/>
              <a:t>So, 64 training examples processed together with each pass.</a:t>
            </a:r>
          </a:p>
          <a:p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B7098C1-E318-4D25-420C-4DACC827E9E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C3FF1F3-65B5-A832-5D64-30E6A0101E5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FBD1E5-5CEF-D72B-7541-2917DE2667E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87CE9-64A7-2FD9-44A5-1685C8B8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94" y="2863782"/>
            <a:ext cx="9358171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3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42090-CFBC-456B-3214-1AD8836DE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31F3-4684-00B5-60B3-6FBF4BF4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18" y="-50835"/>
            <a:ext cx="6588446" cy="1325563"/>
          </a:xfrm>
        </p:spPr>
        <p:txBody>
          <a:bodyPr/>
          <a:lstStyle/>
          <a:p>
            <a:r>
              <a:rPr lang="en-US" dirty="0"/>
              <a:t>LSTM evaluation – Training data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462E7-CDAF-79AA-52D4-F10A7E66AF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8516" y="1469006"/>
            <a:ext cx="5433204" cy="365125"/>
          </a:xfrm>
        </p:spPr>
        <p:txBody>
          <a:bodyPr>
            <a:normAutofit lnSpcReduction="10000"/>
          </a:bodyPr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47F6D-86CE-FD7D-F04F-623A869FDF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516" y="1895760"/>
            <a:ext cx="5431971" cy="5579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14D6D60-9EAB-F88C-716D-687269AE287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F791141-B57D-C4A9-D1F5-91E61A22C43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571A39-8652-CAC2-4B31-E364F0FB44F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29030-8614-5220-AF10-4F8C2BB0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55" y="1469006"/>
            <a:ext cx="9539972" cy="435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0148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sharepoint/v3"/>
    <ds:schemaRef ds:uri="http://schemas.microsoft.com/office/2006/documentManagement/types"/>
    <ds:schemaRef ds:uri="http://purl.org/dc/terms/"/>
    <ds:schemaRef ds:uri="230e9df3-be65-4c73-a93b-d1236ebd677e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1283</TotalTime>
  <Words>1140</Words>
  <Application>Microsoft Office PowerPoint</Application>
  <PresentationFormat>Widescreen</PresentationFormat>
  <Paragraphs>202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Tenorite</vt:lpstr>
      <vt:lpstr>Wingdings</vt:lpstr>
      <vt:lpstr>Monoline</vt:lpstr>
      <vt:lpstr>Sentiment ANALYSIS ON IMDB MOVIE REVIEWS</vt:lpstr>
      <vt:lpstr>The base paper</vt:lpstr>
      <vt:lpstr>WHAT DID WE DO?</vt:lpstr>
      <vt:lpstr>Getting the data ready</vt:lpstr>
      <vt:lpstr>What Did we learn from our eda?</vt:lpstr>
      <vt:lpstr>DATA PRE-PROCESSING</vt:lpstr>
      <vt:lpstr>LSTM architecture</vt:lpstr>
      <vt:lpstr>LSTM Training</vt:lpstr>
      <vt:lpstr>LSTM evaluation – Training data</vt:lpstr>
      <vt:lpstr>LSTM evaluation – test data</vt:lpstr>
      <vt:lpstr>WHY IS OUR LSTM AN IMPROVEMENT?</vt:lpstr>
      <vt:lpstr>What did we do next?</vt:lpstr>
      <vt:lpstr>BI-DIRECTIONAL LSTM</vt:lpstr>
      <vt:lpstr>Why bidirectional lstms?</vt:lpstr>
      <vt:lpstr>Bi-lstm architecture </vt:lpstr>
      <vt:lpstr>Bi-LSTM Training</vt:lpstr>
      <vt:lpstr>Bi-LSTM Evaluation</vt:lpstr>
      <vt:lpstr>Bi-LSTM Evaluation</vt:lpstr>
      <vt:lpstr>So what improvement do we have so far?</vt:lpstr>
      <vt:lpstr>ATTENTION IS ALL YOU NEED  </vt:lpstr>
      <vt:lpstr>Why transformers? (bert)</vt:lpstr>
      <vt:lpstr>DATA PREPROCESSING</vt:lpstr>
      <vt:lpstr>Loading bert</vt:lpstr>
      <vt:lpstr>What were the training parameters?</vt:lpstr>
      <vt:lpstr>Training bert</vt:lpstr>
      <vt:lpstr>Results- Training</vt:lpstr>
      <vt:lpstr>Results - Evaluation</vt:lpstr>
      <vt:lpstr>Results – Custom function</vt:lpstr>
      <vt:lpstr>Results – Custom function</vt:lpstr>
      <vt:lpstr>Summary</vt:lpstr>
      <vt:lpstr>Future work</vt:lpstr>
      <vt:lpstr>LINKS TO our 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Vasudevamurthy</dc:creator>
  <cp:lastModifiedBy>Karan Vasudevamurthy</cp:lastModifiedBy>
  <cp:revision>3</cp:revision>
  <dcterms:created xsi:type="dcterms:W3CDTF">2024-11-15T16:11:27Z</dcterms:created>
  <dcterms:modified xsi:type="dcterms:W3CDTF">2024-11-16T18:41:13Z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