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sldIdLst>
    <p:sldId id="256" r:id="rId2"/>
    <p:sldId id="258" r:id="rId3"/>
    <p:sldId id="257" r:id="rId4"/>
    <p:sldId id="259" r:id="rId5"/>
    <p:sldId id="275" r:id="rId6"/>
    <p:sldId id="268" r:id="rId7"/>
    <p:sldId id="269" r:id="rId8"/>
    <p:sldId id="260" r:id="rId9"/>
    <p:sldId id="271" r:id="rId10"/>
    <p:sldId id="261" r:id="rId11"/>
    <p:sldId id="263" r:id="rId12"/>
    <p:sldId id="262" r:id="rId13"/>
    <p:sldId id="272" r:id="rId14"/>
    <p:sldId id="265" r:id="rId15"/>
    <p:sldId id="274" r:id="rId16"/>
    <p:sldId id="273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37" autoAdjust="0"/>
  </p:normalViewPr>
  <p:slideViewPr>
    <p:cSldViewPr snapToGrid="0" snapToObjects="1">
      <p:cViewPr varScale="1">
        <p:scale>
          <a:sx n="81" d="100"/>
          <a:sy n="81" d="100"/>
        </p:scale>
        <p:origin x="15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43B6-6F5E-304B-9180-3B0881B1B642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D971-C89B-4145-8904-A834473DD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43B6-6F5E-304B-9180-3B0881B1B642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D971-C89B-4145-8904-A834473DD4C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43B6-6F5E-304B-9180-3B0881B1B642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D971-C89B-4145-8904-A834473DD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43B6-6F5E-304B-9180-3B0881B1B642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D971-C89B-4145-8904-A834473DD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43B6-6F5E-304B-9180-3B0881B1B642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D971-C89B-4145-8904-A834473DD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43B6-6F5E-304B-9180-3B0881B1B642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D971-C89B-4145-8904-A834473DD4C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43B6-6F5E-304B-9180-3B0881B1B642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D971-C89B-4145-8904-A834473DD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43B6-6F5E-304B-9180-3B0881B1B642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D971-C89B-4145-8904-A834473DD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43B6-6F5E-304B-9180-3B0881B1B642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D971-C89B-4145-8904-A834473DD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43B6-6F5E-304B-9180-3B0881B1B642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D971-C89B-4145-8904-A834473DD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43B6-6F5E-304B-9180-3B0881B1B642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D971-C89B-4145-8904-A834473DD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43B6-6F5E-304B-9180-3B0881B1B642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D971-C89B-4145-8904-A834473DD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40D43B6-6F5E-304B-9180-3B0881B1B642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AD59D971-C89B-4145-8904-A834473DD4C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936" y="1473743"/>
            <a:ext cx="6601172" cy="2899561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NETWORK VIRUTALIZATION AND ITS SECURITY LOOPHOLES</a:t>
            </a:r>
          </a:p>
        </p:txBody>
      </p:sp>
    </p:spTree>
    <p:extLst>
      <p:ext uri="{BB962C8B-B14F-4D97-AF65-F5344CB8AC3E}">
        <p14:creationId xmlns:p14="http://schemas.microsoft.com/office/powerpoint/2010/main" val="527451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NFV Issues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Areas of Concern</a:t>
            </a:r>
          </a:p>
          <a:p>
            <a:pPr lvl="1"/>
            <a:r>
              <a:rPr lang="en-US" dirty="0"/>
              <a:t>Management</a:t>
            </a:r>
          </a:p>
          <a:p>
            <a:pPr lvl="1"/>
            <a:r>
              <a:rPr lang="en-US" dirty="0"/>
              <a:t>Data Plane throughput issues</a:t>
            </a:r>
          </a:p>
          <a:p>
            <a:pPr lvl="1"/>
            <a:r>
              <a:rPr lang="en-US" dirty="0"/>
              <a:t>Role of automation</a:t>
            </a:r>
          </a:p>
          <a:p>
            <a:pPr lvl="1"/>
            <a:r>
              <a:rPr lang="en-US" dirty="0"/>
              <a:t>Impact on OSS/BSS</a:t>
            </a:r>
          </a:p>
          <a:p>
            <a:pPr lvl="1"/>
            <a:r>
              <a:rPr lang="en-US" dirty="0"/>
              <a:t>Security Loopholes</a:t>
            </a:r>
          </a:p>
          <a:p>
            <a:pPr lvl="2"/>
            <a:r>
              <a:rPr lang="en-US" dirty="0"/>
              <a:t>Type of attacks (internal and external)</a:t>
            </a:r>
          </a:p>
          <a:p>
            <a:pPr lvl="2"/>
            <a:r>
              <a:rPr lang="en-US" dirty="0"/>
              <a:t>Impact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41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Network Intrusion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Disruption</a:t>
            </a:r>
          </a:p>
          <a:p>
            <a:r>
              <a:rPr lang="en-US" dirty="0"/>
              <a:t>Usurpation</a:t>
            </a:r>
          </a:p>
          <a:p>
            <a:r>
              <a:rPr lang="en-US" dirty="0"/>
              <a:t>Disclosure</a:t>
            </a:r>
          </a:p>
          <a:p>
            <a:r>
              <a:rPr lang="en-US" dirty="0"/>
              <a:t>Deception</a:t>
            </a:r>
          </a:p>
        </p:txBody>
      </p:sp>
    </p:spTree>
    <p:extLst>
      <p:ext uri="{BB962C8B-B14F-4D97-AF65-F5344CB8AC3E}">
        <p14:creationId xmlns:p14="http://schemas.microsoft.com/office/powerpoint/2010/main" val="930759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Loop Holes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Internal Attacks </a:t>
            </a:r>
          </a:p>
          <a:p>
            <a:pPr lvl="1"/>
            <a:r>
              <a:rPr lang="en-US" dirty="0"/>
              <a:t>VN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User</a:t>
            </a:r>
          </a:p>
          <a:p>
            <a:pPr lvl="1"/>
            <a:r>
              <a:rPr lang="en-US" dirty="0"/>
              <a:t>VN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NI</a:t>
            </a:r>
          </a:p>
          <a:p>
            <a:pPr lvl="1"/>
            <a:r>
              <a:rPr lang="en-US" dirty="0"/>
              <a:t>VN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VN</a:t>
            </a:r>
          </a:p>
          <a:p>
            <a:pPr lvl="1"/>
            <a:r>
              <a:rPr lang="en-US" dirty="0"/>
              <a:t>NI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VN</a:t>
            </a:r>
          </a:p>
          <a:p>
            <a:pPr lvl="1"/>
            <a:r>
              <a:rPr lang="en-US" dirty="0"/>
              <a:t>NI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User</a:t>
            </a:r>
          </a:p>
          <a:p>
            <a:pPr lvl="1"/>
            <a:r>
              <a:rPr lang="en-US" dirty="0"/>
              <a:t>User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VN</a:t>
            </a:r>
          </a:p>
          <a:p>
            <a:pPr lvl="1"/>
            <a:r>
              <a:rPr lang="en-US" dirty="0"/>
              <a:t>User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NI</a:t>
            </a:r>
          </a:p>
          <a:p>
            <a:pPr lvl="1"/>
            <a:r>
              <a:rPr lang="en-US" dirty="0"/>
              <a:t>User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184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268E0-D322-4E91-99F3-6A0B68F5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BE455-CFFC-458B-B4F1-48E170C7D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275" y="1444532"/>
            <a:ext cx="8042276" cy="4798873"/>
          </a:xfrm>
        </p:spPr>
        <p:txBody>
          <a:bodyPr/>
          <a:lstStyle/>
          <a:p>
            <a:r>
              <a:rPr lang="en-US" dirty="0"/>
              <a:t>It can be summed up that with current computing advances we have been able to separate hardware and software this has a direct consequence in field of network virtualization by virtualizing the network functions. This research will help the ISPs and Network Infrastructure Provider.</a:t>
            </a:r>
          </a:p>
          <a:p>
            <a:r>
              <a:rPr lang="en-US" dirty="0"/>
              <a:t>3 major blockades exist on the road to implementation of Network Function Virtualization.</a:t>
            </a:r>
          </a:p>
          <a:p>
            <a:r>
              <a:rPr lang="en-US" dirty="0"/>
              <a:t>We have tabulated a list of all internal attacks which should be kept in mind when the virtualization policy framework is being designed </a:t>
            </a:r>
          </a:p>
        </p:txBody>
      </p:sp>
    </p:spTree>
    <p:extLst>
      <p:ext uri="{BB962C8B-B14F-4D97-AF65-F5344CB8AC3E}">
        <p14:creationId xmlns:p14="http://schemas.microsoft.com/office/powerpoint/2010/main" val="3973207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Artificial </a:t>
            </a:r>
            <a:r>
              <a:rPr lang="en-US" dirty="0"/>
              <a:t>Intelligence and its role in OSS/BSS</a:t>
            </a:r>
          </a:p>
          <a:p>
            <a:r>
              <a:rPr lang="en-US" dirty="0"/>
              <a:t>Security problems being dealt by Machine Learning and Big Data, as real time network intrusion detection systems built over Hadoop using Spark</a:t>
            </a:r>
          </a:p>
        </p:txBody>
      </p:sp>
    </p:spTree>
    <p:extLst>
      <p:ext uri="{BB962C8B-B14F-4D97-AF65-F5344CB8AC3E}">
        <p14:creationId xmlns:p14="http://schemas.microsoft.com/office/powerpoint/2010/main" val="4037182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D48D6-5D52-4171-B1C3-4D8869AC3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F5B7B-211D-4034-9FCC-5F3310655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100" dirty="0"/>
          </a:p>
          <a:p>
            <a:r>
              <a:rPr lang="en-US" sz="1800" dirty="0"/>
              <a:t>I would give my greatest regards and sincerely thank Dr. G. Viswanathan, Chancellor, Vellore Institute of Technology, for giving me such an opportunity and platform. Dr. C. </a:t>
            </a:r>
            <a:r>
              <a:rPr lang="en-US" sz="1800" dirty="0" err="1"/>
              <a:t>Aswani</a:t>
            </a:r>
            <a:r>
              <a:rPr lang="en-US" sz="1800" dirty="0"/>
              <a:t> Kumar, Session Chair, and  Dr. </a:t>
            </a:r>
            <a:r>
              <a:rPr lang="en-US" sz="1800" dirty="0" err="1"/>
              <a:t>Suneetha</a:t>
            </a:r>
            <a:r>
              <a:rPr lang="en-US" sz="1800" dirty="0"/>
              <a:t> V for their support. I thank VIT University’s management and last but not the least, all the listeners present here for patiently listening.  </a:t>
            </a: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12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B734-063E-44CA-A583-767C3DCE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9CC72-26BA-47D4-A91B-B07D527D1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400" dirty="0"/>
              <a:t>Stallings W (2006) Cryptography and Network Security: Principles and Practice. Pearson/Prentice Hall, Upper Saddle River, New Jersey, USA</a:t>
            </a:r>
          </a:p>
          <a:p>
            <a:r>
              <a:rPr lang="en-US" sz="1400" dirty="0"/>
              <a:t>Cavalcanti E, Assis L, Gaudencio M, </a:t>
            </a:r>
            <a:r>
              <a:rPr lang="en-US" sz="1400" dirty="0" err="1"/>
              <a:t>Cirne</a:t>
            </a:r>
            <a:r>
              <a:rPr lang="en-US" sz="1400" dirty="0"/>
              <a:t> W, </a:t>
            </a:r>
            <a:r>
              <a:rPr lang="en-US" sz="1400" dirty="0" err="1"/>
              <a:t>Brasileiro</a:t>
            </a:r>
            <a:r>
              <a:rPr lang="en-US" sz="1400" dirty="0"/>
              <a:t> F (2006) Sandboxing for a free-to-join grid with support for secure site-wide storage area. In: International Workshop on Virtualization Technology in Distributed </a:t>
            </a:r>
          </a:p>
          <a:p>
            <a:r>
              <a:rPr lang="en-US" sz="1400" dirty="0" err="1"/>
              <a:t>Wolinsky</a:t>
            </a:r>
            <a:r>
              <a:rPr lang="en-US" sz="1400" dirty="0"/>
              <a:t> DI, Agrawal A, Boykin PO, Davis JR, </a:t>
            </a:r>
            <a:r>
              <a:rPr lang="en-US" sz="1400" dirty="0" err="1"/>
              <a:t>Ganguly</a:t>
            </a:r>
            <a:r>
              <a:rPr lang="en-US" sz="1400" dirty="0"/>
              <a:t> A, </a:t>
            </a:r>
            <a:r>
              <a:rPr lang="en-US" sz="1400" dirty="0" err="1"/>
              <a:t>Paramygin</a:t>
            </a:r>
            <a:r>
              <a:rPr lang="en-US" sz="1400" dirty="0"/>
              <a:t> V, Sheng YP, </a:t>
            </a:r>
            <a:r>
              <a:rPr lang="en-US" sz="1400" dirty="0" err="1"/>
              <a:t>Figueiredo</a:t>
            </a:r>
            <a:r>
              <a:rPr lang="en-US" sz="1400" dirty="0"/>
              <a:t> RJ (2006) on the design of virtual machine sandboxes for distributed computing in wide-area overlays of virtual workstation</a:t>
            </a:r>
          </a:p>
          <a:p>
            <a:r>
              <a:rPr lang="en-US" sz="1400" dirty="0"/>
              <a:t>Andreas Fischer, Network Virtualization in the Future Internet Concepts, Applications, and Challenges.</a:t>
            </a:r>
          </a:p>
          <a:p>
            <a:r>
              <a:rPr lang="en-US" sz="1400" dirty="0"/>
              <a:t>Wu H et al (2010) Network security for virtual machine in cloud computing.</a:t>
            </a:r>
          </a:p>
          <a:p>
            <a:r>
              <a:rPr lang="en-US" sz="1400" dirty="0" err="1"/>
              <a:t>Shirey</a:t>
            </a:r>
            <a:r>
              <a:rPr lang="en-US" sz="1400" dirty="0"/>
              <a:t> R (2000) RFC 2828: Internet Security Glossary</a:t>
            </a:r>
          </a:p>
          <a:p>
            <a:r>
              <a:rPr lang="en-US" sz="1400" dirty="0"/>
              <a:t>Nelson Gonzalez, Charles </a:t>
            </a:r>
            <a:r>
              <a:rPr lang="en-US" sz="1400" dirty="0" err="1"/>
              <a:t>Miers</a:t>
            </a:r>
            <a:r>
              <a:rPr lang="en-US" sz="1400" dirty="0"/>
              <a:t> (2015) A quantitative analysis of current security concerns and solutions for cloud computing.</a:t>
            </a:r>
          </a:p>
          <a:p>
            <a:r>
              <a:rPr lang="en-US" sz="1400" dirty="0"/>
              <a:t>Network Functions Virtualization – Introductory White Paper.</a:t>
            </a:r>
          </a:p>
          <a:p>
            <a:r>
              <a:rPr lang="en-US" sz="1400" dirty="0"/>
              <a:t>Leonardo Richter Bays. et al (2015) Virtual network security: threats, countermeasures, and challenges.</a:t>
            </a:r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821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9BEE-FEFF-43EC-BE36-ABBA6092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E168F-9525-48F7-A7CB-B2E5D48C1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Kindly ask if you have any questions and doubts. Thank you.</a:t>
            </a:r>
          </a:p>
        </p:txBody>
      </p:sp>
    </p:spTree>
    <p:extLst>
      <p:ext uri="{BB962C8B-B14F-4D97-AF65-F5344CB8AC3E}">
        <p14:creationId xmlns:p14="http://schemas.microsoft.com/office/powerpoint/2010/main" val="36189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MOTIVATION/PRESENT DAY SCENARIO</a:t>
            </a:r>
          </a:p>
          <a:p>
            <a:r>
              <a:rPr lang="en-US" dirty="0"/>
              <a:t>NETWORK VIRTUALIZATION</a:t>
            </a:r>
          </a:p>
          <a:p>
            <a:r>
              <a:rPr lang="en-US" dirty="0"/>
              <a:t>NFV &amp; SDN</a:t>
            </a:r>
          </a:p>
          <a:p>
            <a:r>
              <a:rPr lang="en-US" dirty="0"/>
              <a:t>PROBLEMS </a:t>
            </a:r>
          </a:p>
          <a:p>
            <a:r>
              <a:rPr lang="en-US" dirty="0"/>
              <a:t>SECURITY LOOPHOLES</a:t>
            </a:r>
          </a:p>
          <a:p>
            <a:r>
              <a:rPr lang="en-US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267236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 DAY SCENARIO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 the layered communication model for  used throughout the world with a set of layered users</a:t>
            </a:r>
          </a:p>
          <a:p>
            <a:r>
              <a:rPr lang="en-US" dirty="0"/>
              <a:t>Problems faced by Network Operators</a:t>
            </a:r>
          </a:p>
          <a:p>
            <a:pPr lvl="1"/>
            <a:r>
              <a:rPr lang="en-US" dirty="0"/>
              <a:t>Ossification</a:t>
            </a:r>
          </a:p>
          <a:p>
            <a:pPr lvl="1"/>
            <a:r>
              <a:rPr lang="en-US" dirty="0"/>
              <a:t>Over the top service providers</a:t>
            </a:r>
          </a:p>
          <a:p>
            <a:pPr lvl="1"/>
            <a:r>
              <a:rPr lang="en-US" dirty="0"/>
              <a:t>Under utilization of resources</a:t>
            </a:r>
          </a:p>
          <a:p>
            <a:pPr lvl="1"/>
            <a:r>
              <a:rPr lang="en-US" dirty="0"/>
              <a:t>Scalability issues</a:t>
            </a:r>
          </a:p>
          <a:p>
            <a:r>
              <a:rPr lang="en-US" dirty="0"/>
              <a:t>Needs to be reframed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7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8159"/>
            <a:ext cx="8229600" cy="1143000"/>
          </a:xfrm>
        </p:spPr>
        <p:txBody>
          <a:bodyPr/>
          <a:lstStyle/>
          <a:p>
            <a:r>
              <a:rPr lang="en-US" dirty="0"/>
              <a:t>Network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4938"/>
            <a:ext cx="8229600" cy="24043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virtualization?</a:t>
            </a:r>
          </a:p>
          <a:p>
            <a:r>
              <a:rPr lang="en-US" dirty="0"/>
              <a:t>What is Network Virtualization?</a:t>
            </a:r>
          </a:p>
          <a:p>
            <a:pPr lvl="1"/>
            <a:r>
              <a:rPr lang="en-US" dirty="0"/>
              <a:t>Aggregation and subdivision of shared resources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Router Virtualization and LINP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3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BFC3-7AFE-4476-96EC-87595508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 showing Virtualization in Router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99E35B-27F8-4BD8-996F-D73814949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275" y="2623279"/>
            <a:ext cx="3513059" cy="339152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52AC4A-DE4D-49E4-B47D-5366FDBF4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148" y="2623279"/>
            <a:ext cx="4244403" cy="339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4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88536"/>
            <a:ext cx="8042276" cy="1263192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Figure showing Virtualized Networks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96AEE7-C843-4BF6-9B29-F1E71EC38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377" y="1414021"/>
            <a:ext cx="7510072" cy="5042180"/>
          </a:xfrm>
        </p:spPr>
      </p:pic>
    </p:spTree>
    <p:extLst>
      <p:ext uri="{BB962C8B-B14F-4D97-AF65-F5344CB8AC3E}">
        <p14:creationId xmlns:p14="http://schemas.microsoft.com/office/powerpoint/2010/main" val="253163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8F9740-32DB-4268-AD0B-90382C63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showing Virtualized Networks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AB1B12-DCCE-4E54-A69E-C35D28FAC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571" y="1600199"/>
            <a:ext cx="7381188" cy="4574357"/>
          </a:xfrm>
        </p:spPr>
      </p:pic>
    </p:spTree>
    <p:extLst>
      <p:ext uri="{BB962C8B-B14F-4D97-AF65-F5344CB8AC3E}">
        <p14:creationId xmlns:p14="http://schemas.microsoft.com/office/powerpoint/2010/main" val="1711993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Function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Plane and Control Plane</a:t>
            </a:r>
          </a:p>
          <a:p>
            <a:r>
              <a:rPr lang="en-US" dirty="0"/>
              <a:t>Idea of NFV</a:t>
            </a:r>
          </a:p>
          <a:p>
            <a:pPr lvl="1"/>
            <a:r>
              <a:rPr lang="en-US" dirty="0"/>
              <a:t>Role of Virtualization</a:t>
            </a:r>
          </a:p>
          <a:p>
            <a:r>
              <a:rPr lang="en-US" dirty="0"/>
              <a:t>Network Functions to be virtualized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83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B3879A-644B-4740-B7B7-79BA22CEB10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67806" y="1458520"/>
            <a:ext cx="7720012" cy="51800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6BD8A0-F3F9-448A-A790-686F5734CE1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08408" y="113122"/>
            <a:ext cx="8927184" cy="1345398"/>
          </a:xfrm>
        </p:spPr>
        <p:txBody>
          <a:bodyPr/>
          <a:lstStyle/>
          <a:p>
            <a:r>
              <a:rPr lang="en-US" dirty="0"/>
              <a:t>Figure showing Network Function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862331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2552</TotalTime>
  <Words>564</Words>
  <Application>Microsoft Office PowerPoint</Application>
  <PresentationFormat>On-screen Show (4:3)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News Gothic MT</vt:lpstr>
      <vt:lpstr>Wingdings</vt:lpstr>
      <vt:lpstr>Wingdings 2</vt:lpstr>
      <vt:lpstr>Breeze</vt:lpstr>
      <vt:lpstr>NETWORK VIRUTALIZATION AND ITS SECURITY LOOPHOLES</vt:lpstr>
      <vt:lpstr>OUTLINE </vt:lpstr>
      <vt:lpstr>PRESENT DAY SCENARIO </vt:lpstr>
      <vt:lpstr>Network Virtualization</vt:lpstr>
      <vt:lpstr>Figures showing Virtualization in Router</vt:lpstr>
      <vt:lpstr>  Figure showing Virtualized Networks</vt:lpstr>
      <vt:lpstr>Figure showing Virtualized Networks</vt:lpstr>
      <vt:lpstr>Network Function Virtualization</vt:lpstr>
      <vt:lpstr>Figure showing Network Function Virtualization</vt:lpstr>
      <vt:lpstr>NFV Issues </vt:lpstr>
      <vt:lpstr>Impact of Network Intrusion</vt:lpstr>
      <vt:lpstr>Security Loop Holes</vt:lpstr>
      <vt:lpstr>Conclusion</vt:lpstr>
      <vt:lpstr>FUTURE</vt:lpstr>
      <vt:lpstr>Acknowledgement </vt:lpstr>
      <vt:lpstr>References</vt:lpstr>
      <vt:lpstr>Questions</vt:lpstr>
    </vt:vector>
  </TitlesOfParts>
  <Company>Homeefforts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VIRTUALIZATION  AND  ITS SECURITY LOOPHOLES</dc:title>
  <dc:creator>Karan Maheshwari</dc:creator>
  <cp:lastModifiedBy>Rishabh Sharma</cp:lastModifiedBy>
  <cp:revision>46</cp:revision>
  <dcterms:created xsi:type="dcterms:W3CDTF">2017-10-22T16:13:17Z</dcterms:created>
  <dcterms:modified xsi:type="dcterms:W3CDTF">2018-01-01T16:29:34Z</dcterms:modified>
</cp:coreProperties>
</file>