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A68F1-834A-453D-B492-43E686F0D246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F2A48-C278-4BD4-8E47-4167F6A8E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757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E7C24B6-866E-4F7E-A346-CB85ACAA2CB9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5A11E8E-2542-43DE-A605-1E8FD83CF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578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24B6-866E-4F7E-A346-CB85ACAA2CB9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1E8E-2542-43DE-A605-1E8FD83CF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86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24B6-866E-4F7E-A346-CB85ACAA2CB9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1E8E-2542-43DE-A605-1E8FD83CF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616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24B6-866E-4F7E-A346-CB85ACAA2CB9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1E8E-2542-43DE-A605-1E8FD83CF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061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24B6-866E-4F7E-A346-CB85ACAA2CB9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1E8E-2542-43DE-A605-1E8FD83CF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331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24B6-866E-4F7E-A346-CB85ACAA2CB9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1E8E-2542-43DE-A605-1E8FD83CF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997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24B6-866E-4F7E-A346-CB85ACAA2CB9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1E8E-2542-43DE-A605-1E8FD83CF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774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24B6-866E-4F7E-A346-CB85ACAA2CB9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1E8E-2542-43DE-A605-1E8FD83CF41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10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24B6-866E-4F7E-A346-CB85ACAA2CB9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1E8E-2542-43DE-A605-1E8FD83CF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29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24B6-866E-4F7E-A346-CB85ACAA2CB9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1E8E-2542-43DE-A605-1E8FD83CF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73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24B6-866E-4F7E-A346-CB85ACAA2CB9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1E8E-2542-43DE-A605-1E8FD83CF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68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24B6-866E-4F7E-A346-CB85ACAA2CB9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1E8E-2542-43DE-A605-1E8FD83CF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41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24B6-866E-4F7E-A346-CB85ACAA2CB9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1E8E-2542-43DE-A605-1E8FD83CF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26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24B6-866E-4F7E-A346-CB85ACAA2CB9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1E8E-2542-43DE-A605-1E8FD83CF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59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24B6-866E-4F7E-A346-CB85ACAA2CB9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1E8E-2542-43DE-A605-1E8FD83CF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0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24B6-866E-4F7E-A346-CB85ACAA2CB9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1E8E-2542-43DE-A605-1E8FD83CF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48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24B6-866E-4F7E-A346-CB85ACAA2CB9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11E8E-2542-43DE-A605-1E8FD83CF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57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7C24B6-866E-4F7E-A346-CB85ACAA2CB9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A11E8E-2542-43DE-A605-1E8FD83CF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06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EF5C-F502-F3F7-F566-67D309670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764" y="637308"/>
            <a:ext cx="11203709" cy="659476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000" b="1" dirty="0"/>
              <a:t>ZOMATO P898</a:t>
            </a:r>
            <a:r>
              <a:rPr lang="en-IN" sz="5000" dirty="0"/>
              <a:t> </a:t>
            </a:r>
            <a:r>
              <a:rPr lang="en-IN" sz="5000" b="1" dirty="0"/>
              <a:t>Restaurant Analytics </a:t>
            </a:r>
            <a:br>
              <a:rPr lang="en-IN" sz="5000" b="1" dirty="0"/>
            </a:br>
            <a:r>
              <a:rPr lang="en-IN" sz="5000" b="1" dirty="0"/>
              <a:t>&amp; </a:t>
            </a:r>
            <a:br>
              <a:rPr lang="en-IN" sz="5000" b="1" dirty="0"/>
            </a:br>
            <a:r>
              <a:rPr lang="en-IN" sz="5000" b="1" dirty="0"/>
              <a:t>Market Insights</a:t>
            </a:r>
            <a:br>
              <a:rPr lang="en-IN" sz="4800" b="1" dirty="0"/>
            </a:br>
            <a:r>
              <a:rPr lang="en-IN" sz="1600" b="1" dirty="0" err="1"/>
              <a:t>Analyzing</a:t>
            </a:r>
            <a:r>
              <a:rPr lang="en-IN" sz="1600" b="1" dirty="0"/>
              <a:t> Trends | Optimizing Services | Driving Growth</a:t>
            </a:r>
            <a:br>
              <a:rPr lang="en-IN" sz="1600" b="1" dirty="0"/>
            </a:br>
            <a:br>
              <a:rPr lang="en-IN" sz="1600" b="1" dirty="0"/>
            </a:br>
            <a:br>
              <a:rPr lang="en-IN" sz="4800" dirty="0"/>
            </a:br>
            <a:r>
              <a:rPr lang="en-IN" sz="1200" b="1" dirty="0">
                <a:latin typeface="Javanese Text" panose="02000000000000000000" pitchFamily="2" charset="0"/>
              </a:rPr>
              <a:t>Done By:</a:t>
            </a:r>
            <a:br>
              <a:rPr lang="en-IN" sz="1200" b="1" dirty="0">
                <a:latin typeface="Javanese Text" panose="02000000000000000000" pitchFamily="2" charset="0"/>
              </a:rPr>
            </a:br>
            <a:br>
              <a:rPr lang="en-IN" sz="1700" b="1" dirty="0">
                <a:latin typeface="Javanese Text" panose="02000000000000000000" pitchFamily="2" charset="0"/>
              </a:rPr>
            </a:br>
            <a:r>
              <a:rPr lang="en-IN" sz="1700" b="1" dirty="0">
                <a:latin typeface="Javanese Text" panose="02000000000000000000" pitchFamily="2" charset="0"/>
              </a:rPr>
              <a:t>Mr. Karan Madav</a:t>
            </a:r>
            <a:br>
              <a:rPr lang="en-IN" sz="1700" dirty="0">
                <a:latin typeface="Javanese Text" panose="02000000000000000000" pitchFamily="2" charset="0"/>
              </a:rPr>
            </a:br>
            <a:r>
              <a:rPr lang="en-IN" sz="1700" b="1" dirty="0">
                <a:latin typeface="Javanese Text" panose="02000000000000000000" pitchFamily="2" charset="0"/>
              </a:rPr>
              <a:t>Mrs. Raksha Mishra</a:t>
            </a:r>
            <a:br>
              <a:rPr lang="en-IN" sz="1700" dirty="0">
                <a:latin typeface="Javanese Text" panose="02000000000000000000" pitchFamily="2" charset="0"/>
              </a:rPr>
            </a:br>
            <a:r>
              <a:rPr lang="en-IN" sz="1700" b="1" dirty="0">
                <a:latin typeface="Javanese Text" panose="02000000000000000000" pitchFamily="2" charset="0"/>
              </a:rPr>
              <a:t>Mr. Kartik Sharma</a:t>
            </a:r>
            <a:br>
              <a:rPr lang="en-IN" sz="1700" dirty="0">
                <a:latin typeface="Javanese Text" panose="02000000000000000000" pitchFamily="2" charset="0"/>
              </a:rPr>
            </a:br>
            <a:r>
              <a:rPr lang="en-IN" sz="1700" b="1" dirty="0">
                <a:latin typeface="Javanese Text" panose="02000000000000000000" pitchFamily="2" charset="0"/>
              </a:rPr>
              <a:t>Mr. Vishal Garg</a:t>
            </a:r>
            <a:br>
              <a:rPr lang="en-IN" sz="1700" dirty="0">
                <a:latin typeface="Javanese Text" panose="02000000000000000000" pitchFamily="2" charset="0"/>
              </a:rPr>
            </a:br>
            <a:r>
              <a:rPr lang="en-IN" sz="1700" b="1" dirty="0">
                <a:latin typeface="Javanese Text" panose="02000000000000000000" pitchFamily="2" charset="0"/>
              </a:rPr>
              <a:t>Mr. Aditya </a:t>
            </a:r>
            <a:r>
              <a:rPr lang="en-IN" sz="1700" b="1" dirty="0" err="1">
                <a:latin typeface="Javanese Text" panose="02000000000000000000" pitchFamily="2" charset="0"/>
              </a:rPr>
              <a:t>Kamble</a:t>
            </a:r>
            <a:br>
              <a:rPr lang="en-IN" sz="1700" dirty="0">
                <a:latin typeface="Javanese Text" panose="02000000000000000000" pitchFamily="2" charset="0"/>
              </a:rPr>
            </a:br>
            <a:r>
              <a:rPr lang="en-IN" sz="1700" b="1" dirty="0">
                <a:latin typeface="Javanese Text" panose="02000000000000000000" pitchFamily="2" charset="0"/>
              </a:rPr>
              <a:t>Mrs. Vidya Bharti</a:t>
            </a:r>
            <a:br>
              <a:rPr lang="en-IN" sz="4800" dirty="0">
                <a:latin typeface="Javanese Text" panose="02000000000000000000" pitchFamily="2" charset="0"/>
              </a:rPr>
            </a:br>
            <a:br>
              <a:rPr lang="en-IN" sz="48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9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0FD1-AE93-FDC2-8C62-64B6D1B7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29673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4BD3F-4463-5644-E7DD-034F43C67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339273"/>
            <a:ext cx="5687290" cy="5518727"/>
          </a:xfrm>
        </p:spPr>
        <p:txBody>
          <a:bodyPr>
            <a:normAutofit fontScale="55000" lnSpcReduction="20000"/>
          </a:bodyPr>
          <a:lstStyle/>
          <a:p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Zomato P898 project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was executed using four core tools, each serving a distinct purpose in the data analysis workflow:</a:t>
            </a:r>
          </a:p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was used for </a:t>
            </a: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data cleaning and preprocessing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, including handling special characters, removing duplicates, and formatting columns to ensure consistency.</a:t>
            </a:r>
          </a:p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supported </a:t>
            </a: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query-based analysis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, enabling data extraction through joins, filters, and aggregations to uncover insights like top cuisines, regional distribution, and service types.</a:t>
            </a:r>
          </a:p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Power BI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was applied to build an </a:t>
            </a: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interactive dashboard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, presenting key metrics such as restaurant count, average cost, and service availability using DAX measures, slicers, and drill-through navigation.</a:t>
            </a:r>
          </a:p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Tableau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was utilized to design a </a:t>
            </a: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visually dynamic dashboard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with maps, pie charts, and bar graphs that highlighted cuisine trends, city-wise data, and booking preferences.</a:t>
            </a:r>
          </a:p>
          <a:p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Together, these tools enabled end-to-end analysis, from raw data preparation to actionable visual insights.</a:t>
            </a:r>
          </a:p>
          <a:p>
            <a:endParaRPr lang="en-IN" dirty="0"/>
          </a:p>
        </p:txBody>
      </p:sp>
      <p:pic>
        <p:nvPicPr>
          <p:cNvPr id="2050" name="Picture 2" descr="5 key reasons why data analytics is important to business | Penn LPS Online">
            <a:extLst>
              <a:ext uri="{FF2B5EF4-FFF2-40B4-BE49-F238E27FC236}">
                <a16:creationId xmlns:a16="http://schemas.microsoft.com/office/drawing/2014/main" id="{590ED042-B135-136B-6249-ADBD4FF2A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054" y="1745673"/>
            <a:ext cx="5308597" cy="43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3365-2C65-A8A4-78AC-A262258E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73892"/>
            <a:ext cx="10715626" cy="1154544"/>
          </a:xfrm>
        </p:spPr>
        <p:txBody>
          <a:bodyPr/>
          <a:lstStyle/>
          <a:p>
            <a:r>
              <a:rPr lang="en-US" b="1" dirty="0"/>
              <a:t>EXCEL Dashboard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9280D2-D875-E8B5-7CC6-B7525231E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82" y="1063142"/>
            <a:ext cx="11794836" cy="423853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714355-7E6D-0889-2E91-8095004F273A}"/>
              </a:ext>
            </a:extLst>
          </p:cNvPr>
          <p:cNvSpPr txBox="1"/>
          <p:nvPr/>
        </p:nvSpPr>
        <p:spPr>
          <a:xfrm>
            <a:off x="374073" y="5634182"/>
            <a:ext cx="11443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Excel dashboard offers interactive insights for better data analysis. It showcases key performance metrics in a clear, organized way. Dynamic charts and tables help users visualize trends effortlessly.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14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DB86-4F80-875B-3600-F32705F8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5" y="258618"/>
            <a:ext cx="10706391" cy="738909"/>
          </a:xfrm>
        </p:spPr>
        <p:txBody>
          <a:bodyPr>
            <a:normAutofit/>
          </a:bodyPr>
          <a:lstStyle/>
          <a:p>
            <a:r>
              <a:rPr lang="en-US" b="1" dirty="0"/>
              <a:t>Tableau Dashboard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DC2AF4-456D-655B-632E-03559484F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35" y="1089891"/>
            <a:ext cx="11841019" cy="45535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AFEECF-2C70-8CE4-1F34-795E9B065285}"/>
              </a:ext>
            </a:extLst>
          </p:cNvPr>
          <p:cNvSpPr txBox="1"/>
          <p:nvPr/>
        </p:nvSpPr>
        <p:spPr>
          <a:xfrm>
            <a:off x="221673" y="5735783"/>
            <a:ext cx="11656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</a:t>
            </a:r>
            <a:r>
              <a:rPr lang="en-US" b="1" dirty="0"/>
              <a:t>Tableau dashboard</a:t>
            </a:r>
            <a:r>
              <a:rPr lang="en-US" dirty="0"/>
              <a:t> is used to visualize restaurant trends with </a:t>
            </a:r>
            <a:r>
              <a:rPr lang="en-US" b="1" dirty="0"/>
              <a:t>interactive maps, dynamic filters, and drill-down capabilities</a:t>
            </a:r>
            <a:r>
              <a:rPr lang="en-US" dirty="0"/>
              <a:t> for deeper insights. Tableau enables </a:t>
            </a:r>
            <a:r>
              <a:rPr lang="en-US" b="1" dirty="0"/>
              <a:t>seamless data blending, advanced visual storytelling, and intuitive exploration</a:t>
            </a:r>
            <a:r>
              <a:rPr lang="en-US" dirty="0"/>
              <a:t> of service availability, pricing, and growth patterns.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346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DB86-4F80-875B-3600-F32705F8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1" y="399780"/>
            <a:ext cx="10614025" cy="748145"/>
          </a:xfrm>
        </p:spPr>
        <p:txBody>
          <a:bodyPr/>
          <a:lstStyle/>
          <a:p>
            <a:r>
              <a:rPr lang="en-US" b="1" dirty="0" err="1"/>
              <a:t>PowerBI</a:t>
            </a:r>
            <a:r>
              <a:rPr lang="en-US" b="1" dirty="0"/>
              <a:t> Dashboard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7BDC0C-C53B-21F0-077F-006C74FBB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1" y="1406236"/>
            <a:ext cx="5892799" cy="40432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031F39-0C12-B30E-D918-8BE46D0F0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491" y="1406236"/>
            <a:ext cx="5523346" cy="40432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A85FF2-9BD6-33A6-CAE6-CCFC43FB9FED}"/>
              </a:ext>
            </a:extLst>
          </p:cNvPr>
          <p:cNvSpPr txBox="1"/>
          <p:nvPr/>
        </p:nvSpPr>
        <p:spPr>
          <a:xfrm>
            <a:off x="277091" y="5707766"/>
            <a:ext cx="11517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</a:t>
            </a:r>
            <a:r>
              <a:rPr lang="en-US" b="1" dirty="0"/>
              <a:t>Power BI dashboard</a:t>
            </a:r>
            <a:r>
              <a:rPr lang="en-US" dirty="0"/>
              <a:t> is used to analyze restaurant trends with </a:t>
            </a:r>
            <a:r>
              <a:rPr lang="en-US" b="1" dirty="0"/>
              <a:t>interactive visuals, dynamic filtering, and real-time insights</a:t>
            </a:r>
            <a:r>
              <a:rPr lang="en-US" dirty="0"/>
              <a:t> for better decision-making. Power BI enables </a:t>
            </a:r>
            <a:r>
              <a:rPr lang="en-US" b="1" dirty="0"/>
              <a:t>data connectivity, transformation, and visualization</a:t>
            </a:r>
            <a:r>
              <a:rPr lang="en-US" dirty="0"/>
              <a:t>, making it easier to explore </a:t>
            </a:r>
            <a:r>
              <a:rPr lang="en-US" b="1" dirty="0"/>
              <a:t>service availability, pricing, and growth patterns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33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DB86-4F80-875B-3600-F32705F8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1" y="609600"/>
            <a:ext cx="10614025" cy="52647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MYSQL QUERY</a:t>
            </a:r>
            <a:endParaRPr lang="en-IN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B156BA-CAC0-826D-E46D-A4892B1CA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" y="2729345"/>
            <a:ext cx="11305309" cy="278014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22D8B3-9AEB-4DE6-1106-4FF5A72BA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1136074"/>
            <a:ext cx="11305309" cy="15055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3B34A8-D194-6108-2E4D-49B36AB90B1C}"/>
              </a:ext>
            </a:extLst>
          </p:cNvPr>
          <p:cNvSpPr txBox="1"/>
          <p:nvPr/>
        </p:nvSpPr>
        <p:spPr>
          <a:xfrm>
            <a:off x="304799" y="5721926"/>
            <a:ext cx="11425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This </a:t>
            </a:r>
            <a:r>
              <a:rPr lang="en-IN" b="1" dirty="0"/>
              <a:t>SQL query analysis</a:t>
            </a:r>
            <a:r>
              <a:rPr lang="en-IN" dirty="0"/>
              <a:t> helps extract meaningful insights from restaurant data, enabling structured filtering, aggregation, and optimization for better decision-making. By using </a:t>
            </a:r>
            <a:r>
              <a:rPr lang="en-IN" b="1" dirty="0"/>
              <a:t>joins, subqueries, and indexing</a:t>
            </a:r>
            <a:r>
              <a:rPr lang="en-IN" dirty="0"/>
              <a:t>, SQL efficiently processes large datasets, supporting trends in service availability, pricing, and customer ratings.</a:t>
            </a:r>
          </a:p>
        </p:txBody>
      </p:sp>
    </p:spTree>
    <p:extLst>
      <p:ext uri="{BB962C8B-B14F-4D97-AF65-F5344CB8AC3E}">
        <p14:creationId xmlns:p14="http://schemas.microsoft.com/office/powerpoint/2010/main" val="379658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1ECE-BF91-3022-5E0C-1B8BADEE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17" y="83128"/>
            <a:ext cx="10253809" cy="1982740"/>
          </a:xfrm>
        </p:spPr>
        <p:txBody>
          <a:bodyPr/>
          <a:lstStyle/>
          <a:p>
            <a:r>
              <a:rPr lang="en-US" b="1" dirty="0"/>
              <a:t>KEY Insights OF DASHBOARDS</a:t>
            </a:r>
            <a:endParaRPr lang="en-IN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0CABC7-BB7E-669E-DA13-38ADE0737F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3418" y="1444866"/>
            <a:ext cx="10942781" cy="4929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 Availability Gaps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Most restaurants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 not offer table booking (87.88%) or online delivery (74.34%)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limiting customer convenience.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Delivery Impact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Restaurants with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delivery have higher ratings (3.3) compared to non-delivery ones (2.8)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showing its positive influence on customer satisfaction.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Cuisine Preferences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North Indian cuisine dominates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followed by Chinese and Fast Food, indicating strong customer demand.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Restaurant Growth Trends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Openings fluctuate across months, suggesting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seasonal market influences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restaurant launches.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Pricing Trends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Most restaurants fall within the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affordable price range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showing a preference for budget-friendly dining.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700" dirty="0"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Top Performing Brands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Cafe Coffee Day, Subway, Domino’s Pizza, and McDonald’s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rank among the best-performing restaurants.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7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60B0-B1ED-24DE-1583-D0FCAE2E0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5492"/>
            <a:ext cx="10131425" cy="1890376"/>
          </a:xfrm>
        </p:spPr>
        <p:txBody>
          <a:bodyPr/>
          <a:lstStyle/>
          <a:p>
            <a:r>
              <a:rPr lang="en-US" b="1" dirty="0"/>
              <a:t>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F1F1-007B-6B32-23C9-4B3313F55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17601"/>
            <a:ext cx="10131425" cy="4673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Expand Online Delivery Services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: Encourage more restaurants to offer delivery, as it correlates with higher customer ratings.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Increase Table Booking Availability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: Promoting reservations can enhance customer experience and restaurant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Leverage Popular Cuisines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: Restaurants should focus on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North Indian and Chinese cuisine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to attract more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Analyze Growth Patterns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: Understanding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seasonal trends in restaurant openings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can help optimize expansion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Highlight Top Brands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: Use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high-performing restaurants in promotions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to boost engagement and attract more customers.</a:t>
            </a:r>
          </a:p>
        </p:txBody>
      </p:sp>
    </p:spTree>
    <p:extLst>
      <p:ext uri="{BB962C8B-B14F-4D97-AF65-F5344CB8AC3E}">
        <p14:creationId xmlns:p14="http://schemas.microsoft.com/office/powerpoint/2010/main" val="156459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C6FF-ED3E-C495-3D43-85B70F71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17" y="1173019"/>
            <a:ext cx="10355409" cy="655781"/>
          </a:xfrm>
        </p:spPr>
        <p:txBody>
          <a:bodyPr/>
          <a:lstStyle/>
          <a:p>
            <a:r>
              <a:rPr lang="en-US" b="1" dirty="0"/>
              <a:t>CONSLUSION</a:t>
            </a:r>
            <a:endParaRPr lang="en-IN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7824A-22B9-2D14-A676-BA49015DC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17" y="803564"/>
            <a:ext cx="10355409" cy="4987637"/>
          </a:xfrm>
        </p:spPr>
        <p:txBody>
          <a:bodyPr/>
          <a:lstStyle/>
          <a:p>
            <a:pPr marL="0" indent="0" algn="just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These dashboards provide a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clear understanding of restaurant trends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focusing on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service availability, pricing, cuisine preferences, and customer ratings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 Key insights reveal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growth opportunities in online delivery, gaps in table booking, and strong demand for specific cuisines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 Businesses can use this data to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enhance customer experience, optimize operations, and drive strategic expansion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in the restaurant industry.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922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156</TotalTime>
  <Words>691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Javanese Text</vt:lpstr>
      <vt:lpstr>Celestial</vt:lpstr>
      <vt:lpstr>ZOMATO P898 Restaurant Analytics  &amp;  Market Insights Analyzing Trends | Optimizing Services | Driving Growth   Done By:  Mr. Karan Madav Mrs. Raksha Mishra Mr. Kartik Sharma Mr. Vishal Garg Mr. Aditya Kamble Mrs. Vidya Bharti  </vt:lpstr>
      <vt:lpstr>INTRODUCTION</vt:lpstr>
      <vt:lpstr>EXCEL Dashboard</vt:lpstr>
      <vt:lpstr>Tableau Dashboard</vt:lpstr>
      <vt:lpstr>PowerBI Dashboard</vt:lpstr>
      <vt:lpstr>MYSQL QUERY</vt:lpstr>
      <vt:lpstr>KEY Insights OF DASHBOARDS</vt:lpstr>
      <vt:lpstr>Recommendations</vt:lpstr>
      <vt:lpstr>CONSLUSION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Karan Madav</dc:creator>
  <cp:lastModifiedBy>Karan Madav</cp:lastModifiedBy>
  <cp:revision>2</cp:revision>
  <dcterms:created xsi:type="dcterms:W3CDTF">2025-06-09T15:26:43Z</dcterms:created>
  <dcterms:modified xsi:type="dcterms:W3CDTF">2025-06-09T18:03:17Z</dcterms:modified>
</cp:coreProperties>
</file>