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7" r:id="rId4"/>
    <p:sldId id="277" r:id="rId5"/>
    <p:sldId id="259" r:id="rId6"/>
    <p:sldId id="272" r:id="rId7"/>
    <p:sldId id="278" r:id="rId8"/>
    <p:sldId id="273" r:id="rId9"/>
    <p:sldId id="274" r:id="rId10"/>
    <p:sldId id="275" r:id="rId11"/>
    <p:sldId id="269" r:id="rId12"/>
    <p:sldId id="266" r:id="rId13"/>
    <p:sldId id="268" r:id="rId14"/>
    <p:sldId id="270" r:id="rId15"/>
    <p:sldId id="267" r:id="rId16"/>
    <p:sldId id="264" r:id="rId17"/>
    <p:sldId id="262" r:id="rId18"/>
    <p:sldId id="263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7"/>
    <p:restoredTop sz="94715"/>
  </p:normalViewPr>
  <p:slideViewPr>
    <p:cSldViewPr snapToGrid="0">
      <p:cViewPr varScale="1">
        <p:scale>
          <a:sx n="84" d="100"/>
          <a:sy n="84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1379B-E0BA-134A-8396-880D3697A88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9360C-82ED-F642-A0AD-0EA16E8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0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9360C-82ED-F642-A0AD-0EA16E88E0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27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9360C-82ED-F642-A0AD-0EA16E88E0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7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40B7C-27E2-2F2D-74E4-FA6DEA98C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2F8A3-C98A-7FBA-001B-14D30DECC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43F87-CA79-36EA-0B81-C285D8BE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C7DA-9A1D-B04E-A646-216E1176E16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B06EC-4088-4CA3-2196-5B2A86BD4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06151-F699-423C-EF17-6D5F3963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A814-814F-164B-969C-101633581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9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DA80-FF16-1060-06E3-94FFBB20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C6820-B8C6-1453-8576-6CB9E80E2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71DE4-99A3-CFF2-2F03-90A70E5F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C7DA-9A1D-B04E-A646-216E1176E16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C2383-032B-8573-3C81-1A8B26F32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B7069-9590-E12F-7D69-F5BAE8CD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A814-814F-164B-969C-101633581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4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4D8BBA-E6C7-6E06-BDBC-9476871E4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A257D-ECB8-7580-C42E-59CDA9EB4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37E38-45E5-2B09-7D20-08463477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C7DA-9A1D-B04E-A646-216E1176E16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A5115-CD5E-A1DD-1F66-45E456EE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37BE8-A44E-EDED-C2C9-0C85DCA86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A814-814F-164B-969C-101633581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9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2B74A-DDFD-AB48-6A24-90FF16CB9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D0E10-2CC4-7C59-DC38-CC6BE9E88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F72D4-D87C-3CC3-1425-3C05AC32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C7DA-9A1D-B04E-A646-216E1176E16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FF8A-69A7-22F0-2A28-08EF45F8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63057-B2D1-2C10-C695-B4954EEA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A814-814F-164B-969C-101633581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5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DE178-39FB-49F8-D59C-346A2E6E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80C01-6F62-E5BD-79D5-C4156490C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CB99D-D3AA-222E-0B55-FB1B2A9A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C7DA-9A1D-B04E-A646-216E1176E16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80C0F-69C0-9267-6EA1-AC242F31E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75CA1-F185-7D6F-8BBC-F4757A71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A814-814F-164B-969C-101633581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5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4D9AD-3C5B-5EB8-3146-BB0D90CB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571C7-2959-69BC-BB84-3C074DC00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20E44-E5A2-40DC-EC4C-3513D4537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CA903-CC06-89D2-1D06-E3494DFA3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C7DA-9A1D-B04E-A646-216E1176E16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82F05-2D0A-B8FB-DA91-6C2E91888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9452C-DA1C-B3E9-D317-8AA521A1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A814-814F-164B-969C-101633581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42804-AE83-C0BB-C136-7BA91151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D36A2-1E0D-95B7-3560-0294BCF24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48E2F-781B-C9E2-3FE8-738407156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F69128-6D29-2861-4B69-ADFF3E37E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BC4317-E6C8-CD8D-419C-534D2A290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813BA-30EC-340A-EFF2-17B4C00C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C7DA-9A1D-B04E-A646-216E1176E16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183AEB-CAA5-A288-7803-1B7FEA8F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B4261-8606-3B63-51B5-BA7FF344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A814-814F-164B-969C-101633581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7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56EA-4FEB-CDC6-10AC-7170FFB37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7FAF4-F0A4-4D24-4BCC-90A15D18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C7DA-9A1D-B04E-A646-216E1176E16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31ECE-39A8-A322-344C-893E7F956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4F160-89E7-FCDC-E844-4725B6EF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A814-814F-164B-969C-101633581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7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CD2863-E628-2D71-7135-63E3E9DC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C7DA-9A1D-B04E-A646-216E1176E16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A94BBC-B9DE-3D5C-3C8D-33B88AA6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BD71D-EA75-E753-C052-E59D12F1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A814-814F-164B-969C-101633581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6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CE57-551D-E91F-A65D-5DFB8B695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9035E-F841-66D5-0F49-596293C79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63C82-2CC2-D87F-F58C-783726217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E4EB1-0E3D-52BB-79C0-8B42AA2D2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C7DA-9A1D-B04E-A646-216E1176E16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0AE9A-5BA0-FD11-6A82-D8B5F743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2EA6D-7275-8FD3-FB92-DE0CEE26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A814-814F-164B-969C-101633581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4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33CDB-6AA0-B889-5B81-68712A3D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4C2377-0DE2-119A-DD2C-613377C55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B9265-6039-812E-01F4-9729016F5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BFFBB-D847-29EA-C6B8-E7D1AE7EB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C7DA-9A1D-B04E-A646-216E1176E16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28503-87F2-6641-6C19-F548D2DAD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C39D6-91FF-7314-FDAA-3756368C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A814-814F-164B-969C-101633581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9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191152-014F-AFC1-CB38-1CD0B024B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1D923-FDB3-6397-A8DE-8470E785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3CDD0-DB2F-384E-2997-1E652402B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1C7DA-9A1D-B04E-A646-216E1176E16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6DC74-F07B-A3E9-7573-3E175BD67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98FCF-C42F-075D-282C-5C434D130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4BA814-814F-164B-969C-101633581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4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a.finance.yahoo.com/" TargetMode="External"/><Relationship Id="rId2" Type="http://schemas.openxmlformats.org/officeDocument/2006/relationships/hyperlink" Target="https://www.kaggle.com/datasets/kunwarakash/covid19-cleaned-data-worldwide?select=Covid+datasets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FDA46-C7A0-15DF-EC37-A87688228257}"/>
              </a:ext>
            </a:extLst>
          </p:cNvPr>
          <p:cNvSpPr txBox="1"/>
          <p:nvPr/>
        </p:nvSpPr>
        <p:spPr>
          <a:xfrm>
            <a:off x="4948887" y="2669970"/>
            <a:ext cx="7216473" cy="1518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4800" b="1" dirty="0"/>
              <a:t>COVID vs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4800" b="1" dirty="0"/>
              <a:t>Canadian Stock Market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D3C66-753B-E5C7-AA7B-A67516EB6378}"/>
              </a:ext>
            </a:extLst>
          </p:cNvPr>
          <p:cNvSpPr txBox="1"/>
          <p:nvPr/>
        </p:nvSpPr>
        <p:spPr>
          <a:xfrm>
            <a:off x="552892" y="467833"/>
            <a:ext cx="447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b="0" i="0" u="none" strike="noStrike" dirty="0">
                <a:solidFill>
                  <a:srgbClr val="262626"/>
                </a:solidFill>
                <a:effectLst/>
                <a:latin typeface="Noto Serif" panose="020F0502020204030204" pitchFamily="34" charset="0"/>
              </a:rPr>
              <a:t>24F Data Manipulation Techniques - 06</a:t>
            </a:r>
            <a:endParaRPr lang="en-US" b="0" i="0" u="none" strike="noStrike">
              <a:solidFill>
                <a:srgbClr val="262626"/>
              </a:solidFill>
              <a:effectLst/>
              <a:latin typeface="Noto Serif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FCAA38-0A12-26C7-C512-5EA10196ACF3}"/>
              </a:ext>
            </a:extLst>
          </p:cNvPr>
          <p:cNvSpPr txBox="1"/>
          <p:nvPr/>
        </p:nvSpPr>
        <p:spPr>
          <a:xfrm>
            <a:off x="8557123" y="5400426"/>
            <a:ext cx="35165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Puja Shrestha</a:t>
            </a:r>
          </a:p>
          <a:p>
            <a:pPr>
              <a:spcAft>
                <a:spcPts val="600"/>
              </a:spcAft>
            </a:pPr>
            <a:r>
              <a:rPr lang="en-US" b="1" dirty="0"/>
              <a:t>Kelvin Krisna de Rodrigues Silva</a:t>
            </a:r>
          </a:p>
          <a:p>
            <a:pPr>
              <a:spcAft>
                <a:spcPts val="600"/>
              </a:spcAft>
            </a:pPr>
            <a:r>
              <a:rPr lang="en-US" b="1" dirty="0"/>
              <a:t>Karan Maheshbhai Mistry</a:t>
            </a:r>
          </a:p>
        </p:txBody>
      </p:sp>
    </p:spTree>
    <p:extLst>
      <p:ext uri="{BB962C8B-B14F-4D97-AF65-F5344CB8AC3E}">
        <p14:creationId xmlns:p14="http://schemas.microsoft.com/office/powerpoint/2010/main" val="679332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919095-61B1-C6B3-ADF9-D8CB369B5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335CA8B-2C02-4215-F3FA-314F0EDBE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D680D9F-889A-0ABA-7583-59CB7F394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9CD30FF-18C0-90F7-F870-68AD2045A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8E03D7-694F-408F-E191-9EC015E6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119219"/>
            <a:ext cx="10168128" cy="926247"/>
          </a:xfrm>
        </p:spPr>
        <p:txBody>
          <a:bodyPr>
            <a:normAutofit/>
          </a:bodyPr>
          <a:lstStyle/>
          <a:p>
            <a:r>
              <a:rPr lang="en-US" sz="3600" b="1" dirty="0"/>
              <a:t>Volume of transactions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E763AA-75CD-4062-625A-1CBA1BEB0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688671-DEB0-DFBE-78C4-2E99FB613FA9}"/>
              </a:ext>
            </a:extLst>
          </p:cNvPr>
          <p:cNvSpPr txBox="1"/>
          <p:nvPr/>
        </p:nvSpPr>
        <p:spPr>
          <a:xfrm>
            <a:off x="3557239" y="2286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A graph of a chart with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F1161884-7FF5-A7E9-7938-BDF40E324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006" y="1474887"/>
            <a:ext cx="9521347" cy="458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41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2429C3-AAFC-D530-38B2-F3CD06748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4653A-50D3-DE64-BA96-C12A03E49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pPr algn="l"/>
            <a:r>
              <a:rPr lang="en-US" sz="3000" b="1" i="0" dirty="0">
                <a:solidFill>
                  <a:srgbClr val="232A31"/>
                </a:solidFill>
                <a:effectLst/>
                <a:latin typeface="GT America"/>
              </a:rPr>
              <a:t>S&amp;P/TSX Composite index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FCEB84-DD63-D770-8DFB-6675B52A3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1600" b="0" i="0" dirty="0">
                <a:solidFill>
                  <a:srgbClr val="474747"/>
                </a:solidFill>
                <a:effectLst/>
                <a:latin typeface="Google Sans"/>
              </a:rPr>
              <a:t>The S&amp;P/TSX Composite Index is </a:t>
            </a:r>
            <a:r>
              <a:rPr lang="en-US" sz="1600" b="0" i="0" dirty="0">
                <a:solidFill>
                  <a:srgbClr val="040C28"/>
                </a:solidFill>
                <a:effectLst/>
                <a:latin typeface="Google Sans"/>
              </a:rPr>
              <a:t>a capitalization-weighted equity index that tracks the performance of the largest companies listed on Canada's primary stock exchange, the Toronto Stock Exchange (TSX)</a:t>
            </a:r>
            <a:r>
              <a:rPr lang="en-US" sz="1600" b="0" i="0" dirty="0">
                <a:solidFill>
                  <a:srgbClr val="474747"/>
                </a:solidFill>
                <a:effectLst/>
                <a:latin typeface="Google Sans"/>
              </a:rPr>
              <a:t>.</a:t>
            </a:r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3C76C1-C79C-FD76-A07E-226C5BC0A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559" y="2290936"/>
            <a:ext cx="7998690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28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E7F84F-B004-EBF8-B8BF-E1B8E1927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CNQ - </a:t>
            </a:r>
            <a:r>
              <a:rPr lang="en-US" sz="3000" b="1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Canadian Natural Resources Limited</a:t>
            </a:r>
            <a:endParaRPr lang="en-US" sz="3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F2C09E-436A-1E9F-AAD3-07F7EC8F75AA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effectLst/>
              </a:rPr>
              <a:t>Sector: </a:t>
            </a:r>
            <a:r>
              <a:rPr lang="en-US" sz="2200" b="1" i="0" u="none" strike="noStrike">
                <a:effectLst/>
              </a:rPr>
              <a:t>Energy</a:t>
            </a:r>
            <a:endParaRPr lang="en-US" sz="2200" b="0" i="0" u="none" strike="noStrike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effectLst/>
              </a:rPr>
              <a:t>Industry: </a:t>
            </a:r>
            <a:r>
              <a:rPr lang="en-US" sz="2200" b="1" i="0" u="none" strike="noStrike">
                <a:effectLst/>
              </a:rPr>
              <a:t>Oil &amp; Gas E&amp;P</a:t>
            </a:r>
            <a:endParaRPr lang="en-US" sz="2200" b="0" i="0" u="none" strike="noStrike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effectLst/>
              </a:rPr>
              <a:t>Full Time Employees: </a:t>
            </a:r>
            <a:r>
              <a:rPr lang="en-US" sz="2200" b="1" i="0" u="none" strike="noStrike">
                <a:effectLst/>
              </a:rPr>
              <a:t>10,272</a:t>
            </a:r>
            <a:endParaRPr lang="en-US" sz="2200" b="0" i="0" u="none" strike="noStrike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6D38E2-487C-913F-4D60-ADF61CA99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656" y="2290936"/>
            <a:ext cx="7958496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35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70067F-539E-D2F2-81CC-40288A1E1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EAF4DB-3A1C-5E9F-A2FC-81395A5F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FC - </a:t>
            </a:r>
            <a:r>
              <a:rPr lang="en-US" sz="3000" b="1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Firm Capital Mortgage Investment Corp</a:t>
            </a:r>
            <a:endParaRPr lang="en-US" sz="30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8F23F1-3D7A-929A-FFAB-C594A0D285B5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effectLst/>
              </a:rPr>
              <a:t>Sector: </a:t>
            </a:r>
            <a:r>
              <a:rPr lang="en-US" sz="2200" b="1" i="0" u="none" strike="noStrike">
                <a:effectLst/>
              </a:rPr>
              <a:t>Financial Services</a:t>
            </a:r>
            <a:endParaRPr lang="en-US" sz="2200" b="0" i="0" u="none" strike="noStrike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effectLst/>
              </a:rPr>
              <a:t>Industry: </a:t>
            </a:r>
            <a:r>
              <a:rPr lang="en-US" sz="2200" b="1" i="0" u="none" strike="noStrike">
                <a:effectLst/>
              </a:rPr>
              <a:t>Mortgage Finance</a:t>
            </a:r>
            <a:endParaRPr lang="en-US" sz="22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6F7F62-0BF8-B575-C18A-839DF3E12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656" y="2290936"/>
            <a:ext cx="7958496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49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D92C68-3A9E-37DA-4024-7BE4F59CD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FF0C8-BC92-E6B0-8169-F2068E138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RY - </a:t>
            </a:r>
            <a:r>
              <a:rPr lang="en-US" sz="3700" b="1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Royal Bank of Canada</a:t>
            </a:r>
            <a:endParaRPr lang="en-US" sz="37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09C839-3DC0-4132-11DE-9BC5365A6BEC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effectLst/>
              </a:rPr>
              <a:t>Sector: </a:t>
            </a:r>
            <a:r>
              <a:rPr lang="en-US" sz="2200" b="1" i="0" u="none" strike="noStrike">
                <a:effectLst/>
              </a:rPr>
              <a:t>Financial Services</a:t>
            </a:r>
            <a:endParaRPr lang="en-US" sz="2200" b="0" i="0" u="none" strike="noStrike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effectLst/>
              </a:rPr>
              <a:t>Industry: </a:t>
            </a:r>
            <a:r>
              <a:rPr lang="en-US" sz="2200" b="1" i="0" u="none" strike="noStrike">
                <a:effectLst/>
              </a:rPr>
              <a:t>Banks - Diversified</a:t>
            </a:r>
            <a:endParaRPr lang="en-US" sz="2200" b="0" i="0" u="none" strike="noStrike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effectLst/>
              </a:rPr>
              <a:t>Full Time Employees: </a:t>
            </a:r>
            <a:r>
              <a:rPr lang="en-US" sz="2200" b="1" i="0" u="none" strike="noStrike">
                <a:effectLst/>
              </a:rPr>
              <a:t>96,165</a:t>
            </a:r>
            <a:endParaRPr lang="en-US" sz="2200" b="0" i="0" u="none" strike="noStrike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61B4D9-B4BD-5F1A-1502-E67FE023C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656" y="2290936"/>
            <a:ext cx="7958496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39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2BBAC8-3D79-4AF6-6498-4BC75DD20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38E13-0BF4-46DD-4AFB-247F6A169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ENGH - </a:t>
            </a:r>
            <a:r>
              <a:rPr lang="en-US" sz="3000" b="1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Enghouse Systems Limited</a:t>
            </a:r>
            <a:endParaRPr lang="en-US" sz="30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872328-D9D4-F77F-C179-8418A66F74B0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effectLst/>
              </a:rPr>
              <a:t>Sector: </a:t>
            </a:r>
            <a:r>
              <a:rPr lang="en-US" sz="2200" b="1" i="0" u="none" strike="noStrike">
                <a:effectLst/>
              </a:rPr>
              <a:t>Technology</a:t>
            </a:r>
            <a:endParaRPr lang="en-US" sz="2200" b="0" i="0" u="none" strike="noStrike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effectLst/>
              </a:rPr>
              <a:t>Industry: </a:t>
            </a:r>
            <a:r>
              <a:rPr lang="en-US" sz="2200" b="1" i="0" u="none" strike="noStrike">
                <a:effectLst/>
              </a:rPr>
              <a:t>Software - Application</a:t>
            </a:r>
            <a:endParaRPr lang="en-US" sz="2200" b="0" i="0" u="none" strike="noStrike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effectLst/>
              </a:rPr>
              <a:t>Full Time Employees: </a:t>
            </a:r>
            <a:r>
              <a:rPr lang="en-US" sz="2200" b="1" i="0" u="none" strike="noStrike">
                <a:effectLst/>
              </a:rPr>
              <a:t>1,882</a:t>
            </a:r>
            <a:endParaRPr lang="en-US" sz="2200" b="0" i="0" u="none" strike="noStrike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6D0F03-B352-731E-424B-69EC485DC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656" y="2290936"/>
            <a:ext cx="7958496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84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88B9-7123-3F30-44C6-16A9F2908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SHOP - </a:t>
            </a:r>
            <a:r>
              <a:rPr lang="en-US" sz="4800" b="1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Shopify Inc.</a:t>
            </a:r>
            <a:endParaRPr lang="en-US" sz="48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29D756-4DC5-A6CC-13B8-995227A581F3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effectLst/>
              </a:rPr>
              <a:t>Sector: </a:t>
            </a:r>
            <a:r>
              <a:rPr lang="en-US" sz="2200" b="1" i="0" u="none" strike="noStrike">
                <a:effectLst/>
              </a:rPr>
              <a:t>Technology</a:t>
            </a:r>
            <a:endParaRPr lang="en-US" sz="2200" b="0" i="0" u="none" strike="noStrike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effectLst/>
              </a:rPr>
              <a:t>Industry: </a:t>
            </a:r>
            <a:r>
              <a:rPr lang="en-US" sz="2200" b="1" i="0" u="none" strike="noStrike">
                <a:effectLst/>
              </a:rPr>
              <a:t>Software - Application</a:t>
            </a:r>
            <a:endParaRPr lang="en-US" sz="2200" b="0" i="0" u="none" strike="noStrike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effectLst/>
              </a:rPr>
              <a:t>Full Time Employees: </a:t>
            </a:r>
            <a:r>
              <a:rPr lang="en-US" sz="2200" b="1" i="0" u="none" strike="noStrike">
                <a:effectLst/>
              </a:rPr>
              <a:t>8,300</a:t>
            </a:r>
            <a:endParaRPr lang="en-US" sz="2200" b="0" i="0" u="none" strike="noStrike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37C44D-6AE7-C20F-804C-1D4F117EC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657" y="2290936"/>
            <a:ext cx="7958494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43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CBDE6E-C501-BADD-87E0-98D6077B3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Conclusion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11C3E-D170-0B2E-6A74-BF864FA4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Covid has affected our lives in many different ways. All provinces in Canada have been affected. </a:t>
            </a:r>
          </a:p>
          <a:p>
            <a:r>
              <a:rPr lang="en-US" sz="2200" dirty="0"/>
              <a:t>The stock market is more affected by fear itself than by the actual consequences of the cause of that fear.</a:t>
            </a:r>
          </a:p>
          <a:p>
            <a:r>
              <a:rPr lang="en-US" sz="2200" dirty="0"/>
              <a:t>Due to COVID, some sectors, such as technology companies, rocketed despite the overall market decline. With everybody at home, this sector received investments to help the world keep functioning.</a:t>
            </a:r>
          </a:p>
          <a:p>
            <a:r>
              <a:rPr lang="en-US" sz="2200" dirty="0"/>
              <a:t>After the initial impact, the stock market experienced an increase in transaction volume as people began to see opportunities to increase their profits or recover their losses.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9376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5A6B5-5B37-C2F4-CE8F-EB8E0D3BE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390525"/>
            <a:ext cx="10909640" cy="1510301"/>
          </a:xfrm>
        </p:spPr>
        <p:txBody>
          <a:bodyPr anchor="ctr">
            <a:normAutofit/>
          </a:bodyPr>
          <a:lstStyle/>
          <a:p>
            <a:r>
              <a:rPr lang="en-US" sz="6600" b="1">
                <a:solidFill>
                  <a:srgbClr val="FFFFFF"/>
                </a:solidFill>
              </a:rPr>
              <a:t>Q &amp; A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3EFBCA42-732A-2239-5F25-C30E5A380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4707" y="3067050"/>
            <a:ext cx="3019537" cy="30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47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0D8AE4-48B6-4A39-D7A2-CDFB9C8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8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21B5C-A602-B220-5D5B-B100510C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000" b="1" dirty="0"/>
              <a:t>Introduction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7CF03-58D3-A66E-52D7-9C305DB71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This study explains the impact of Covid-19 on the Canadian Stock Market.</a:t>
            </a:r>
          </a:p>
          <a:p>
            <a:r>
              <a:rPr lang="en-US" sz="2200" dirty="0"/>
              <a:t>By analyzing Covid-19 dataset statistics across Canadian Province and Territories alongside stock performance data, we aim to uncover trends, correlation and pandemic’s impact on market’s activity and recovery.</a:t>
            </a:r>
          </a:p>
          <a:p>
            <a:r>
              <a:rPr lang="en-US" sz="2200" dirty="0"/>
              <a:t>This project focuses on how health crisis influence on economics dynamics 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59877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9C16F-5803-4E8D-B704-2AB6C6A59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b="1" dirty="0"/>
              <a:t>Dataset description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AEA6D-7736-9452-5811-1B6FC9E0C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Canada COVID-19 Data:</a:t>
            </a:r>
          </a:p>
          <a:p>
            <a:pPr marL="0" indent="0">
              <a:buNone/>
            </a:pPr>
            <a:r>
              <a:rPr lang="en-US" sz="1800" dirty="0"/>
              <a:t>This dataset provides daily COVID-19 statistics across Canadian provinces and territories.</a:t>
            </a:r>
          </a:p>
          <a:p>
            <a:pPr lvl="1"/>
            <a:r>
              <a:rPr lang="en-US" sz="1800" dirty="0"/>
              <a:t>Data Source: </a:t>
            </a:r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Covid19 Data Worldwide </a:t>
            </a:r>
            <a:endParaRPr lang="en-US" sz="1800" dirty="0"/>
          </a:p>
          <a:p>
            <a:pPr lvl="1"/>
            <a:r>
              <a:rPr lang="en-US" sz="1800" dirty="0"/>
              <a:t>Data Size: 8,752 rows and 8 columns.</a:t>
            </a:r>
          </a:p>
          <a:p>
            <a:pPr lvl="1"/>
            <a:r>
              <a:rPr lang="en-US" sz="1800" dirty="0"/>
              <a:t>Use Cases: COVID-19 trends, impacts, and tracking pandemic progress over time.</a:t>
            </a:r>
          </a:p>
          <a:p>
            <a:pPr marL="914400" lvl="2" indent="0">
              <a:buNone/>
            </a:pPr>
            <a:endParaRPr lang="en-US" sz="1400" dirty="0"/>
          </a:p>
          <a:p>
            <a:r>
              <a:rPr lang="en-US" sz="2200" dirty="0"/>
              <a:t>Canada Stock data: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This dataset includes stock performance data for companies in Canada.</a:t>
            </a:r>
          </a:p>
          <a:p>
            <a:pPr lvl="1"/>
            <a:r>
              <a:rPr lang="en-US" sz="1800" dirty="0"/>
              <a:t>Data source: </a:t>
            </a:r>
            <a:r>
              <a:rPr lang="en-US" sz="1800" dirty="0">
                <a:hlinkClick r:id="rId3"/>
              </a:rPr>
              <a:t>Yfinance Library</a:t>
            </a:r>
            <a:r>
              <a:rPr lang="en-US" sz="1800" dirty="0"/>
              <a:t> [^GSPTSE, BNS.TO, WCP.TO, SES.TO, POW.TO, ENGH.TO, RUS.TO, IAG.TO, FC.TO, CNQ.TO, RY.TO]</a:t>
            </a:r>
          </a:p>
          <a:p>
            <a:pPr lvl="1"/>
            <a:r>
              <a:rPr lang="en-US" sz="1800" dirty="0"/>
              <a:t>Data Size: 18,852 rows and 8 columns.</a:t>
            </a:r>
          </a:p>
          <a:p>
            <a:pPr lvl="1"/>
            <a:r>
              <a:rPr lang="en-US" sz="1800" dirty="0"/>
              <a:t>Use Case: Stock Performance, volume data.</a:t>
            </a:r>
          </a:p>
        </p:txBody>
      </p:sp>
    </p:spTree>
    <p:extLst>
      <p:ext uri="{BB962C8B-B14F-4D97-AF65-F5344CB8AC3E}">
        <p14:creationId xmlns:p14="http://schemas.microsoft.com/office/powerpoint/2010/main" val="95707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3BCC8D-9172-0D6C-9F7F-A5E723B09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BAA3CC-22B7-C200-E8AE-81483795C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CB3B6-66A3-96F0-ACE2-F3C9B33C1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b="1" dirty="0"/>
              <a:t>Dataset Cleanup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3F090F21-A612-2B01-97DF-4C6D00F2D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F6E51-9CE1-B3AE-D6D1-3674550F4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1800" dirty="0"/>
              <a:t>Extracted covid 19 data for Canada</a:t>
            </a:r>
          </a:p>
          <a:p>
            <a:r>
              <a:rPr lang="en-US" sz="1800" dirty="0"/>
              <a:t>Extracted the Stock data from </a:t>
            </a:r>
            <a:r>
              <a:rPr lang="en-US" sz="1800" dirty="0" err="1"/>
              <a:t>Yfinance</a:t>
            </a:r>
            <a:r>
              <a:rPr lang="en-US" sz="1800" dirty="0"/>
              <a:t> library. </a:t>
            </a:r>
          </a:p>
          <a:p>
            <a:r>
              <a:rPr lang="en-US" sz="1800" dirty="0"/>
              <a:t>Include the Asset Name for each stock </a:t>
            </a:r>
          </a:p>
          <a:p>
            <a:r>
              <a:rPr lang="en-US" sz="1800" dirty="0"/>
              <a:t>Changed the date timestamp to general date format</a:t>
            </a:r>
          </a:p>
          <a:p>
            <a:r>
              <a:rPr lang="en-US" sz="1800" dirty="0"/>
              <a:t>Removed the unwanted columns: unnamed 0</a:t>
            </a:r>
          </a:p>
        </p:txBody>
      </p:sp>
    </p:spTree>
    <p:extLst>
      <p:ext uri="{BB962C8B-B14F-4D97-AF65-F5344CB8AC3E}">
        <p14:creationId xmlns:p14="http://schemas.microsoft.com/office/powerpoint/2010/main" val="4065691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13D8F-3137-FFEC-9D33-A5AF5F22C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b="1"/>
              <a:t>Questions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3ACF8-FE63-247C-FECD-99B66CCB4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Which province has the highest number of cases?</a:t>
            </a:r>
          </a:p>
          <a:p>
            <a:r>
              <a:rPr lang="en-US" sz="2200" dirty="0"/>
              <a:t>How has the Stock Market been affected by COVID?</a:t>
            </a:r>
          </a:p>
          <a:p>
            <a:r>
              <a:rPr lang="en-US" sz="2200" dirty="0"/>
              <a:t>How has the volume of transaction been affected by COVID?</a:t>
            </a:r>
          </a:p>
          <a:p>
            <a:r>
              <a:rPr lang="en-US" sz="2200" dirty="0"/>
              <a:t>How did different stocks recovery during and after COVID?</a:t>
            </a:r>
          </a:p>
        </p:txBody>
      </p:sp>
    </p:spTree>
    <p:extLst>
      <p:ext uri="{BB962C8B-B14F-4D97-AF65-F5344CB8AC3E}">
        <p14:creationId xmlns:p14="http://schemas.microsoft.com/office/powerpoint/2010/main" val="260095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DC8BBD-C4C0-C666-3848-208D95D2F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CB5FE7-FBA6-B36A-4EA2-A026FBC91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85" y="28117"/>
            <a:ext cx="10168128" cy="1179576"/>
          </a:xfrm>
        </p:spPr>
        <p:txBody>
          <a:bodyPr>
            <a:normAutofit/>
          </a:bodyPr>
          <a:lstStyle/>
          <a:p>
            <a:r>
              <a:rPr lang="en-US" sz="3600" b="1" dirty="0"/>
              <a:t>Total of Cases by Province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0E358-5DD8-5A56-BB0A-D44C538B3AE4}"/>
              </a:ext>
            </a:extLst>
          </p:cNvPr>
          <p:cNvSpPr txBox="1"/>
          <p:nvPr/>
        </p:nvSpPr>
        <p:spPr>
          <a:xfrm>
            <a:off x="3557239" y="2286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D526D594-4DCF-5E3F-D627-A1D48CBCD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7" y="1203525"/>
            <a:ext cx="9310363" cy="530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58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70C528-6B3B-D394-C2DE-42CA9C396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FAC3053-6D56-8F7D-82B8-11929B7EB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D8437A9-885C-F7B8-7BBB-1639B7A98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981B2E7-3CDB-331A-EAD4-6A842C3B8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754864-0241-6308-C6C9-E745D0C24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85" y="28117"/>
            <a:ext cx="10168128" cy="1179576"/>
          </a:xfrm>
        </p:spPr>
        <p:txBody>
          <a:bodyPr>
            <a:normAutofit/>
          </a:bodyPr>
          <a:lstStyle/>
          <a:p>
            <a:r>
              <a:rPr lang="en-US" sz="3600" b="1" dirty="0"/>
              <a:t>Percentage of Cases by Province Population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F3CE2C-6F44-E6EB-3324-F7013DE5D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6D364-7024-5D8B-7E39-F5315EF363B5}"/>
              </a:ext>
            </a:extLst>
          </p:cNvPr>
          <p:cNvSpPr txBox="1"/>
          <p:nvPr/>
        </p:nvSpPr>
        <p:spPr>
          <a:xfrm>
            <a:off x="3557239" y="2286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 descr="A graph of a number of covid-19 cases&#10;&#10;Description automatically generated">
            <a:extLst>
              <a:ext uri="{FF2B5EF4-FFF2-40B4-BE49-F238E27FC236}">
                <a16:creationId xmlns:a16="http://schemas.microsoft.com/office/drawing/2014/main" id="{88EBF31B-B590-0EE9-8098-5B9DF4E9E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684" y="1122843"/>
            <a:ext cx="9333615" cy="530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25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B9486F-FC99-F4D3-6C2E-3494072F2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5345FA9-0D39-0D08-30C9-8914122D9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167C646-3E49-A458-8C99-C44F107C0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5E19D53-C93A-DFFA-244F-3791A693D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71D581-025F-F443-870C-4F44A195C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119219"/>
            <a:ext cx="10168128" cy="926247"/>
          </a:xfrm>
        </p:spPr>
        <p:txBody>
          <a:bodyPr>
            <a:normAutofit/>
          </a:bodyPr>
          <a:lstStyle/>
          <a:p>
            <a:r>
              <a:rPr lang="en-US" sz="3600" b="1" dirty="0"/>
              <a:t>Maximum number of new cases daily by Province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787501-3785-BDDE-EC66-FE89BA5BE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572B3E-51EC-869E-3D96-CB150E4BA32C}"/>
              </a:ext>
            </a:extLst>
          </p:cNvPr>
          <p:cNvSpPr txBox="1"/>
          <p:nvPr/>
        </p:nvSpPr>
        <p:spPr>
          <a:xfrm>
            <a:off x="3557239" y="2286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9913D9-209B-0302-BE09-0F99E1F05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343" y="1005840"/>
            <a:ext cx="9468182" cy="510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13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599782-FB82-F311-C401-EC1722F77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723890-7770-B2FE-7D74-6817B8EB8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BCE3BB0-A2F6-BD8B-30A8-6AC3BCB2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057A467-E6F6-5CF2-D742-7FFCB81AE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CACF3F-5D60-95FE-68ED-CF7D61D3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119219"/>
            <a:ext cx="10168128" cy="926247"/>
          </a:xfrm>
        </p:spPr>
        <p:txBody>
          <a:bodyPr>
            <a:normAutofit/>
          </a:bodyPr>
          <a:lstStyle/>
          <a:p>
            <a:r>
              <a:rPr lang="en-US" sz="3600" b="1" dirty="0"/>
              <a:t>Stocks price variation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F55E69-4437-B83D-5F5D-D3929B26B2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3708A8-8AD1-7AA6-C4E2-D11310D8C321}"/>
              </a:ext>
            </a:extLst>
          </p:cNvPr>
          <p:cNvSpPr txBox="1"/>
          <p:nvPr/>
        </p:nvSpPr>
        <p:spPr>
          <a:xfrm>
            <a:off x="3557239" y="2286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A graph with different colored bars and a line&#10;&#10;Description automatically generated">
            <a:extLst>
              <a:ext uri="{FF2B5EF4-FFF2-40B4-BE49-F238E27FC236}">
                <a16:creationId xmlns:a16="http://schemas.microsoft.com/office/drawing/2014/main" id="{D1461EB9-BC49-2347-AAF1-2C33519EE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377" y="1474887"/>
            <a:ext cx="9705246" cy="475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78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559</Words>
  <Application>Microsoft Office PowerPoint</Application>
  <PresentationFormat>Widescreen</PresentationFormat>
  <Paragraphs>69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Google Sans</vt:lpstr>
      <vt:lpstr>GT America</vt:lpstr>
      <vt:lpstr>Noto Serif</vt:lpstr>
      <vt:lpstr>Office Theme</vt:lpstr>
      <vt:lpstr>PowerPoint Presentation</vt:lpstr>
      <vt:lpstr>Introduction</vt:lpstr>
      <vt:lpstr>Dataset description</vt:lpstr>
      <vt:lpstr>Dataset Cleanup</vt:lpstr>
      <vt:lpstr>Questions</vt:lpstr>
      <vt:lpstr>Total of Cases by Province</vt:lpstr>
      <vt:lpstr>Percentage of Cases by Province Population</vt:lpstr>
      <vt:lpstr>Maximum number of new cases daily by Province</vt:lpstr>
      <vt:lpstr>Stocks price variation </vt:lpstr>
      <vt:lpstr>Volume of transactions</vt:lpstr>
      <vt:lpstr>S&amp;P/TSX Composite index</vt:lpstr>
      <vt:lpstr>CNQ - Canadian Natural Resources Limited</vt:lpstr>
      <vt:lpstr>FC - Firm Capital Mortgage Investment Corp</vt:lpstr>
      <vt:lpstr>RY - Royal Bank of Canada</vt:lpstr>
      <vt:lpstr>ENGH - Enghouse Systems Limited</vt:lpstr>
      <vt:lpstr>SHOP - Shopify Inc.</vt:lpstr>
      <vt:lpstr>Conclusion</vt:lpstr>
      <vt:lpstr>Q &amp; A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Silva</dc:creator>
  <cp:lastModifiedBy>Karan Maheshbhai Mistry</cp:lastModifiedBy>
  <cp:revision>12</cp:revision>
  <dcterms:created xsi:type="dcterms:W3CDTF">2024-10-27T00:48:37Z</dcterms:created>
  <dcterms:modified xsi:type="dcterms:W3CDTF">2024-12-03T14:59:16Z</dcterms:modified>
</cp:coreProperties>
</file>