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Space Grotesk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SpaceGroteskMedium-bold.fntdata"/><Relationship Id="rId12" Type="http://schemas.openxmlformats.org/officeDocument/2006/relationships/slide" Target="slides/slide8.xml"/><Relationship Id="rId34" Type="http://schemas.openxmlformats.org/officeDocument/2006/relationships/font" Target="fonts/SpaceGroteskMedium-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model" TargetMode="External"/><Relationship Id="rId3" Type="http://schemas.openxmlformats.org/officeDocument/2006/relationships/hyperlink" Target="https://en.wikipedia.org/wiki/Estimation_theory" TargetMode="External"/><Relationship Id="rId4" Type="http://schemas.openxmlformats.org/officeDocument/2006/relationships/hyperlink" Target="https://en.wikipedia.org/wiki/Dependent_variable" TargetMode="External"/><Relationship Id="rId5" Type="http://schemas.openxmlformats.org/officeDocument/2006/relationships/hyperlink" Target="https://en.wikipedia.org/wiki/Independent_variabl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denominator of the loss function is the sum of all vectors vk in </a:t>
            </a:r>
            <a:r>
              <a:rPr lang="en-US"/>
              <a:t>the</a:t>
            </a:r>
            <a:r>
              <a:rPr lang="en-US"/>
              <a:t> set Si,j.</a:t>
            </a:r>
            <a:endParaRPr/>
          </a:p>
          <a:p>
            <a:pPr indent="0" lvl="0" marL="0" rtl="0" algn="l">
              <a:spcBef>
                <a:spcPts val="0"/>
              </a:spcBef>
              <a:spcAft>
                <a:spcPts val="0"/>
              </a:spcAft>
              <a:buNone/>
            </a:pPr>
            <a:r>
              <a:rPr lang="en-US"/>
              <a:t>Intuitively, for an anchor sample i, any other sample j in the batch is contrasted with it, thus the feature similarity between i and j will be larger than that of i and any other sample k in the batch. Minimizing the loss will help rank the feature embeddings in the label space w.r.t. anchor i.</a:t>
            </a:r>
            <a:endParaRPr/>
          </a:p>
        </p:txBody>
      </p:sp>
      <p:sp>
        <p:nvSpPr>
          <p:cNvPr id="160" name="Google Shape;1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bfcbc5c2d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Similarity matrix is plotted, which clearly shows that the one with RnC has more stark contrast. </a:t>
            </a:r>
            <a:endParaRPr/>
          </a:p>
          <a:p>
            <a:pPr indent="0" lvl="0" marL="0" rtl="0" algn="l">
              <a:spcBef>
                <a:spcPts val="0"/>
              </a:spcBef>
              <a:spcAft>
                <a:spcPts val="0"/>
              </a:spcAft>
              <a:buNone/>
            </a:pPr>
            <a:r>
              <a:rPr lang="en-US"/>
              <a:t>They have also evaluated 2 other qualitative metrics - Spearman’s rho and Kendall’s tau, </a:t>
            </a:r>
            <a:r>
              <a:rPr lang="en-US"/>
              <a:t>which</a:t>
            </a:r>
            <a:r>
              <a:rPr lang="en-US"/>
              <a:t> both measure the strength of association between 2 ranked variables.</a:t>
            </a:r>
            <a:endParaRPr/>
          </a:p>
        </p:txBody>
      </p:sp>
      <p:sp>
        <p:nvSpPr>
          <p:cNvPr id="167" name="Google Shape;167;g2bfcbc5c2d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2bbfad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2bbfad41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b2bbfad41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2fd0a2f7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2fd0a2f70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b2fd0a2f70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2bbfad414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2bbfad414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b2bbfad414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2bbfad414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2bbfad414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b2bbfad414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2fd0a2f7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2fd0a2f7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b2fd0a2f7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2fd0a2f7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2fd0a2f7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b2fd0a2f7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2fd0a2f70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2fd0a2f70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b2fd0a2f70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81422d7d1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50">
                <a:solidFill>
                  <a:srgbClr val="202122"/>
                </a:solidFill>
                <a:highlight>
                  <a:srgbClr val="FFFFFF"/>
                </a:highlight>
                <a:latin typeface="Arial"/>
                <a:ea typeface="Arial"/>
                <a:cs typeface="Arial"/>
                <a:sym typeface="Arial"/>
              </a:rPr>
              <a:t>In </a:t>
            </a:r>
            <a:r>
              <a:rPr lang="en-US" sz="1050">
                <a:solidFill>
                  <a:srgbClr val="3366CC"/>
                </a:solidFill>
                <a:highlight>
                  <a:srgbClr val="FFFFFF"/>
                </a:highlight>
                <a:uFill>
                  <a:noFill/>
                </a:uFill>
                <a:latin typeface="Arial"/>
                <a:ea typeface="Arial"/>
                <a:cs typeface="Arial"/>
                <a:sym typeface="Arial"/>
                <a:hlinkClick r:id="rId2">
                  <a:extLst>
                    <a:ext uri="{A12FA001-AC4F-418D-AE19-62706E023703}">
                      <ahyp:hlinkClr val="tx"/>
                    </a:ext>
                  </a:extLst>
                </a:hlinkClick>
              </a:rPr>
              <a:t>statistical modeling</a:t>
            </a:r>
            <a:r>
              <a:rPr lang="en-US" sz="1050">
                <a:solidFill>
                  <a:srgbClr val="202122"/>
                </a:solidFill>
                <a:highlight>
                  <a:srgbClr val="FFFFFF"/>
                </a:highlight>
                <a:latin typeface="Arial"/>
                <a:ea typeface="Arial"/>
                <a:cs typeface="Arial"/>
                <a:sym typeface="Arial"/>
              </a:rPr>
              <a:t>, </a:t>
            </a:r>
            <a:r>
              <a:rPr b="1" lang="en-US" sz="1050">
                <a:solidFill>
                  <a:srgbClr val="202122"/>
                </a:solidFill>
                <a:highlight>
                  <a:srgbClr val="FFFFFF"/>
                </a:highlight>
                <a:latin typeface="Arial"/>
                <a:ea typeface="Arial"/>
                <a:cs typeface="Arial"/>
                <a:sym typeface="Arial"/>
              </a:rPr>
              <a:t>regression analysis</a:t>
            </a:r>
            <a:r>
              <a:rPr lang="en-US" sz="1050">
                <a:solidFill>
                  <a:srgbClr val="202122"/>
                </a:solidFill>
                <a:highlight>
                  <a:srgbClr val="FFFFFF"/>
                </a:highlight>
                <a:latin typeface="Arial"/>
                <a:ea typeface="Arial"/>
                <a:cs typeface="Arial"/>
                <a:sym typeface="Arial"/>
              </a:rPr>
              <a:t> is a set of statistical processes for </a:t>
            </a:r>
            <a:r>
              <a:rPr lang="en-US" sz="1050">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estimating</a:t>
            </a:r>
            <a:r>
              <a:rPr lang="en-US" sz="1050">
                <a:solidFill>
                  <a:srgbClr val="202122"/>
                </a:solidFill>
                <a:highlight>
                  <a:srgbClr val="FFFFFF"/>
                </a:highlight>
                <a:latin typeface="Arial"/>
                <a:ea typeface="Arial"/>
                <a:cs typeface="Arial"/>
                <a:sym typeface="Arial"/>
              </a:rPr>
              <a:t> the relationships between a </a:t>
            </a:r>
            <a:r>
              <a:rPr lang="en-US" sz="1050">
                <a:solidFill>
                  <a:srgbClr val="3366CC"/>
                </a:solidFill>
                <a:highlight>
                  <a:srgbClr val="FFFFFF"/>
                </a:highlight>
                <a:uFill>
                  <a:noFill/>
                </a:uFill>
                <a:latin typeface="Arial"/>
                <a:ea typeface="Arial"/>
                <a:cs typeface="Arial"/>
                <a:sym typeface="Arial"/>
                <a:hlinkClick r:id="rId4">
                  <a:extLst>
                    <a:ext uri="{A12FA001-AC4F-418D-AE19-62706E023703}">
                      <ahyp:hlinkClr val="tx"/>
                    </a:ext>
                  </a:extLst>
                </a:hlinkClick>
              </a:rPr>
              <a:t>dependent variable</a:t>
            </a:r>
            <a:r>
              <a:rPr lang="en-US" sz="1050">
                <a:solidFill>
                  <a:srgbClr val="202122"/>
                </a:solidFill>
                <a:highlight>
                  <a:srgbClr val="FFFFFF"/>
                </a:highlight>
                <a:latin typeface="Arial"/>
                <a:ea typeface="Arial"/>
                <a:cs typeface="Arial"/>
                <a:sym typeface="Arial"/>
              </a:rPr>
              <a:t> and one or more </a:t>
            </a:r>
            <a:r>
              <a:rPr lang="en-US" sz="1050">
                <a:solidFill>
                  <a:srgbClr val="3366CC"/>
                </a:solidFill>
                <a:highlight>
                  <a:srgbClr val="FFFFFF"/>
                </a:highlight>
                <a:uFill>
                  <a:noFill/>
                </a:uFill>
                <a:latin typeface="Arial"/>
                <a:ea typeface="Arial"/>
                <a:cs typeface="Arial"/>
                <a:sym typeface="Arial"/>
                <a:hlinkClick r:id="rId5">
                  <a:extLst>
                    <a:ext uri="{A12FA001-AC4F-418D-AE19-62706E023703}">
                      <ahyp:hlinkClr val="tx"/>
                    </a:ext>
                  </a:extLst>
                </a:hlinkClick>
              </a:rPr>
              <a:t>independent variables</a:t>
            </a:r>
            <a:r>
              <a:rPr lang="en-US" sz="1050">
                <a:solidFill>
                  <a:srgbClr val="202122"/>
                </a:solidFill>
                <a:highlight>
                  <a:srgbClr val="FFFFFF"/>
                </a:highlight>
                <a:latin typeface="Arial"/>
                <a:ea typeface="Arial"/>
                <a:cs typeface="Arial"/>
                <a:sym typeface="Arial"/>
              </a:rPr>
              <a:t> </a:t>
            </a:r>
            <a:endParaRPr/>
          </a:p>
        </p:txBody>
      </p:sp>
      <p:sp>
        <p:nvSpPr>
          <p:cNvPr id="93" name="Google Shape;93;g2b81422d7d1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acc3311b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acc3311b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6acc3311b3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acc3311b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acc3311b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6acc3311b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acc3311b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acc3311b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6acc3311b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f200c6fe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2bf200c6f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f200c6fe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bf200c6fe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81422d7d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2b81422d7d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81422d7d1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b81422d7d1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1150" lvl="0" marL="457200" rtl="0" algn="l">
              <a:spcBef>
                <a:spcPts val="1000"/>
              </a:spcBef>
              <a:spcAft>
                <a:spcPts val="0"/>
              </a:spcAft>
              <a:buSzPts val="1300"/>
              <a:buChar char="●"/>
            </a:pPr>
            <a:r>
              <a:rPr lang="en-US" sz="1300"/>
              <a:t>Current </a:t>
            </a:r>
            <a:r>
              <a:rPr lang="en-US" sz="1300"/>
              <a:t>Standard regression losses include the L1 loss, the mean squared error (MSE) loss, and the combination of the 2, Huber loss, as Rishav pointed out, these, do no have continuity in their representation</a:t>
            </a:r>
            <a:endParaRPr sz="1300"/>
          </a:p>
          <a:p>
            <a:pPr indent="-311150" lvl="0" marL="457200" rtl="0" algn="l">
              <a:spcBef>
                <a:spcPts val="0"/>
              </a:spcBef>
              <a:spcAft>
                <a:spcPts val="0"/>
              </a:spcAft>
              <a:buSzPts val="1300"/>
              <a:buChar char="●"/>
            </a:pPr>
            <a:r>
              <a:rPr lang="en-US" sz="1300"/>
              <a:t>To avoid the problem several works tried casting regression as an ordinal classification problem using multiple binary classifiers based on ordered thresholds but they either lack focus on continuous target space or are not universally applicable.</a:t>
            </a:r>
            <a:endParaRPr sz="1300"/>
          </a:p>
        </p:txBody>
      </p:sp>
      <p:sp>
        <p:nvSpPr>
          <p:cNvPr id="110" name="Google Shape;1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8246c9779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00">
                <a:highlight>
                  <a:srgbClr val="FFFFFF"/>
                </a:highlight>
                <a:latin typeface="Arial"/>
                <a:ea typeface="Arial"/>
                <a:cs typeface="Arial"/>
                <a:sym typeface="Arial"/>
              </a:rPr>
              <a:t>RnC paper has 2 main concepts: Ranking and Contrasting. The </a:t>
            </a:r>
            <a:r>
              <a:rPr lang="en-US" sz="1300">
                <a:highlight>
                  <a:srgbClr val="FFFFFF"/>
                </a:highlight>
                <a:latin typeface="Arial"/>
                <a:ea typeface="Arial"/>
                <a:cs typeface="Arial"/>
                <a:sym typeface="Arial"/>
              </a:rPr>
              <a:t>idea</a:t>
            </a:r>
            <a:r>
              <a:rPr lang="en-US" sz="1300">
                <a:highlight>
                  <a:srgbClr val="FFFFFF"/>
                </a:highlight>
                <a:latin typeface="Arial"/>
                <a:ea typeface="Arial"/>
                <a:cs typeface="Arial"/>
                <a:sym typeface="Arial"/>
              </a:rPr>
              <a:t> of Ranking in RnC is inspired from C-mixup. Mixup is a simple learning principle to trains a neural network on convex combinations of pairs of examples and their labels. C-Mixup adapts the original mixup by adjusting the sampling probability of the mixed pairs according to the target similarities similar to how RnC ranks the contrastive pairs, which we obtain from supcon paper</a:t>
            </a:r>
            <a:endParaRPr sz="1300">
              <a:highlight>
                <a:srgbClr val="FFFFFF"/>
              </a:highlight>
              <a:latin typeface="Arial"/>
              <a:ea typeface="Arial"/>
              <a:cs typeface="Arial"/>
              <a:sym typeface="Arial"/>
            </a:endParaRPr>
          </a:p>
        </p:txBody>
      </p:sp>
      <p:sp>
        <p:nvSpPr>
          <p:cNvPr id="119" name="Google Shape;119;g2b8246c977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8246c9779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t>The </a:t>
            </a:r>
            <a:r>
              <a:rPr lang="en-US" sz="1400"/>
              <a:t>Supervised Contrastive paper contrasts the set of all samples from the same class as positives against the negatives from the remainder of the batch to train an embedding space</a:t>
            </a:r>
            <a:r>
              <a:rPr lang="en-US" sz="1400"/>
              <a:t> where elements of the same class are more closely aligned than in the self-supervised case.</a:t>
            </a:r>
            <a:endParaRPr sz="1400"/>
          </a:p>
        </p:txBody>
      </p:sp>
      <p:sp>
        <p:nvSpPr>
          <p:cNvPr id="133" name="Google Shape;133;g2b8246c9779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fcbc5c2d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Neural network is trained, consisting of a feature encoder, which creates an feature embedding of dimension de. Which is then given to the predictor to give the final prediction output.</a:t>
            </a:r>
            <a:endParaRPr/>
          </a:p>
          <a:p>
            <a:pPr indent="-317500" lvl="0" marL="457200" rtl="0" algn="l">
              <a:spcBef>
                <a:spcPts val="0"/>
              </a:spcBef>
              <a:spcAft>
                <a:spcPts val="0"/>
              </a:spcAft>
              <a:buSzPts val="1400"/>
              <a:buAutoNum type="arabicPeriod"/>
            </a:pPr>
            <a:r>
              <a:rPr lang="en-US"/>
              <a:t>t and t’ 2 separate augmentations are applied, which in turn create the augmented batch {(xl, yl)} of size 2N.</a:t>
            </a:r>
            <a:endParaRPr/>
          </a:p>
        </p:txBody>
      </p:sp>
      <p:sp>
        <p:nvSpPr>
          <p:cNvPr id="141" name="Google Shape;141;g2bfcbc5c2d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samples are then ranked according to the target distances and then contrast them against each other against each other based on the relative ranking. </a:t>
            </a:r>
            <a:endParaRPr/>
          </a:p>
          <a:p>
            <a:pPr indent="0" lvl="0" marL="0" rtl="0" algn="l">
              <a:spcBef>
                <a:spcPts val="0"/>
              </a:spcBef>
              <a:spcAft>
                <a:spcPts val="0"/>
              </a:spcAft>
              <a:buNone/>
            </a:pPr>
            <a:r>
              <a:rPr lang="en-US"/>
              <a:t>Thus +ve and -ve </a:t>
            </a:r>
            <a:r>
              <a:rPr lang="en-US"/>
              <a:t>pairs are created. </a:t>
            </a:r>
            <a:endParaRPr/>
          </a:p>
          <a:p>
            <a:pPr indent="0" lvl="0" marL="0" rtl="0" algn="l">
              <a:spcBef>
                <a:spcPts val="0"/>
              </a:spcBef>
              <a:spcAft>
                <a:spcPts val="0"/>
              </a:spcAft>
              <a:buNone/>
            </a:pPr>
            <a:r>
              <a:rPr lang="en-US"/>
              <a:t>A anchor vector is chosen vi - in the example shown it is the person with age 20. </a:t>
            </a:r>
            <a:endParaRPr/>
          </a:p>
          <a:p>
            <a:pPr indent="0" lvl="0" marL="0" rtl="0" algn="l">
              <a:spcBef>
                <a:spcPts val="0"/>
              </a:spcBef>
              <a:spcAft>
                <a:spcPts val="0"/>
              </a:spcAft>
              <a:buNone/>
            </a:pPr>
            <a:r>
              <a:rPr lang="en-US"/>
              <a:t>A set Si,j  is created which consists of all vectors vk which have a label distance with vi, more than the distance between vi and another vector vj. - explain in example. </a:t>
            </a:r>
            <a:endParaRPr/>
          </a:p>
          <a:p>
            <a:pPr indent="0" lvl="0" marL="0" rtl="0" algn="l">
              <a:spcBef>
                <a:spcPts val="0"/>
              </a:spcBef>
              <a:spcAft>
                <a:spcPts val="0"/>
              </a:spcAft>
              <a:buNone/>
            </a:pPr>
            <a:r>
              <a:t/>
            </a:r>
            <a:endParaRPr/>
          </a:p>
        </p:txBody>
      </p:sp>
      <p:sp>
        <p:nvSpPr>
          <p:cNvPr id="152" name="Google Shape;1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43.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arxiv.org/abs/2210.05775" TargetMode="External"/><Relationship Id="rId5" Type="http://schemas.openxmlformats.org/officeDocument/2006/relationships/image" Target="../media/image14.png"/><Relationship Id="rId6" Type="http://schemas.openxmlformats.org/officeDocument/2006/relationships/hyperlink" Target="https://arxiv.org/abs/1710.0941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hyperlink" Target="https://arxiv.org/abs/2004.1136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4.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854200" y="897375"/>
            <a:ext cx="8483600" cy="2971800"/>
          </a:xfrm>
          <a:prstGeom prst="rect">
            <a:avLst/>
          </a:prstGeom>
          <a:noFill/>
          <a:ln>
            <a:noFill/>
          </a:ln>
        </p:spPr>
      </p:pic>
      <p:sp>
        <p:nvSpPr>
          <p:cNvPr id="89" name="Google Shape;89;p13"/>
          <p:cNvSpPr txBox="1"/>
          <p:nvPr/>
        </p:nvSpPr>
        <p:spPr>
          <a:xfrm>
            <a:off x="4904262" y="4107784"/>
            <a:ext cx="2383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NeurIPS 2023 Spotlight</a:t>
            </a:r>
            <a:endParaRPr b="1" sz="1800">
              <a:solidFill>
                <a:schemeClr val="dk1"/>
              </a:solidFill>
              <a:latin typeface="Calibri"/>
              <a:ea typeface="Calibri"/>
              <a:cs typeface="Calibri"/>
              <a:sym typeface="Calibri"/>
            </a:endParaRPr>
          </a:p>
        </p:txBody>
      </p:sp>
      <p:sp>
        <p:nvSpPr>
          <p:cNvPr id="90" name="Google Shape;90;p13"/>
          <p:cNvSpPr txBox="1"/>
          <p:nvPr/>
        </p:nvSpPr>
        <p:spPr>
          <a:xfrm>
            <a:off x="545100" y="5240775"/>
            <a:ext cx="11101800" cy="9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u="sng">
                <a:solidFill>
                  <a:schemeClr val="dk1"/>
                </a:solidFill>
                <a:latin typeface="Calibri"/>
                <a:ea typeface="Calibri"/>
                <a:cs typeface="Calibri"/>
                <a:sym typeface="Calibri"/>
              </a:rPr>
              <a:t>Group 3</a:t>
            </a:r>
            <a:r>
              <a:rPr lang="en-US"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a:p>
            <a:pPr indent="0" lvl="0" marL="0" rtl="0" algn="ctr">
              <a:spcBef>
                <a:spcPts val="0"/>
              </a:spcBef>
              <a:spcAft>
                <a:spcPts val="0"/>
              </a:spcAft>
              <a:buNone/>
            </a:pPr>
            <a:r>
              <a:rPr lang="en-US" sz="2300">
                <a:solidFill>
                  <a:schemeClr val="dk1"/>
                </a:solidFill>
                <a:latin typeface="Calibri"/>
                <a:ea typeface="Calibri"/>
                <a:cs typeface="Calibri"/>
                <a:sym typeface="Calibri"/>
              </a:rPr>
              <a:t>Rishav Mukherji, Karan Bania, Tejas Agrawal, Arnav Goyal, Jinam Keniya</a:t>
            </a:r>
            <a:endParaRPr sz="2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0" y="0"/>
            <a:ext cx="12192000" cy="5079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Approach</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2800">
                <a:solidFill>
                  <a:schemeClr val="dk1"/>
                </a:solidFill>
                <a:latin typeface="Calibri"/>
                <a:ea typeface="Calibri"/>
                <a:cs typeface="Calibri"/>
                <a:sym typeface="Calibri"/>
              </a:rPr>
              <a:t>4. </a:t>
            </a:r>
            <a:r>
              <a:rPr b="0" i="0" lang="en-US" sz="2800" u="none" cap="none" strike="noStrike">
                <a:solidFill>
                  <a:schemeClr val="dk1"/>
                </a:solidFill>
                <a:latin typeface="Calibri"/>
                <a:ea typeface="Calibri"/>
                <a:cs typeface="Calibri"/>
                <a:sym typeface="Calibri"/>
              </a:rPr>
              <a:t>Loss function, basically, given an anchor, contrast each example with it’s</a:t>
            </a: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negatives to </a:t>
            </a:r>
            <a:r>
              <a:rPr b="1" i="0" lang="en-US" sz="2800" u="none" cap="none" strike="noStrike">
                <a:solidFill>
                  <a:schemeClr val="dk1"/>
                </a:solidFill>
                <a:latin typeface="Calibri"/>
                <a:ea typeface="Calibri"/>
                <a:cs typeface="Calibri"/>
                <a:sym typeface="Calibri"/>
              </a:rPr>
              <a:t>impose an ordering.</a:t>
            </a:r>
            <a:endParaRPr/>
          </a:p>
          <a:p>
            <a:pPr indent="-393700" lvl="1" marL="1028700" marR="0" rtl="0" algn="l">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2800">
                <a:solidFill>
                  <a:schemeClr val="dk1"/>
                </a:solidFill>
                <a:latin typeface="Calibri"/>
                <a:ea typeface="Calibri"/>
                <a:cs typeface="Calibri"/>
                <a:sym typeface="Calibri"/>
              </a:rPr>
              <a:t>5. L(rnc) is then enumerating over all 2N samples as anchors to enforce the entire feature embeddings ordered according to their orders in the label space:</a:t>
            </a:r>
            <a:endParaRPr b="0" i="0" sz="2800" u="none" cap="none" strike="noStrike">
              <a:solidFill>
                <a:schemeClr val="dk1"/>
              </a:solidFill>
              <a:latin typeface="Calibri"/>
              <a:ea typeface="Calibri"/>
              <a:cs typeface="Calibri"/>
              <a:sym typeface="Calibri"/>
            </a:endParaRPr>
          </a:p>
        </p:txBody>
      </p:sp>
      <p:pic>
        <p:nvPicPr>
          <p:cNvPr id="163" name="Google Shape;163;p22"/>
          <p:cNvPicPr preferRelativeResize="0"/>
          <p:nvPr/>
        </p:nvPicPr>
        <p:blipFill rotWithShape="1">
          <a:blip r:embed="rId3">
            <a:alphaModFix/>
          </a:blip>
          <a:srcRect b="0" l="0" r="0" t="0"/>
          <a:stretch/>
        </p:blipFill>
        <p:spPr>
          <a:xfrm>
            <a:off x="1333988" y="2597825"/>
            <a:ext cx="9524024" cy="1175879"/>
          </a:xfrm>
          <a:prstGeom prst="rect">
            <a:avLst/>
          </a:prstGeom>
          <a:noFill/>
          <a:ln>
            <a:noFill/>
          </a:ln>
        </p:spPr>
      </p:pic>
      <p:pic>
        <p:nvPicPr>
          <p:cNvPr id="164" name="Google Shape;164;p22"/>
          <p:cNvPicPr preferRelativeResize="0"/>
          <p:nvPr/>
        </p:nvPicPr>
        <p:blipFill>
          <a:blip r:embed="rId4">
            <a:alphaModFix/>
          </a:blip>
          <a:stretch>
            <a:fillRect/>
          </a:stretch>
        </p:blipFill>
        <p:spPr>
          <a:xfrm>
            <a:off x="1646792" y="5347325"/>
            <a:ext cx="8898424" cy="880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nvSpPr>
        <p:spPr>
          <a:xfrm>
            <a:off x="0" y="0"/>
            <a:ext cx="12192000" cy="63723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rtl="0" algn="l">
              <a:spcBef>
                <a:spcPts val="0"/>
              </a:spcBef>
              <a:spcAft>
                <a:spcPts val="0"/>
              </a:spcAft>
              <a:buNone/>
            </a:pPr>
            <a:r>
              <a:rPr lang="en-US" sz="3600">
                <a:solidFill>
                  <a:schemeClr val="dk1"/>
                </a:solidFill>
                <a:latin typeface="Calibri"/>
                <a:ea typeface="Calibri"/>
                <a:cs typeface="Calibri"/>
                <a:sym typeface="Calibri"/>
              </a:rPr>
              <a:t>   Approach</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2800">
                <a:solidFill>
                  <a:schemeClr val="dk1"/>
                </a:solidFill>
                <a:latin typeface="Calibri"/>
                <a:ea typeface="Calibri"/>
                <a:cs typeface="Calibri"/>
                <a:sym typeface="Calibri"/>
              </a:rPr>
              <a:t>6</a:t>
            </a: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Feature Ordinality (data points sorted by ground truth) &amp; Correlation.</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2800">
                <a:solidFill>
                  <a:schemeClr val="dk1"/>
                </a:solidFill>
                <a:latin typeface="Calibri"/>
                <a:ea typeface="Calibri"/>
                <a:cs typeface="Calibri"/>
                <a:sym typeface="Calibri"/>
              </a:rPr>
              <a:t>Two qualitative metrics - Spearman’s rho and Kendall’s tau, both measures the strength of association between two ranked variables.</a:t>
            </a:r>
            <a:endParaRPr b="1" sz="2800">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Calibri"/>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pic>
        <p:nvPicPr>
          <p:cNvPr id="170" name="Google Shape;170;p23"/>
          <p:cNvPicPr preferRelativeResize="0"/>
          <p:nvPr/>
        </p:nvPicPr>
        <p:blipFill rotWithShape="1">
          <a:blip r:embed="rId3">
            <a:alphaModFix/>
          </a:blip>
          <a:srcRect b="0" l="0" r="0" t="0"/>
          <a:stretch/>
        </p:blipFill>
        <p:spPr>
          <a:xfrm>
            <a:off x="1325113" y="2116801"/>
            <a:ext cx="3658547" cy="2100599"/>
          </a:xfrm>
          <a:prstGeom prst="rect">
            <a:avLst/>
          </a:prstGeom>
          <a:noFill/>
          <a:ln>
            <a:noFill/>
          </a:ln>
        </p:spPr>
      </p:pic>
      <p:pic>
        <p:nvPicPr>
          <p:cNvPr id="171" name="Google Shape;171;p23"/>
          <p:cNvPicPr preferRelativeResize="0"/>
          <p:nvPr/>
        </p:nvPicPr>
        <p:blipFill rotWithShape="1">
          <a:blip r:embed="rId4">
            <a:alphaModFix/>
          </a:blip>
          <a:srcRect b="0" l="0" r="0" t="0"/>
          <a:stretch/>
        </p:blipFill>
        <p:spPr>
          <a:xfrm>
            <a:off x="6458776" y="2601989"/>
            <a:ext cx="3658547" cy="11302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nvSpPr>
        <p:spPr>
          <a:xfrm>
            <a:off x="0" y="0"/>
            <a:ext cx="12192000" cy="61569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a:t>
            </a:r>
            <a:r>
              <a:rPr lang="en-US" sz="3600">
                <a:solidFill>
                  <a:schemeClr val="dk1"/>
                </a:solidFill>
                <a:latin typeface="Calibri"/>
                <a:ea typeface="Calibri"/>
                <a:cs typeface="Calibri"/>
                <a:sym typeface="Calibri"/>
              </a:rPr>
              <a:t>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361950" lvl="0" marL="914400" marR="0" rtl="0" algn="l">
              <a:spcBef>
                <a:spcPts val="0"/>
              </a:spcBef>
              <a:spcAft>
                <a:spcPts val="0"/>
              </a:spcAft>
              <a:buClr>
                <a:schemeClr val="dk1"/>
              </a:buClr>
              <a:buSzPts val="2100"/>
              <a:buFont typeface="Calibri"/>
              <a:buChar char="●"/>
            </a:pP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br>
              <a:rPr lang="en-US" sz="2100">
                <a:solidFill>
                  <a:schemeClr val="dk1"/>
                </a:solidFill>
                <a:latin typeface="Calibri"/>
                <a:ea typeface="Calibri"/>
                <a:cs typeface="Calibri"/>
                <a:sym typeface="Calibri"/>
              </a:rPr>
            </a:br>
            <a:endParaRPr sz="2100">
              <a:solidFill>
                <a:schemeClr val="dk1"/>
              </a:solidFill>
              <a:latin typeface="Calibri"/>
              <a:ea typeface="Calibri"/>
              <a:cs typeface="Calibri"/>
              <a:sym typeface="Calibri"/>
            </a:endParaRPr>
          </a:p>
          <a:p>
            <a:pPr indent="-361950" lvl="0" marL="914400" marR="0" rtl="0" algn="l">
              <a:spcBef>
                <a:spcPts val="0"/>
              </a:spcBef>
              <a:spcAft>
                <a:spcPts val="0"/>
              </a:spcAft>
              <a:buClr>
                <a:schemeClr val="dk1"/>
              </a:buClr>
              <a:buSzPts val="2100"/>
              <a:buFont typeface="Calibri"/>
              <a:buChar char="●"/>
            </a:pPr>
            <a:r>
              <a:t/>
            </a:r>
            <a:endParaRPr sz="2100">
              <a:solidFill>
                <a:schemeClr val="dk1"/>
              </a:solidFill>
              <a:latin typeface="Calibri"/>
              <a:ea typeface="Calibri"/>
              <a:cs typeface="Calibri"/>
              <a:sym typeface="Calibri"/>
            </a:endParaRPr>
          </a:p>
        </p:txBody>
      </p:sp>
      <p:pic>
        <p:nvPicPr>
          <p:cNvPr id="178" name="Google Shape;178;p24"/>
          <p:cNvPicPr preferRelativeResize="0"/>
          <p:nvPr/>
        </p:nvPicPr>
        <p:blipFill>
          <a:blip r:embed="rId3">
            <a:alphaModFix/>
          </a:blip>
          <a:stretch>
            <a:fillRect/>
          </a:stretch>
        </p:blipFill>
        <p:spPr>
          <a:xfrm>
            <a:off x="1105675" y="5451949"/>
            <a:ext cx="7772948" cy="704950"/>
          </a:xfrm>
          <a:prstGeom prst="rect">
            <a:avLst/>
          </a:prstGeom>
          <a:noFill/>
          <a:ln>
            <a:noFill/>
          </a:ln>
        </p:spPr>
      </p:pic>
      <p:pic>
        <p:nvPicPr>
          <p:cNvPr id="179" name="Google Shape;179;p24"/>
          <p:cNvPicPr preferRelativeResize="0"/>
          <p:nvPr/>
        </p:nvPicPr>
        <p:blipFill>
          <a:blip r:embed="rId4">
            <a:alphaModFix/>
          </a:blip>
          <a:stretch>
            <a:fillRect/>
          </a:stretch>
        </p:blipFill>
        <p:spPr>
          <a:xfrm>
            <a:off x="1105677" y="1961063"/>
            <a:ext cx="10699351" cy="252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0" y="0"/>
            <a:ext cx="12192000" cy="21858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2800">
                <a:solidFill>
                  <a:schemeClr val="dk1"/>
                </a:solidFill>
                <a:latin typeface="Calibri"/>
                <a:ea typeface="Calibri"/>
                <a:cs typeface="Calibri"/>
                <a:sym typeface="Calibri"/>
              </a:rPr>
              <a:t>The paper proves these 3 theorems.</a:t>
            </a:r>
            <a:endParaRPr sz="2800">
              <a:solidFill>
                <a:schemeClr val="dk1"/>
              </a:solidFill>
              <a:latin typeface="Calibri"/>
              <a:ea typeface="Calibri"/>
              <a:cs typeface="Calibri"/>
              <a:sym typeface="Calibri"/>
            </a:endParaRPr>
          </a:p>
        </p:txBody>
      </p:sp>
      <p:pic>
        <p:nvPicPr>
          <p:cNvPr id="186" name="Google Shape;186;p25"/>
          <p:cNvPicPr preferRelativeResize="0"/>
          <p:nvPr/>
        </p:nvPicPr>
        <p:blipFill>
          <a:blip r:embed="rId3">
            <a:alphaModFix/>
          </a:blip>
          <a:stretch>
            <a:fillRect/>
          </a:stretch>
        </p:blipFill>
        <p:spPr>
          <a:xfrm>
            <a:off x="484225" y="2369675"/>
            <a:ext cx="11289026" cy="399601"/>
          </a:xfrm>
          <a:prstGeom prst="rect">
            <a:avLst/>
          </a:prstGeom>
          <a:noFill/>
          <a:ln>
            <a:noFill/>
          </a:ln>
        </p:spPr>
      </p:pic>
      <p:pic>
        <p:nvPicPr>
          <p:cNvPr id="187" name="Google Shape;187;p25"/>
          <p:cNvPicPr preferRelativeResize="0"/>
          <p:nvPr/>
        </p:nvPicPr>
        <p:blipFill>
          <a:blip r:embed="rId4">
            <a:alphaModFix/>
          </a:blip>
          <a:stretch>
            <a:fillRect/>
          </a:stretch>
        </p:blipFill>
        <p:spPr>
          <a:xfrm>
            <a:off x="451488" y="2993363"/>
            <a:ext cx="11289024" cy="703644"/>
          </a:xfrm>
          <a:prstGeom prst="rect">
            <a:avLst/>
          </a:prstGeom>
          <a:noFill/>
          <a:ln>
            <a:noFill/>
          </a:ln>
        </p:spPr>
      </p:pic>
      <p:pic>
        <p:nvPicPr>
          <p:cNvPr id="188" name="Google Shape;188;p25"/>
          <p:cNvPicPr preferRelativeResize="0"/>
          <p:nvPr/>
        </p:nvPicPr>
        <p:blipFill>
          <a:blip r:embed="rId5">
            <a:alphaModFix/>
          </a:blip>
          <a:stretch>
            <a:fillRect/>
          </a:stretch>
        </p:blipFill>
        <p:spPr>
          <a:xfrm>
            <a:off x="484225" y="3921100"/>
            <a:ext cx="11256274" cy="7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2" name="Shape 192"/>
        <p:cNvGrpSpPr/>
        <p:nvPr/>
      </p:nvGrpSpPr>
      <p:grpSpPr>
        <a:xfrm>
          <a:off x="0" y="0"/>
          <a:ext cx="0" cy="0"/>
          <a:chOff x="0" y="0"/>
          <a:chExt cx="0" cy="0"/>
        </a:xfrm>
      </p:grpSpPr>
      <p:sp>
        <p:nvSpPr>
          <p:cNvPr id="193" name="Google Shape;193;p26"/>
          <p:cNvSpPr txBox="1"/>
          <p:nvPr/>
        </p:nvSpPr>
        <p:spPr>
          <a:xfrm>
            <a:off x="0" y="0"/>
            <a:ext cx="12192000" cy="1200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2800">
              <a:solidFill>
                <a:schemeClr val="dk1"/>
              </a:solidFill>
              <a:latin typeface="Calibri"/>
              <a:ea typeface="Calibri"/>
              <a:cs typeface="Calibri"/>
              <a:sym typeface="Calibri"/>
            </a:endParaRPr>
          </a:p>
        </p:txBody>
      </p:sp>
      <p:pic>
        <p:nvPicPr>
          <p:cNvPr id="194" name="Google Shape;194;p26"/>
          <p:cNvPicPr preferRelativeResize="0"/>
          <p:nvPr/>
        </p:nvPicPr>
        <p:blipFill>
          <a:blip r:embed="rId3">
            <a:alphaModFix/>
          </a:blip>
          <a:stretch>
            <a:fillRect/>
          </a:stretch>
        </p:blipFill>
        <p:spPr>
          <a:xfrm>
            <a:off x="531675" y="1392575"/>
            <a:ext cx="10194959" cy="3442534"/>
          </a:xfrm>
          <a:prstGeom prst="rect">
            <a:avLst/>
          </a:prstGeom>
          <a:noFill/>
          <a:ln>
            <a:noFill/>
          </a:ln>
        </p:spPr>
      </p:pic>
      <p:pic>
        <p:nvPicPr>
          <p:cNvPr id="195" name="Google Shape;195;p26"/>
          <p:cNvPicPr preferRelativeResize="0"/>
          <p:nvPr/>
        </p:nvPicPr>
        <p:blipFill>
          <a:blip r:embed="rId4">
            <a:alphaModFix/>
          </a:blip>
          <a:stretch>
            <a:fillRect/>
          </a:stretch>
        </p:blipFill>
        <p:spPr>
          <a:xfrm>
            <a:off x="1042409" y="3755947"/>
            <a:ext cx="9848218" cy="2365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27"/>
          <p:cNvSpPr txBox="1"/>
          <p:nvPr/>
        </p:nvSpPr>
        <p:spPr>
          <a:xfrm>
            <a:off x="0" y="0"/>
            <a:ext cx="12192000" cy="1200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2800">
              <a:solidFill>
                <a:schemeClr val="dk1"/>
              </a:solidFill>
              <a:latin typeface="Calibri"/>
              <a:ea typeface="Calibri"/>
              <a:cs typeface="Calibri"/>
              <a:sym typeface="Calibri"/>
            </a:endParaRPr>
          </a:p>
        </p:txBody>
      </p:sp>
      <p:pic>
        <p:nvPicPr>
          <p:cNvPr id="202" name="Google Shape;202;p27"/>
          <p:cNvPicPr preferRelativeResize="0"/>
          <p:nvPr/>
        </p:nvPicPr>
        <p:blipFill>
          <a:blip r:embed="rId3">
            <a:alphaModFix/>
          </a:blip>
          <a:stretch>
            <a:fillRect/>
          </a:stretch>
        </p:blipFill>
        <p:spPr>
          <a:xfrm>
            <a:off x="1160625" y="1392325"/>
            <a:ext cx="9398199" cy="504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28"/>
          <p:cNvSpPr txBox="1"/>
          <p:nvPr/>
        </p:nvSpPr>
        <p:spPr>
          <a:xfrm>
            <a:off x="0" y="0"/>
            <a:ext cx="12192000" cy="20625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06400" lvl="0" marL="914400" marR="0" rtl="0" algn="l">
              <a:spcBef>
                <a:spcPts val="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p:txBody>
      </p:sp>
      <p:pic>
        <p:nvPicPr>
          <p:cNvPr id="209" name="Google Shape;209;p28"/>
          <p:cNvPicPr preferRelativeResize="0"/>
          <p:nvPr/>
        </p:nvPicPr>
        <p:blipFill>
          <a:blip r:embed="rId3">
            <a:alphaModFix/>
          </a:blip>
          <a:stretch>
            <a:fillRect/>
          </a:stretch>
        </p:blipFill>
        <p:spPr>
          <a:xfrm>
            <a:off x="576212" y="2428650"/>
            <a:ext cx="10660324" cy="3863475"/>
          </a:xfrm>
          <a:prstGeom prst="rect">
            <a:avLst/>
          </a:prstGeom>
          <a:noFill/>
          <a:ln>
            <a:noFill/>
          </a:ln>
        </p:spPr>
      </p:pic>
      <p:pic>
        <p:nvPicPr>
          <p:cNvPr id="210" name="Google Shape;210;p28"/>
          <p:cNvPicPr preferRelativeResize="0"/>
          <p:nvPr/>
        </p:nvPicPr>
        <p:blipFill>
          <a:blip r:embed="rId4">
            <a:alphaModFix/>
          </a:blip>
          <a:stretch>
            <a:fillRect/>
          </a:stretch>
        </p:blipFill>
        <p:spPr>
          <a:xfrm>
            <a:off x="1020350" y="1519650"/>
            <a:ext cx="10878102" cy="70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9"/>
          <p:cNvSpPr txBox="1"/>
          <p:nvPr/>
        </p:nvSpPr>
        <p:spPr>
          <a:xfrm>
            <a:off x="0" y="0"/>
            <a:ext cx="12192000" cy="1200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2800">
              <a:solidFill>
                <a:schemeClr val="dk1"/>
              </a:solidFill>
              <a:latin typeface="Calibri"/>
              <a:ea typeface="Calibri"/>
              <a:cs typeface="Calibri"/>
              <a:sym typeface="Calibri"/>
            </a:endParaRPr>
          </a:p>
        </p:txBody>
      </p:sp>
      <p:pic>
        <p:nvPicPr>
          <p:cNvPr id="217" name="Google Shape;217;p29"/>
          <p:cNvPicPr preferRelativeResize="0"/>
          <p:nvPr/>
        </p:nvPicPr>
        <p:blipFill>
          <a:blip r:embed="rId3">
            <a:alphaModFix/>
          </a:blip>
          <a:stretch>
            <a:fillRect/>
          </a:stretch>
        </p:blipFill>
        <p:spPr>
          <a:xfrm>
            <a:off x="537263" y="1760274"/>
            <a:ext cx="11117476" cy="3121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30"/>
          <p:cNvSpPr txBox="1"/>
          <p:nvPr/>
        </p:nvSpPr>
        <p:spPr>
          <a:xfrm>
            <a:off x="0" y="0"/>
            <a:ext cx="12192000" cy="12006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2800">
              <a:solidFill>
                <a:schemeClr val="dk1"/>
              </a:solidFill>
              <a:latin typeface="Calibri"/>
              <a:ea typeface="Calibri"/>
              <a:cs typeface="Calibri"/>
              <a:sym typeface="Calibri"/>
            </a:endParaRPr>
          </a:p>
        </p:txBody>
      </p:sp>
      <p:pic>
        <p:nvPicPr>
          <p:cNvPr id="224" name="Google Shape;224;p30"/>
          <p:cNvPicPr preferRelativeResize="0"/>
          <p:nvPr/>
        </p:nvPicPr>
        <p:blipFill>
          <a:blip r:embed="rId3">
            <a:alphaModFix/>
          </a:blip>
          <a:stretch>
            <a:fillRect/>
          </a:stretch>
        </p:blipFill>
        <p:spPr>
          <a:xfrm>
            <a:off x="610650" y="1344900"/>
            <a:ext cx="10627626" cy="403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1"/>
          <p:cNvSpPr txBox="1"/>
          <p:nvPr/>
        </p:nvSpPr>
        <p:spPr>
          <a:xfrm>
            <a:off x="0" y="114900"/>
            <a:ext cx="12192000" cy="55104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Theoretical Analysis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406400" lvl="0"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Connections of a δ-ordered embedding space to </a:t>
            </a:r>
            <a:r>
              <a:rPr b="1" lang="en-US" sz="2800">
                <a:solidFill>
                  <a:schemeClr val="dk1"/>
                </a:solidFill>
                <a:latin typeface="Calibri"/>
                <a:ea typeface="Calibri"/>
                <a:cs typeface="Calibri"/>
                <a:sym typeface="Calibri"/>
              </a:rPr>
              <a:t>final performance</a:t>
            </a:r>
            <a:r>
              <a:rPr lang="en-US" sz="2800">
                <a:solidFill>
                  <a:schemeClr val="dk1"/>
                </a:solidFill>
                <a:latin typeface="Calibri"/>
                <a:ea typeface="Calibri"/>
                <a:cs typeface="Calibri"/>
                <a:sym typeface="Calibri"/>
              </a:rPr>
              <a:t> and </a:t>
            </a:r>
            <a:r>
              <a:rPr b="1" lang="en-US" sz="2800">
                <a:solidFill>
                  <a:schemeClr val="dk1"/>
                </a:solidFill>
                <a:latin typeface="Calibri"/>
                <a:ea typeface="Calibri"/>
                <a:cs typeface="Calibri"/>
                <a:sym typeface="Calibri"/>
              </a:rPr>
              <a:t>generalizability</a:t>
            </a:r>
            <a:r>
              <a:rPr lang="en-US" sz="2800">
                <a:solidFill>
                  <a:schemeClr val="dk1"/>
                </a:solidFill>
                <a:latin typeface="Calibri"/>
                <a:ea typeface="Calibri"/>
                <a:cs typeface="Calibri"/>
                <a:sym typeface="Calibri"/>
              </a:rPr>
              <a:t>.</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06400" lvl="0" marL="9144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Monotonic function</a:t>
            </a:r>
            <a:r>
              <a:rPr lang="en-US" sz="2800">
                <a:solidFill>
                  <a:schemeClr val="dk1"/>
                </a:solidFill>
                <a:latin typeface="Calibri"/>
                <a:ea typeface="Calibri"/>
                <a:cs typeface="Calibri"/>
                <a:sym typeface="Calibri"/>
              </a:rPr>
              <a:t> - a monotonic function (or monotone function) is a function between ordered sets that preserves or reverses the given order.</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06400" lvl="0" marL="9144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Rademacher Complexity</a:t>
            </a:r>
            <a:r>
              <a:rPr lang="en-US" sz="2800">
                <a:solidFill>
                  <a:schemeClr val="dk1"/>
                </a:solidFill>
                <a:latin typeface="Calibri"/>
                <a:ea typeface="Calibri"/>
                <a:cs typeface="Calibri"/>
                <a:sym typeface="Calibri"/>
              </a:rPr>
              <a:t> - In computational learning theory (machine learning and theory of computation), Rademacher complexity, measures richness of a class of sets with respect to a probability distribution.</a:t>
            </a:r>
            <a:endParaRPr sz="2800">
              <a:solidFill>
                <a:schemeClr val="dk1"/>
              </a:solidFill>
              <a:latin typeface="Calibri"/>
              <a:ea typeface="Calibri"/>
              <a:cs typeface="Calibri"/>
              <a:sym typeface="Calibri"/>
            </a:endParaRPr>
          </a:p>
        </p:txBody>
      </p:sp>
      <p:pic>
        <p:nvPicPr>
          <p:cNvPr id="231" name="Google Shape;231;p31"/>
          <p:cNvPicPr preferRelativeResize="0"/>
          <p:nvPr/>
        </p:nvPicPr>
        <p:blipFill>
          <a:blip r:embed="rId3">
            <a:alphaModFix/>
          </a:blip>
          <a:stretch>
            <a:fillRect/>
          </a:stretch>
        </p:blipFill>
        <p:spPr>
          <a:xfrm>
            <a:off x="4262506" y="5625288"/>
            <a:ext cx="3892411" cy="7230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0" y="0"/>
            <a:ext cx="12192000" cy="68034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3600">
                <a:solidFill>
                  <a:schemeClr val="dk1"/>
                </a:solidFill>
                <a:latin typeface="Calibri"/>
                <a:ea typeface="Calibri"/>
                <a:cs typeface="Calibri"/>
                <a:sym typeface="Calibri"/>
              </a:rPr>
              <a:t>Introduction </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Regression tasks are one of the most fundamental real world problems.</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To carry out such tasks and make continuous value predictions, the widely utilised methods are distance-based loss functions such as L1 and L2 distance. </a:t>
            </a:r>
            <a:endParaRPr sz="28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Earlier approaches concentrate on the final predictions in an end-to-end manner, without explicitly highlighting the representations acquired by the model.</a:t>
            </a:r>
            <a:endParaRPr sz="2800">
              <a:solidFill>
                <a:schemeClr val="dk1"/>
              </a:solidFill>
              <a:latin typeface="Calibri"/>
              <a:ea typeface="Calibri"/>
              <a:cs typeface="Calibri"/>
              <a:sym typeface="Calibri"/>
            </a:endParaRPr>
          </a:p>
        </p:txBody>
      </p:sp>
      <p:pic>
        <p:nvPicPr>
          <p:cNvPr id="96" name="Google Shape;96;p14"/>
          <p:cNvPicPr preferRelativeResize="0"/>
          <p:nvPr/>
        </p:nvPicPr>
        <p:blipFill>
          <a:blip r:embed="rId3">
            <a:alphaModFix/>
          </a:blip>
          <a:stretch>
            <a:fillRect/>
          </a:stretch>
        </p:blipFill>
        <p:spPr>
          <a:xfrm>
            <a:off x="3434113" y="3014475"/>
            <a:ext cx="5323773" cy="2350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t>Methodology</a:t>
            </a:r>
            <a:endParaRPr sz="3800"/>
          </a:p>
        </p:txBody>
      </p:sp>
      <p:pic>
        <p:nvPicPr>
          <p:cNvPr id="238" name="Google Shape;238;p32"/>
          <p:cNvPicPr preferRelativeResize="0"/>
          <p:nvPr/>
        </p:nvPicPr>
        <p:blipFill>
          <a:blip r:embed="rId3">
            <a:alphaModFix/>
          </a:blip>
          <a:stretch>
            <a:fillRect/>
          </a:stretch>
        </p:blipFill>
        <p:spPr>
          <a:xfrm>
            <a:off x="838200" y="1895400"/>
            <a:ext cx="10160699" cy="1778125"/>
          </a:xfrm>
          <a:prstGeom prst="rect">
            <a:avLst/>
          </a:prstGeom>
          <a:noFill/>
          <a:ln>
            <a:noFill/>
          </a:ln>
        </p:spPr>
      </p:pic>
      <p:cxnSp>
        <p:nvCxnSpPr>
          <p:cNvPr id="239" name="Google Shape;239;p32"/>
          <p:cNvCxnSpPr/>
          <p:nvPr/>
        </p:nvCxnSpPr>
        <p:spPr>
          <a:xfrm>
            <a:off x="4524200" y="3402925"/>
            <a:ext cx="0" cy="12516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2"/>
          <p:cNvSpPr txBox="1"/>
          <p:nvPr/>
        </p:nvSpPr>
        <p:spPr>
          <a:xfrm>
            <a:off x="3538125" y="4654525"/>
            <a:ext cx="25245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600">
                <a:solidFill>
                  <a:schemeClr val="dk1"/>
                </a:solidFill>
                <a:latin typeface="Calibri"/>
                <a:ea typeface="Calibri"/>
                <a:cs typeface="Calibri"/>
                <a:sym typeface="Calibri"/>
              </a:rPr>
              <a:t>Encoder</a:t>
            </a:r>
            <a:r>
              <a:rPr lang="en-US" sz="1600">
                <a:solidFill>
                  <a:schemeClr val="dk1"/>
                </a:solidFill>
                <a:latin typeface="Calibri"/>
                <a:ea typeface="Calibri"/>
                <a:cs typeface="Calibri"/>
                <a:sym typeface="Calibri"/>
              </a:rPr>
              <a:t> is trained on the proposed </a:t>
            </a:r>
            <a:r>
              <a:rPr b="1" lang="en-US">
                <a:solidFill>
                  <a:schemeClr val="dk1"/>
                </a:solidFill>
              </a:rPr>
              <a:t>L</a:t>
            </a:r>
            <a:r>
              <a:rPr b="1" i="1" lang="en-US" sz="1000">
                <a:solidFill>
                  <a:schemeClr val="dk1"/>
                </a:solidFill>
              </a:rPr>
              <a:t>RNC</a:t>
            </a:r>
            <a:r>
              <a:rPr lang="en-US" sz="1600">
                <a:solidFill>
                  <a:schemeClr val="dk1"/>
                </a:solidFill>
                <a:latin typeface="Calibri"/>
                <a:ea typeface="Calibri"/>
                <a:cs typeface="Calibri"/>
                <a:sym typeface="Calibri"/>
              </a:rPr>
              <a:t> to obtain feature embedding </a:t>
            </a:r>
            <a:endParaRPr b="1" sz="1800">
              <a:solidFill>
                <a:schemeClr val="dk1"/>
              </a:solidFill>
              <a:latin typeface="Calibri"/>
              <a:ea typeface="Calibri"/>
              <a:cs typeface="Calibri"/>
              <a:sym typeface="Calibri"/>
            </a:endParaRPr>
          </a:p>
        </p:txBody>
      </p:sp>
      <p:cxnSp>
        <p:nvCxnSpPr>
          <p:cNvPr id="241" name="Google Shape;241;p32"/>
          <p:cNvCxnSpPr/>
          <p:nvPr/>
        </p:nvCxnSpPr>
        <p:spPr>
          <a:xfrm>
            <a:off x="7297225" y="3402925"/>
            <a:ext cx="0" cy="12516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32"/>
          <p:cNvSpPr txBox="1"/>
          <p:nvPr/>
        </p:nvSpPr>
        <p:spPr>
          <a:xfrm>
            <a:off x="6482300" y="4654525"/>
            <a:ext cx="2203500" cy="9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600">
                <a:solidFill>
                  <a:schemeClr val="dk1"/>
                </a:solidFill>
                <a:latin typeface="Calibri"/>
                <a:ea typeface="Calibri"/>
                <a:cs typeface="Calibri"/>
                <a:sym typeface="Calibri"/>
              </a:rPr>
              <a:t>Predictor</a:t>
            </a:r>
            <a:r>
              <a:rPr lang="en-US" sz="1600">
                <a:solidFill>
                  <a:schemeClr val="dk1"/>
                </a:solidFill>
                <a:latin typeface="Calibri"/>
                <a:ea typeface="Calibri"/>
                <a:cs typeface="Calibri"/>
                <a:sym typeface="Calibri"/>
              </a:rPr>
              <a:t> is then  trained on </a:t>
            </a:r>
            <a:r>
              <a:rPr b="1" lang="en-US">
                <a:solidFill>
                  <a:schemeClr val="dk1"/>
                </a:solidFill>
              </a:rPr>
              <a:t>L</a:t>
            </a:r>
            <a:r>
              <a:rPr b="1" lang="en-US" sz="1100">
                <a:solidFill>
                  <a:schemeClr val="dk1"/>
                </a:solidFill>
              </a:rPr>
              <a:t>1 </a:t>
            </a:r>
            <a:r>
              <a:rPr lang="en-US" sz="1600">
                <a:solidFill>
                  <a:schemeClr val="dk1"/>
                </a:solidFill>
                <a:latin typeface="Calibri"/>
                <a:ea typeface="Calibri"/>
                <a:cs typeface="Calibri"/>
                <a:sym typeface="Calibri"/>
              </a:rPr>
              <a:t>loss</a:t>
            </a:r>
            <a:endParaRPr sz="1600">
              <a:solidFill>
                <a:schemeClr val="dk1"/>
              </a:solidFill>
              <a:latin typeface="Calibri"/>
              <a:ea typeface="Calibri"/>
              <a:cs typeface="Calibri"/>
              <a:sym typeface="Calibri"/>
            </a:endParaRPr>
          </a:p>
        </p:txBody>
      </p:sp>
      <p:cxnSp>
        <p:nvCxnSpPr>
          <p:cNvPr id="243" name="Google Shape;243;p32"/>
          <p:cNvCxnSpPr/>
          <p:nvPr/>
        </p:nvCxnSpPr>
        <p:spPr>
          <a:xfrm>
            <a:off x="9869775" y="3207350"/>
            <a:ext cx="0" cy="14343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2"/>
          <p:cNvSpPr txBox="1"/>
          <p:nvPr/>
        </p:nvSpPr>
        <p:spPr>
          <a:xfrm>
            <a:off x="8918000" y="4628500"/>
            <a:ext cx="1968900" cy="6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MAE </a:t>
            </a:r>
            <a:r>
              <a:rPr lang="en-US" sz="1600">
                <a:solidFill>
                  <a:schemeClr val="dk1"/>
                </a:solidFill>
                <a:latin typeface="Calibri"/>
                <a:ea typeface="Calibri"/>
                <a:cs typeface="Calibri"/>
                <a:sym typeface="Calibri"/>
              </a:rPr>
              <a:t>is used as the metric for evaluation except for </a:t>
            </a:r>
            <a:r>
              <a:rPr lang="en-US">
                <a:solidFill>
                  <a:schemeClr val="dk1"/>
                </a:solidFill>
                <a:latin typeface="Space Grotesk Medium"/>
                <a:ea typeface="Space Grotesk Medium"/>
                <a:cs typeface="Space Grotesk Medium"/>
                <a:sym typeface="Space Grotesk Medium"/>
              </a:rPr>
              <a:t>MPIIFaceGaze</a:t>
            </a:r>
            <a:r>
              <a:rPr lang="en-US" sz="1600">
                <a:solidFill>
                  <a:schemeClr val="dk1"/>
                </a:solidFill>
                <a:latin typeface="Calibri"/>
                <a:ea typeface="Calibri"/>
                <a:cs typeface="Calibri"/>
                <a:sym typeface="Calibri"/>
              </a:rPr>
              <a:t> which uses </a:t>
            </a:r>
            <a:r>
              <a:rPr b="1" lang="en-US" sz="1600">
                <a:solidFill>
                  <a:schemeClr val="dk1"/>
                </a:solidFill>
                <a:latin typeface="Calibri"/>
                <a:ea typeface="Calibri"/>
                <a:cs typeface="Calibri"/>
                <a:sym typeface="Calibri"/>
              </a:rPr>
              <a:t>Angular Error</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cxnSp>
        <p:nvCxnSpPr>
          <p:cNvPr id="245" name="Google Shape;245;p32"/>
          <p:cNvCxnSpPr/>
          <p:nvPr/>
        </p:nvCxnSpPr>
        <p:spPr>
          <a:xfrm>
            <a:off x="2020900" y="3194325"/>
            <a:ext cx="12900" cy="13821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32"/>
          <p:cNvSpPr txBox="1"/>
          <p:nvPr/>
        </p:nvSpPr>
        <p:spPr>
          <a:xfrm>
            <a:off x="1473200" y="4576425"/>
            <a:ext cx="2203500" cy="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US" sz="1600">
                <a:solidFill>
                  <a:schemeClr val="dk1"/>
                </a:solidFill>
                <a:latin typeface="Calibri"/>
                <a:ea typeface="Calibri"/>
                <a:cs typeface="Calibri"/>
                <a:sym typeface="Calibri"/>
              </a:rPr>
              <a:t>Datasets Used</a:t>
            </a:r>
            <a:endParaRPr i="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latin typeface="Space Grotesk Medium"/>
                <a:ea typeface="Space Grotesk Medium"/>
                <a:cs typeface="Space Grotesk Medium"/>
                <a:sym typeface="Space Grotesk Medium"/>
              </a:rPr>
              <a:t>AgeDB</a:t>
            </a:r>
            <a:endParaRPr>
              <a:solidFill>
                <a:schemeClr val="dk1"/>
              </a:solidFill>
              <a:latin typeface="Space Grotesk Medium"/>
              <a:ea typeface="Space Grotesk Medium"/>
              <a:cs typeface="Space Grotesk Medium"/>
              <a:sym typeface="Space Grotesk Medium"/>
            </a:endParaRPr>
          </a:p>
          <a:p>
            <a:pPr indent="0" lvl="0" marL="0" rtl="0" algn="l">
              <a:spcBef>
                <a:spcPts val="0"/>
              </a:spcBef>
              <a:spcAft>
                <a:spcPts val="0"/>
              </a:spcAft>
              <a:buNone/>
            </a:pPr>
            <a:r>
              <a:rPr lang="en-US">
                <a:solidFill>
                  <a:schemeClr val="dk1"/>
                </a:solidFill>
                <a:latin typeface="Space Grotesk Medium"/>
                <a:ea typeface="Space Grotesk Medium"/>
                <a:cs typeface="Space Grotesk Medium"/>
                <a:sym typeface="Space Grotesk Medium"/>
              </a:rPr>
              <a:t>TUAB</a:t>
            </a:r>
            <a:endParaRPr>
              <a:solidFill>
                <a:schemeClr val="dk1"/>
              </a:solidFill>
              <a:latin typeface="Space Grotesk Medium"/>
              <a:ea typeface="Space Grotesk Medium"/>
              <a:cs typeface="Space Grotesk Medium"/>
              <a:sym typeface="Space Grotesk Medium"/>
            </a:endParaRPr>
          </a:p>
          <a:p>
            <a:pPr indent="0" lvl="0" marL="0" rtl="0" algn="l">
              <a:spcBef>
                <a:spcPts val="0"/>
              </a:spcBef>
              <a:spcAft>
                <a:spcPts val="0"/>
              </a:spcAft>
              <a:buNone/>
            </a:pPr>
            <a:r>
              <a:rPr lang="en-US">
                <a:solidFill>
                  <a:schemeClr val="dk1"/>
                </a:solidFill>
                <a:latin typeface="Space Grotesk Medium"/>
                <a:ea typeface="Space Grotesk Medium"/>
                <a:cs typeface="Space Grotesk Medium"/>
                <a:sym typeface="Space Grotesk Medium"/>
              </a:rPr>
              <a:t>SkyFinder</a:t>
            </a:r>
            <a:endParaRPr>
              <a:solidFill>
                <a:schemeClr val="dk1"/>
              </a:solidFill>
              <a:latin typeface="Space Grotesk Medium"/>
              <a:ea typeface="Space Grotesk Medium"/>
              <a:cs typeface="Space Grotesk Medium"/>
              <a:sym typeface="Space Grotesk Medium"/>
            </a:endParaRPr>
          </a:p>
          <a:p>
            <a:pPr indent="0" lvl="0" marL="0" rtl="0" algn="l">
              <a:spcBef>
                <a:spcPts val="0"/>
              </a:spcBef>
              <a:spcAft>
                <a:spcPts val="0"/>
              </a:spcAft>
              <a:buNone/>
            </a:pPr>
            <a:r>
              <a:rPr lang="en-US">
                <a:solidFill>
                  <a:schemeClr val="dk1"/>
                </a:solidFill>
                <a:latin typeface="Space Grotesk Medium"/>
                <a:ea typeface="Space Grotesk Medium"/>
                <a:cs typeface="Space Grotesk Medium"/>
                <a:sym typeface="Space Grotesk Medium"/>
              </a:rPr>
              <a:t>MPIIFaceGaze</a:t>
            </a:r>
            <a:endParaRPr>
              <a:solidFill>
                <a:schemeClr val="dk1"/>
              </a:solidFill>
              <a:latin typeface="Space Grotesk Medium"/>
              <a:ea typeface="Space Grotesk Medium"/>
              <a:cs typeface="Space Grotesk Medium"/>
              <a:sym typeface="Space Grotesk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nvSpPr>
        <p:spPr>
          <a:xfrm>
            <a:off x="0" y="52875"/>
            <a:ext cx="12192000" cy="20742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Experiments Results</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Comparison to </a:t>
            </a:r>
            <a:r>
              <a:rPr i="0" lang="en-US" sz="2800" u="none" cap="none" strike="noStrike">
                <a:solidFill>
                  <a:schemeClr val="dk1"/>
                </a:solidFill>
                <a:latin typeface="Space Grotesk Medium"/>
                <a:ea typeface="Space Grotesk Medium"/>
                <a:cs typeface="Space Grotesk Medium"/>
                <a:sym typeface="Space Grotesk Medium"/>
              </a:rPr>
              <a:t>S</a:t>
            </a:r>
            <a:r>
              <a:rPr lang="en-US" sz="2800">
                <a:solidFill>
                  <a:schemeClr val="dk1"/>
                </a:solidFill>
                <a:latin typeface="Space Grotesk Medium"/>
                <a:ea typeface="Space Grotesk Medium"/>
                <a:cs typeface="Space Grotesk Medium"/>
                <a:sym typeface="Space Grotesk Medium"/>
              </a:rPr>
              <a:t>tate of the Art.</a:t>
            </a:r>
            <a:endParaRPr/>
          </a:p>
        </p:txBody>
      </p:sp>
      <p:pic>
        <p:nvPicPr>
          <p:cNvPr id="252" name="Google Shape;252;p33"/>
          <p:cNvPicPr preferRelativeResize="0"/>
          <p:nvPr/>
        </p:nvPicPr>
        <p:blipFill rotWithShape="1">
          <a:blip r:embed="rId3">
            <a:alphaModFix/>
          </a:blip>
          <a:srcRect b="0" l="0" r="0" t="0"/>
          <a:stretch/>
        </p:blipFill>
        <p:spPr>
          <a:xfrm>
            <a:off x="2527713" y="2115375"/>
            <a:ext cx="7136566" cy="4412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nvSpPr>
        <p:spPr>
          <a:xfrm>
            <a:off x="0" y="0"/>
            <a:ext cx="12192000" cy="18471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Experiments Results</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pic>
        <p:nvPicPr>
          <p:cNvPr id="258" name="Google Shape;258;p34"/>
          <p:cNvPicPr preferRelativeResize="0"/>
          <p:nvPr/>
        </p:nvPicPr>
        <p:blipFill rotWithShape="1">
          <a:blip r:embed="rId3">
            <a:alphaModFix/>
          </a:blip>
          <a:srcRect b="0" l="0" r="0" t="0"/>
          <a:stretch/>
        </p:blipFill>
        <p:spPr>
          <a:xfrm>
            <a:off x="936811" y="1671675"/>
            <a:ext cx="10318365" cy="4439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nvSpPr>
        <p:spPr>
          <a:xfrm>
            <a:off x="1012275" y="1994100"/>
            <a:ext cx="10662900" cy="4863900"/>
          </a:xfrm>
          <a:prstGeom prst="rect">
            <a:avLst/>
          </a:prstGeom>
          <a:noFill/>
          <a:ln>
            <a:noFill/>
          </a:ln>
        </p:spPr>
        <p:txBody>
          <a:bodyPr anchorCtr="0" anchor="t" bIns="45700" lIns="91425" spcFirstLastPara="1" rIns="91425" wrap="square" tIns="45700">
            <a:spAutoFit/>
          </a:bodyPr>
          <a:lstStyle/>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1"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Generated corruptions on AgeDB test set using ImageNet-C benchmark at various severity levels.</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RNC consistently more robust and shows less performance degradation.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5" name="Google Shape;265;p35"/>
          <p:cNvPicPr preferRelativeResize="0"/>
          <p:nvPr/>
        </p:nvPicPr>
        <p:blipFill rotWithShape="1">
          <a:blip r:embed="rId3">
            <a:alphaModFix/>
          </a:blip>
          <a:srcRect b="0" l="0" r="0" t="0"/>
          <a:stretch/>
        </p:blipFill>
        <p:spPr>
          <a:xfrm>
            <a:off x="2908050" y="1351831"/>
            <a:ext cx="6375899" cy="3198675"/>
          </a:xfrm>
          <a:prstGeom prst="rect">
            <a:avLst/>
          </a:prstGeom>
          <a:noFill/>
          <a:ln>
            <a:noFill/>
          </a:ln>
        </p:spPr>
      </p:pic>
      <p:sp>
        <p:nvSpPr>
          <p:cNvPr id="266" name="Google Shape;266;p35"/>
          <p:cNvSpPr txBox="1"/>
          <p:nvPr>
            <p:ph type="title"/>
          </p:nvPr>
        </p:nvSpPr>
        <p:spPr>
          <a:xfrm>
            <a:off x="147175" y="26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900"/>
              <a:t>Robustness to Data Corruptions</a:t>
            </a:r>
            <a:endParaRPr sz="3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264550" y="1999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t>Resilience To Reduced Training Data</a:t>
            </a:r>
            <a:endParaRPr sz="3500"/>
          </a:p>
        </p:txBody>
      </p:sp>
      <p:sp>
        <p:nvSpPr>
          <p:cNvPr id="273" name="Google Shape;273;p36"/>
          <p:cNvSpPr txBox="1"/>
          <p:nvPr>
            <p:ph idx="1" type="body"/>
          </p:nvPr>
        </p:nvSpPr>
        <p:spPr>
          <a:xfrm>
            <a:off x="1007725" y="4739350"/>
            <a:ext cx="10515600" cy="19740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sz="2600"/>
              <a:t>Subsampled </a:t>
            </a:r>
            <a:r>
              <a:rPr lang="en-US" sz="2400">
                <a:latin typeface="Space Grotesk Medium"/>
                <a:ea typeface="Space Grotesk Medium"/>
                <a:cs typeface="Space Grotesk Medium"/>
                <a:sym typeface="Space Grotesk Medium"/>
              </a:rPr>
              <a:t>IMDB-WIKI</a:t>
            </a:r>
            <a:r>
              <a:rPr lang="en-US" sz="2600"/>
              <a:t> to generate training sets of various sizes.</a:t>
            </a:r>
            <a:endParaRPr sz="2600"/>
          </a:p>
          <a:p>
            <a:pPr indent="-330200" lvl="0" marL="457200" rtl="0" algn="l">
              <a:lnSpc>
                <a:spcPct val="115000"/>
              </a:lnSpc>
              <a:spcBef>
                <a:spcPts val="0"/>
              </a:spcBef>
              <a:spcAft>
                <a:spcPts val="0"/>
              </a:spcAft>
              <a:buSzPts val="1600"/>
              <a:buChar char="•"/>
            </a:pPr>
            <a:r>
              <a:rPr lang="en-US" sz="2600"/>
              <a:t>RNC displays less performance degradation with decreasing training samples.</a:t>
            </a:r>
            <a:endParaRPr sz="2600"/>
          </a:p>
        </p:txBody>
      </p:sp>
      <p:pic>
        <p:nvPicPr>
          <p:cNvPr id="274" name="Google Shape;274;p36"/>
          <p:cNvPicPr preferRelativeResize="0"/>
          <p:nvPr/>
        </p:nvPicPr>
        <p:blipFill rotWithShape="1">
          <a:blip r:embed="rId3">
            <a:alphaModFix/>
          </a:blip>
          <a:srcRect b="0" l="0" r="0" t="0"/>
          <a:stretch/>
        </p:blipFill>
        <p:spPr>
          <a:xfrm>
            <a:off x="3052275" y="1443100"/>
            <a:ext cx="5982501" cy="313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37"/>
          <p:cNvSpPr txBox="1"/>
          <p:nvPr/>
        </p:nvSpPr>
        <p:spPr>
          <a:xfrm>
            <a:off x="0" y="0"/>
            <a:ext cx="12192000" cy="48639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Experiments –</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Transfer Learning.</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Zero-shot generalization.</a:t>
            </a:r>
            <a:endParaRPr>
              <a:solidFill>
                <a:schemeClr val="dk1"/>
              </a:solidFill>
            </a:endParaRPr>
          </a:p>
          <a:p>
            <a:pPr indent="0" lvl="0" marL="914400" marR="0" rtl="0" algn="l">
              <a:spcBef>
                <a:spcPts val="0"/>
              </a:spcBef>
              <a:spcAft>
                <a:spcPts val="0"/>
              </a:spcAft>
              <a:buNone/>
            </a:pPr>
            <a:r>
              <a:t/>
            </a:r>
            <a:endParaRPr/>
          </a:p>
        </p:txBody>
      </p:sp>
      <p:pic>
        <p:nvPicPr>
          <p:cNvPr id="280" name="Google Shape;280;p37"/>
          <p:cNvPicPr preferRelativeResize="0"/>
          <p:nvPr/>
        </p:nvPicPr>
        <p:blipFill rotWithShape="1">
          <a:blip r:embed="rId3">
            <a:alphaModFix/>
          </a:blip>
          <a:srcRect b="0" l="0" r="0" t="0"/>
          <a:stretch/>
        </p:blipFill>
        <p:spPr>
          <a:xfrm>
            <a:off x="760325" y="2060525"/>
            <a:ext cx="11145401" cy="1777990"/>
          </a:xfrm>
          <a:prstGeom prst="rect">
            <a:avLst/>
          </a:prstGeom>
          <a:noFill/>
          <a:ln>
            <a:noFill/>
          </a:ln>
        </p:spPr>
      </p:pic>
      <p:pic>
        <p:nvPicPr>
          <p:cNvPr id="281" name="Google Shape;281;p37"/>
          <p:cNvPicPr preferRelativeResize="0"/>
          <p:nvPr/>
        </p:nvPicPr>
        <p:blipFill rotWithShape="1">
          <a:blip r:embed="rId4">
            <a:alphaModFix/>
          </a:blip>
          <a:srcRect b="0" l="0" r="0" t="0"/>
          <a:stretch/>
        </p:blipFill>
        <p:spPr>
          <a:xfrm>
            <a:off x="3906975" y="4661575"/>
            <a:ext cx="4852100" cy="20277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nvSpPr>
        <p:spPr>
          <a:xfrm>
            <a:off x="0" y="0"/>
            <a:ext cx="12192000" cy="72345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Ablation</a:t>
            </a:r>
            <a:r>
              <a:rPr lang="en-US" sz="3600">
                <a:solidFill>
                  <a:schemeClr val="dk1"/>
                </a:solidFill>
                <a:latin typeface="Calibri"/>
                <a:ea typeface="Calibri"/>
                <a:cs typeface="Calibri"/>
                <a:sym typeface="Calibri"/>
              </a:rPr>
              <a:t> study </a:t>
            </a:r>
            <a:r>
              <a:rPr lang="en-US" sz="3600">
                <a:solidFill>
                  <a:schemeClr val="dk1"/>
                </a:solidFill>
                <a:latin typeface="Calibri"/>
                <a:ea typeface="Calibri"/>
                <a:cs typeface="Calibri"/>
                <a:sym typeface="Calibri"/>
              </a:rPr>
              <a:t>–</a:t>
            </a:r>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Robustness to spurious targets.</a:t>
            </a:r>
            <a:endParaRPr sz="28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2800">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93700" lvl="1" marL="10287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pic>
        <p:nvPicPr>
          <p:cNvPr id="287" name="Google Shape;287;p38"/>
          <p:cNvPicPr preferRelativeResize="0"/>
          <p:nvPr/>
        </p:nvPicPr>
        <p:blipFill rotWithShape="1">
          <a:blip r:embed="rId3">
            <a:alphaModFix/>
          </a:blip>
          <a:srcRect b="0" l="0" r="0" t="0"/>
          <a:stretch/>
        </p:blipFill>
        <p:spPr>
          <a:xfrm>
            <a:off x="299500" y="2692625"/>
            <a:ext cx="5611101" cy="2686325"/>
          </a:xfrm>
          <a:prstGeom prst="rect">
            <a:avLst/>
          </a:prstGeom>
          <a:noFill/>
          <a:ln>
            <a:noFill/>
          </a:ln>
        </p:spPr>
      </p:pic>
      <p:pic>
        <p:nvPicPr>
          <p:cNvPr id="288" name="Google Shape;288;p38"/>
          <p:cNvPicPr preferRelativeResize="0"/>
          <p:nvPr/>
        </p:nvPicPr>
        <p:blipFill rotWithShape="1">
          <a:blip r:embed="rId4">
            <a:alphaModFix/>
          </a:blip>
          <a:srcRect b="0" l="0" r="0" t="0"/>
          <a:stretch/>
        </p:blipFill>
        <p:spPr>
          <a:xfrm>
            <a:off x="5847372" y="2950399"/>
            <a:ext cx="6075004" cy="242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p39"/>
          <p:cNvSpPr txBox="1"/>
          <p:nvPr/>
        </p:nvSpPr>
        <p:spPr>
          <a:xfrm>
            <a:off x="0" y="0"/>
            <a:ext cx="12192000" cy="63723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Ablation Study –</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Number of positives.</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b="0" i="0" lang="en-US" sz="2800" u="none" cap="none" strike="noStrike">
                <a:solidFill>
                  <a:schemeClr val="dk1"/>
                </a:solidFill>
                <a:latin typeface="Calibri"/>
                <a:ea typeface="Calibri"/>
                <a:cs typeface="Calibri"/>
                <a:sym typeface="Calibri"/>
              </a:rPr>
              <a:t>Sim(., .) function effect.</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Effect of training scheme.</a:t>
            </a:r>
            <a:endParaRPr b="0" i="0" sz="2800" u="none" cap="none" strike="noStrike">
              <a:solidFill>
                <a:schemeClr val="dk1"/>
              </a:solidFill>
              <a:latin typeface="Calibri"/>
              <a:ea typeface="Calibri"/>
              <a:cs typeface="Calibri"/>
              <a:sym typeface="Calibri"/>
            </a:endParaRPr>
          </a:p>
        </p:txBody>
      </p:sp>
      <p:pic>
        <p:nvPicPr>
          <p:cNvPr id="294" name="Google Shape;294;p39"/>
          <p:cNvPicPr preferRelativeResize="0"/>
          <p:nvPr/>
        </p:nvPicPr>
        <p:blipFill rotWithShape="1">
          <a:blip r:embed="rId3">
            <a:alphaModFix/>
          </a:blip>
          <a:srcRect b="0" l="0" r="0" t="0"/>
          <a:stretch/>
        </p:blipFill>
        <p:spPr>
          <a:xfrm>
            <a:off x="4973200" y="3165643"/>
            <a:ext cx="3886200" cy="1498600"/>
          </a:xfrm>
          <a:prstGeom prst="rect">
            <a:avLst/>
          </a:prstGeom>
          <a:noFill/>
          <a:ln>
            <a:noFill/>
          </a:ln>
        </p:spPr>
      </p:pic>
      <p:pic>
        <p:nvPicPr>
          <p:cNvPr id="295" name="Google Shape;295;p39"/>
          <p:cNvPicPr preferRelativeResize="0"/>
          <p:nvPr/>
        </p:nvPicPr>
        <p:blipFill rotWithShape="1">
          <a:blip r:embed="rId4">
            <a:alphaModFix/>
          </a:blip>
          <a:srcRect b="0" l="0" r="0" t="0"/>
          <a:stretch/>
        </p:blipFill>
        <p:spPr>
          <a:xfrm>
            <a:off x="4973200" y="5015491"/>
            <a:ext cx="3530600" cy="1447800"/>
          </a:xfrm>
          <a:prstGeom prst="rect">
            <a:avLst/>
          </a:prstGeom>
          <a:noFill/>
          <a:ln>
            <a:noFill/>
          </a:ln>
        </p:spPr>
      </p:pic>
      <p:pic>
        <p:nvPicPr>
          <p:cNvPr id="296" name="Google Shape;296;p39"/>
          <p:cNvPicPr preferRelativeResize="0"/>
          <p:nvPr/>
        </p:nvPicPr>
        <p:blipFill rotWithShape="1">
          <a:blip r:embed="rId5">
            <a:alphaModFix/>
          </a:blip>
          <a:srcRect b="0" l="0" r="0" t="0"/>
          <a:stretch/>
        </p:blipFill>
        <p:spPr>
          <a:xfrm>
            <a:off x="4866873" y="896244"/>
            <a:ext cx="2458254" cy="19181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40"/>
          <p:cNvSpPr txBox="1"/>
          <p:nvPr/>
        </p:nvSpPr>
        <p:spPr>
          <a:xfrm>
            <a:off x="0" y="0"/>
            <a:ext cx="12192000" cy="20625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Further</a:t>
            </a:r>
            <a:r>
              <a:rPr lang="en-US" sz="3600">
                <a:solidFill>
                  <a:schemeClr val="dk1"/>
                </a:solidFill>
                <a:latin typeface="Calibri"/>
                <a:ea typeface="Calibri"/>
                <a:cs typeface="Calibri"/>
                <a:sym typeface="Calibri"/>
              </a:rPr>
              <a:t> Experiments &amp; Discussions –</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Is augmentation necessary?</a:t>
            </a:r>
            <a:endParaRPr b="0" i="0" sz="2800" u="none" cap="none" strike="noStrike">
              <a:solidFill>
                <a:schemeClr val="dk1"/>
              </a:solidFill>
              <a:latin typeface="Calibri"/>
              <a:ea typeface="Calibri"/>
              <a:cs typeface="Calibri"/>
              <a:sym typeface="Calibri"/>
            </a:endParaRPr>
          </a:p>
        </p:txBody>
      </p:sp>
      <p:pic>
        <p:nvPicPr>
          <p:cNvPr id="302" name="Google Shape;302;p40"/>
          <p:cNvPicPr preferRelativeResize="0"/>
          <p:nvPr/>
        </p:nvPicPr>
        <p:blipFill>
          <a:blip r:embed="rId3">
            <a:alphaModFix/>
          </a:blip>
          <a:stretch>
            <a:fillRect/>
          </a:stretch>
        </p:blipFill>
        <p:spPr>
          <a:xfrm>
            <a:off x="90725" y="2547925"/>
            <a:ext cx="11887198" cy="32152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nvSpPr>
        <p:spPr>
          <a:xfrm>
            <a:off x="0" y="0"/>
            <a:ext cx="12192000" cy="20625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n-US" sz="3600">
                <a:solidFill>
                  <a:schemeClr val="dk1"/>
                </a:solidFill>
                <a:latin typeface="Calibri"/>
                <a:ea typeface="Calibri"/>
                <a:cs typeface="Calibri"/>
                <a:sym typeface="Calibri"/>
              </a:rPr>
              <a:t>Ablation study -</a:t>
            </a:r>
            <a:endParaRPr/>
          </a:p>
          <a:p>
            <a:pPr indent="-279400" lvl="1" marL="9144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Is RnC actually good or is it the 2-stage training?</a:t>
            </a:r>
            <a:endParaRPr sz="2800">
              <a:solidFill>
                <a:schemeClr val="dk1"/>
              </a:solidFill>
              <a:latin typeface="Calibri"/>
              <a:ea typeface="Calibri"/>
              <a:cs typeface="Calibri"/>
              <a:sym typeface="Calibri"/>
            </a:endParaRPr>
          </a:p>
        </p:txBody>
      </p:sp>
      <p:pic>
        <p:nvPicPr>
          <p:cNvPr id="308" name="Google Shape;308;p41"/>
          <p:cNvPicPr preferRelativeResize="0"/>
          <p:nvPr/>
        </p:nvPicPr>
        <p:blipFill>
          <a:blip r:embed="rId3">
            <a:alphaModFix/>
          </a:blip>
          <a:stretch>
            <a:fillRect/>
          </a:stretch>
        </p:blipFill>
        <p:spPr>
          <a:xfrm>
            <a:off x="3070525" y="2630725"/>
            <a:ext cx="6050949" cy="3559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0" y="0"/>
            <a:ext cx="12192000" cy="33555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3600">
                <a:solidFill>
                  <a:schemeClr val="dk1"/>
                </a:solidFill>
                <a:latin typeface="Calibri"/>
                <a:ea typeface="Calibri"/>
                <a:cs typeface="Calibri"/>
                <a:sym typeface="Calibri"/>
              </a:rPr>
              <a:t>Introduction </a:t>
            </a:r>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Furthermore, there has been a lack of research regarding algorithms that capture the intrinsic continuity in data for regression</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To fill this gap the authors introduce Rank-N-Contrast (</a:t>
            </a:r>
            <a:r>
              <a:rPr lang="en-US" sz="2800">
                <a:solidFill>
                  <a:schemeClr val="dk1"/>
                </a:solidFill>
                <a:latin typeface="Calibri"/>
                <a:ea typeface="Calibri"/>
                <a:cs typeface="Calibri"/>
                <a:sym typeface="Calibri"/>
              </a:rPr>
              <a:t>R</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C </a:t>
            </a:r>
            <a:r>
              <a:rPr lang="en-US" sz="2800">
                <a:solidFill>
                  <a:schemeClr val="dk1"/>
                </a:solidFill>
                <a:latin typeface="Calibri"/>
                <a:ea typeface="Calibri"/>
                <a:cs typeface="Calibri"/>
                <a:sym typeface="Calibri"/>
              </a:rPr>
              <a:t>), a novel framework for generic regression learning.</a:t>
            </a:r>
            <a:endParaRPr sz="2800">
              <a:solidFill>
                <a:schemeClr val="dk1"/>
              </a:solidFill>
              <a:latin typeface="Calibri"/>
              <a:ea typeface="Calibri"/>
              <a:cs typeface="Calibri"/>
              <a:sym typeface="Calibri"/>
            </a:endParaRPr>
          </a:p>
        </p:txBody>
      </p:sp>
      <p:pic>
        <p:nvPicPr>
          <p:cNvPr id="102" name="Google Shape;102;p15"/>
          <p:cNvPicPr preferRelativeResize="0"/>
          <p:nvPr/>
        </p:nvPicPr>
        <p:blipFill>
          <a:blip r:embed="rId3">
            <a:alphaModFix/>
          </a:blip>
          <a:stretch>
            <a:fillRect/>
          </a:stretch>
        </p:blipFill>
        <p:spPr>
          <a:xfrm>
            <a:off x="1228725" y="3502400"/>
            <a:ext cx="9734550" cy="291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0" y="0"/>
            <a:ext cx="12192000" cy="55104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3600">
                <a:solidFill>
                  <a:schemeClr val="dk1"/>
                </a:solidFill>
                <a:latin typeface="Calibri"/>
                <a:ea typeface="Calibri"/>
                <a:cs typeface="Calibri"/>
                <a:sym typeface="Calibri"/>
              </a:rPr>
              <a:t>Contributions</a:t>
            </a:r>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They propose R</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C, a simple and effective method designed to learn continuous representations for regression.</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Extensive experiments are conducted on five diverse regression datasets across various domains such as vision, human-computer interaction, and healthcare. The results demonstrate the superior performance of R</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C compared to state-of-the-art schemes.</a:t>
            </a:r>
            <a:endParaRPr sz="2800">
              <a:solidFill>
                <a:schemeClr val="dk1"/>
              </a:solidFill>
              <a:latin typeface="Calibri"/>
              <a:ea typeface="Calibri"/>
              <a:cs typeface="Calibri"/>
              <a:sym typeface="Calibri"/>
            </a:endParaRPr>
          </a:p>
          <a:p>
            <a:pPr indent="-571500" lvl="1" marL="1028700" marR="0" rtl="0" algn="l">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Further analysis reveals properties of R</a:t>
            </a:r>
            <a:r>
              <a:rPr i="1" lang="en-US" sz="2800">
                <a:solidFill>
                  <a:schemeClr val="dk1"/>
                </a:solidFill>
                <a:latin typeface="Calibri"/>
                <a:ea typeface="Calibri"/>
                <a:cs typeface="Calibri"/>
                <a:sym typeface="Calibri"/>
              </a:rPr>
              <a:t>N</a:t>
            </a:r>
            <a:r>
              <a:rPr lang="en-US" sz="2800">
                <a:solidFill>
                  <a:schemeClr val="dk1"/>
                </a:solidFill>
                <a:latin typeface="Calibri"/>
                <a:ea typeface="Calibri"/>
                <a:cs typeface="Calibri"/>
                <a:sym typeface="Calibri"/>
              </a:rPr>
              <a:t>C regarding its data efficiency, robustness to spurious targets and data corruptions, and improved generalization to unseen targets.</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284500" y="509125"/>
            <a:ext cx="7589400" cy="409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Related work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406400" lvl="1" marL="9144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Current deep regression models lack "regression-aware" representations due to the end-to-end training focus on final predictions, not representation continuity</a:t>
            </a:r>
            <a:endParaRPr sz="2800">
              <a:solidFill>
                <a:schemeClr val="dk1"/>
              </a:solidFill>
              <a:latin typeface="Calibri"/>
              <a:ea typeface="Calibri"/>
              <a:cs typeface="Calibri"/>
              <a:sym typeface="Calibri"/>
            </a:endParaRPr>
          </a:p>
          <a:p>
            <a:pPr indent="-406400" lvl="1" marL="914400" rtl="0" algn="l">
              <a:spcBef>
                <a:spcPts val="10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t>
            </a:r>
            <a:r>
              <a:rPr lang="en-US" sz="2800">
                <a:solidFill>
                  <a:schemeClr val="dk1"/>
                </a:solidFill>
                <a:latin typeface="Calibri"/>
                <a:ea typeface="Calibri"/>
                <a:cs typeface="Calibri"/>
                <a:sym typeface="Calibri"/>
              </a:rPr>
              <a:t>everal works casts regression as an ordinal classification problem using multiple binary classifiers based on ordered thresholds</a:t>
            </a:r>
            <a:endParaRPr sz="2800">
              <a:solidFill>
                <a:schemeClr val="dk1"/>
              </a:solidFill>
              <a:latin typeface="Calibri"/>
              <a:ea typeface="Calibri"/>
              <a:cs typeface="Calibri"/>
              <a:sym typeface="Calibri"/>
            </a:endParaRPr>
          </a:p>
        </p:txBody>
      </p:sp>
      <p:pic>
        <p:nvPicPr>
          <p:cNvPr id="113" name="Google Shape;113;p17"/>
          <p:cNvPicPr preferRelativeResize="0"/>
          <p:nvPr/>
        </p:nvPicPr>
        <p:blipFill>
          <a:blip r:embed="rId3">
            <a:alphaModFix/>
          </a:blip>
          <a:stretch>
            <a:fillRect/>
          </a:stretch>
        </p:blipFill>
        <p:spPr>
          <a:xfrm>
            <a:off x="635700" y="4806523"/>
            <a:ext cx="5777896" cy="926825"/>
          </a:xfrm>
          <a:prstGeom prst="rect">
            <a:avLst/>
          </a:prstGeom>
          <a:noFill/>
          <a:ln>
            <a:noFill/>
          </a:ln>
        </p:spPr>
      </p:pic>
      <p:pic>
        <p:nvPicPr>
          <p:cNvPr id="114" name="Google Shape;114;p17"/>
          <p:cNvPicPr preferRelativeResize="0"/>
          <p:nvPr/>
        </p:nvPicPr>
        <p:blipFill rotWithShape="1">
          <a:blip r:embed="rId4">
            <a:alphaModFix/>
          </a:blip>
          <a:srcRect b="10024" l="0" r="0" t="20651"/>
          <a:stretch/>
        </p:blipFill>
        <p:spPr>
          <a:xfrm>
            <a:off x="1744225" y="5825059"/>
            <a:ext cx="4669950" cy="847666"/>
          </a:xfrm>
          <a:prstGeom prst="rect">
            <a:avLst/>
          </a:prstGeom>
          <a:noFill/>
          <a:ln>
            <a:noFill/>
          </a:ln>
        </p:spPr>
      </p:pic>
      <p:pic>
        <p:nvPicPr>
          <p:cNvPr id="115" name="Google Shape;115;p17"/>
          <p:cNvPicPr preferRelativeResize="0"/>
          <p:nvPr/>
        </p:nvPicPr>
        <p:blipFill rotWithShape="1">
          <a:blip r:embed="rId5">
            <a:alphaModFix/>
          </a:blip>
          <a:srcRect b="8871" l="9149" r="10939" t="12825"/>
          <a:stretch/>
        </p:blipFill>
        <p:spPr>
          <a:xfrm>
            <a:off x="7873900" y="808144"/>
            <a:ext cx="3926025" cy="3366581"/>
          </a:xfrm>
          <a:prstGeom prst="rect">
            <a:avLst/>
          </a:prstGeom>
          <a:noFill/>
          <a:ln>
            <a:noFill/>
          </a:ln>
        </p:spPr>
      </p:pic>
      <p:pic>
        <p:nvPicPr>
          <p:cNvPr id="116" name="Google Shape;116;p17"/>
          <p:cNvPicPr preferRelativeResize="0"/>
          <p:nvPr/>
        </p:nvPicPr>
        <p:blipFill>
          <a:blip r:embed="rId6">
            <a:alphaModFix/>
          </a:blip>
          <a:stretch>
            <a:fillRect/>
          </a:stretch>
        </p:blipFill>
        <p:spPr>
          <a:xfrm>
            <a:off x="6779775" y="4864650"/>
            <a:ext cx="4892950" cy="167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284500" y="509125"/>
            <a:ext cx="114849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Related work </a:t>
            </a:r>
            <a:endParaRPr/>
          </a:p>
          <a:p>
            <a:pPr indent="0" lvl="1" marL="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C-Mixup adapts the original </a:t>
            </a:r>
            <a:r>
              <a:rPr i="1" lang="en-US" sz="2800">
                <a:solidFill>
                  <a:schemeClr val="dk1"/>
                </a:solidFill>
                <a:latin typeface="Calibri"/>
                <a:ea typeface="Calibri"/>
                <a:cs typeface="Calibri"/>
                <a:sym typeface="Calibri"/>
              </a:rPr>
              <a:t>mixup </a:t>
            </a:r>
            <a:r>
              <a:rPr lang="en-US" sz="2800">
                <a:solidFill>
                  <a:schemeClr val="dk1"/>
                </a:solidFill>
                <a:latin typeface="Calibri"/>
                <a:ea typeface="Calibri"/>
                <a:cs typeface="Calibri"/>
                <a:sym typeface="Calibri"/>
              </a:rPr>
              <a:t>by adjusting the sampling probability of the mixed pairs according to the target similarities</a:t>
            </a:r>
            <a:endParaRPr sz="2800">
              <a:solidFill>
                <a:schemeClr val="dk1"/>
              </a:solidFill>
              <a:latin typeface="Calibri"/>
              <a:ea typeface="Calibri"/>
              <a:cs typeface="Calibri"/>
              <a:sym typeface="Calibri"/>
            </a:endParaRPr>
          </a:p>
        </p:txBody>
      </p:sp>
      <p:grpSp>
        <p:nvGrpSpPr>
          <p:cNvPr id="122" name="Google Shape;122;p18"/>
          <p:cNvGrpSpPr/>
          <p:nvPr/>
        </p:nvGrpSpPr>
        <p:grpSpPr>
          <a:xfrm>
            <a:off x="102304" y="3061441"/>
            <a:ext cx="6721014" cy="2694585"/>
            <a:chOff x="378000" y="3048838"/>
            <a:chExt cx="6501900" cy="2606738"/>
          </a:xfrm>
        </p:grpSpPr>
        <p:pic>
          <p:nvPicPr>
            <p:cNvPr id="123" name="Google Shape;123;p18"/>
            <p:cNvPicPr preferRelativeResize="0"/>
            <p:nvPr/>
          </p:nvPicPr>
          <p:blipFill>
            <a:blip r:embed="rId3">
              <a:alphaModFix/>
            </a:blip>
            <a:stretch>
              <a:fillRect/>
            </a:stretch>
          </p:blipFill>
          <p:spPr>
            <a:xfrm>
              <a:off x="378000" y="3048838"/>
              <a:ext cx="6414275" cy="2049925"/>
            </a:xfrm>
            <a:prstGeom prst="rect">
              <a:avLst/>
            </a:prstGeom>
            <a:noFill/>
            <a:ln>
              <a:noFill/>
            </a:ln>
          </p:spPr>
        </p:pic>
        <p:sp>
          <p:nvSpPr>
            <p:cNvPr id="124" name="Google Shape;124;p18"/>
            <p:cNvSpPr txBox="1"/>
            <p:nvPr/>
          </p:nvSpPr>
          <p:spPr>
            <a:xfrm>
              <a:off x="465600" y="5098775"/>
              <a:ext cx="6414300" cy="55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u="sng">
                  <a:solidFill>
                    <a:schemeClr val="hlink"/>
                  </a:solidFill>
                  <a:latin typeface="Calibri"/>
                  <a:ea typeface="Calibri"/>
                  <a:cs typeface="Calibri"/>
                  <a:sym typeface="Calibri"/>
                  <a:hlinkClick r:id="rId4"/>
                </a:rPr>
                <a:t>C-Mixup, NeurIPS 2022</a:t>
              </a:r>
              <a:endParaRPr sz="2200">
                <a:solidFill>
                  <a:schemeClr val="dk1"/>
                </a:solidFill>
                <a:latin typeface="Calibri"/>
                <a:ea typeface="Calibri"/>
                <a:cs typeface="Calibri"/>
                <a:sym typeface="Calibri"/>
              </a:endParaRPr>
            </a:p>
          </p:txBody>
        </p:sp>
      </p:grpSp>
      <p:grpSp>
        <p:nvGrpSpPr>
          <p:cNvPr id="125" name="Google Shape;125;p18"/>
          <p:cNvGrpSpPr/>
          <p:nvPr/>
        </p:nvGrpSpPr>
        <p:grpSpPr>
          <a:xfrm>
            <a:off x="7221651" y="3061493"/>
            <a:ext cx="4818938" cy="2694483"/>
            <a:chOff x="7221651" y="3061493"/>
            <a:chExt cx="4818938" cy="2694483"/>
          </a:xfrm>
        </p:grpSpPr>
        <p:grpSp>
          <p:nvGrpSpPr>
            <p:cNvPr id="126" name="Google Shape;126;p18"/>
            <p:cNvGrpSpPr/>
            <p:nvPr/>
          </p:nvGrpSpPr>
          <p:grpSpPr>
            <a:xfrm>
              <a:off x="7221651" y="3061493"/>
              <a:ext cx="4818938" cy="2694483"/>
              <a:chOff x="7334750" y="2997463"/>
              <a:chExt cx="4610100" cy="2577713"/>
            </a:xfrm>
          </p:grpSpPr>
          <p:pic>
            <p:nvPicPr>
              <p:cNvPr id="127" name="Google Shape;127;p18"/>
              <p:cNvPicPr preferRelativeResize="0"/>
              <p:nvPr/>
            </p:nvPicPr>
            <p:blipFill>
              <a:blip r:embed="rId5">
                <a:alphaModFix/>
              </a:blip>
              <a:stretch>
                <a:fillRect/>
              </a:stretch>
            </p:blipFill>
            <p:spPr>
              <a:xfrm>
                <a:off x="7334750" y="2997463"/>
                <a:ext cx="4610100" cy="2152650"/>
              </a:xfrm>
              <a:prstGeom prst="rect">
                <a:avLst/>
              </a:prstGeom>
              <a:noFill/>
              <a:ln>
                <a:noFill/>
              </a:ln>
            </p:spPr>
          </p:pic>
          <p:sp>
            <p:nvSpPr>
              <p:cNvPr id="128" name="Google Shape;128;p18"/>
              <p:cNvSpPr txBox="1"/>
              <p:nvPr/>
            </p:nvSpPr>
            <p:spPr>
              <a:xfrm>
                <a:off x="7334750" y="5098775"/>
                <a:ext cx="4610100" cy="4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u="sng">
                    <a:solidFill>
                      <a:schemeClr val="hlink"/>
                    </a:solidFill>
                    <a:latin typeface="Calibri"/>
                    <a:ea typeface="Calibri"/>
                    <a:cs typeface="Calibri"/>
                    <a:sym typeface="Calibri"/>
                    <a:hlinkClick r:id="rId6"/>
                  </a:rPr>
                  <a:t>Original mixup, ICLR 2018</a:t>
                </a:r>
                <a:endParaRPr sz="2200">
                  <a:solidFill>
                    <a:schemeClr val="dk1"/>
                  </a:solidFill>
                  <a:latin typeface="Calibri"/>
                  <a:ea typeface="Calibri"/>
                  <a:cs typeface="Calibri"/>
                  <a:sym typeface="Calibri"/>
                </a:endParaRPr>
              </a:p>
            </p:txBody>
          </p:sp>
        </p:grpSp>
        <p:sp>
          <p:nvSpPr>
            <p:cNvPr id="129" name="Google Shape;129;p18"/>
            <p:cNvSpPr/>
            <p:nvPr/>
          </p:nvSpPr>
          <p:spPr>
            <a:xfrm>
              <a:off x="8220750" y="3951200"/>
              <a:ext cx="1817400" cy="150300"/>
            </a:xfrm>
            <a:prstGeom prst="rect">
              <a:avLst/>
            </a:prstGeom>
            <a:solidFill>
              <a:srgbClr val="FF9900">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0" name="Google Shape;130;p18"/>
            <p:cNvSpPr/>
            <p:nvPr/>
          </p:nvSpPr>
          <p:spPr>
            <a:xfrm>
              <a:off x="9338175" y="4667575"/>
              <a:ext cx="950400" cy="150300"/>
            </a:xfrm>
            <a:prstGeom prst="rect">
              <a:avLst/>
            </a:prstGeom>
            <a:solidFill>
              <a:srgbClr val="FF9900">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284500" y="509125"/>
            <a:ext cx="114849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Related work </a:t>
            </a:r>
            <a:endParaRPr/>
          </a:p>
          <a:p>
            <a:pPr indent="0" lvl="1" marL="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Contrastive learning excels in representation learning for classification</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supervised version of contrastive learning, SupCon, has been shown to outperform the conventional cross-entropy loss</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Recent works adapt SupCon to tackle ordered labels in specific downstream applications</a:t>
            </a:r>
            <a:endParaRPr sz="2800">
              <a:solidFill>
                <a:schemeClr val="dk1"/>
              </a:solidFill>
              <a:latin typeface="Calibri"/>
              <a:ea typeface="Calibri"/>
              <a:cs typeface="Calibri"/>
              <a:sym typeface="Calibri"/>
            </a:endParaRPr>
          </a:p>
        </p:txBody>
      </p:sp>
      <p:grpSp>
        <p:nvGrpSpPr>
          <p:cNvPr id="136" name="Google Shape;136;p19"/>
          <p:cNvGrpSpPr/>
          <p:nvPr/>
        </p:nvGrpSpPr>
        <p:grpSpPr>
          <a:xfrm>
            <a:off x="3206050" y="3741625"/>
            <a:ext cx="5641800" cy="2915600"/>
            <a:chOff x="2171850" y="3741625"/>
            <a:chExt cx="5641800" cy="2915600"/>
          </a:xfrm>
        </p:grpSpPr>
        <p:pic>
          <p:nvPicPr>
            <p:cNvPr id="137" name="Google Shape;137;p19"/>
            <p:cNvPicPr preferRelativeResize="0"/>
            <p:nvPr/>
          </p:nvPicPr>
          <p:blipFill>
            <a:blip r:embed="rId3">
              <a:alphaModFix/>
            </a:blip>
            <a:stretch>
              <a:fillRect/>
            </a:stretch>
          </p:blipFill>
          <p:spPr>
            <a:xfrm>
              <a:off x="2171850" y="3741625"/>
              <a:ext cx="5641726" cy="2498000"/>
            </a:xfrm>
            <a:prstGeom prst="rect">
              <a:avLst/>
            </a:prstGeom>
            <a:noFill/>
            <a:ln>
              <a:noFill/>
            </a:ln>
          </p:spPr>
        </p:pic>
        <p:sp>
          <p:nvSpPr>
            <p:cNvPr id="138" name="Google Shape;138;p19"/>
            <p:cNvSpPr txBox="1"/>
            <p:nvPr/>
          </p:nvSpPr>
          <p:spPr>
            <a:xfrm>
              <a:off x="2171850" y="6239625"/>
              <a:ext cx="5641800" cy="41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u="sng">
                  <a:solidFill>
                    <a:schemeClr val="hlink"/>
                  </a:solidFill>
                  <a:latin typeface="Calibri"/>
                  <a:ea typeface="Calibri"/>
                  <a:cs typeface="Calibri"/>
                  <a:sym typeface="Calibri"/>
                  <a:hlinkClick r:id="rId4"/>
                </a:rPr>
                <a:t>SupCon, NeurIPS 2020</a:t>
              </a:r>
              <a:endParaRPr sz="2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559350" y="509125"/>
            <a:ext cx="11210100" cy="624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Approach</a:t>
            </a:r>
            <a:endParaRPr/>
          </a:p>
          <a:p>
            <a:pPr indent="0" lvl="1" marL="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Train a neural network consisting:</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a feature encoder - </a:t>
            </a:r>
            <a:endParaRPr sz="2800">
              <a:solidFill>
                <a:schemeClr val="dk1"/>
              </a:solidFill>
              <a:latin typeface="Calibri"/>
              <a:ea typeface="Calibri"/>
              <a:cs typeface="Calibri"/>
              <a:sym typeface="Calibri"/>
            </a:endParaRPr>
          </a:p>
          <a:p>
            <a:pPr indent="-406400" lvl="1" marL="914400" rtl="0" algn="l">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a predictor -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Augmentations are applied</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457200" lvl="0" marL="0" rtl="0" algn="l">
              <a:spcBef>
                <a:spcPts val="0"/>
              </a:spcBef>
              <a:spcAft>
                <a:spcPts val="0"/>
              </a:spcAft>
              <a:buNone/>
            </a:pPr>
            <a:r>
              <a:rPr lang="en-US" sz="2800">
                <a:solidFill>
                  <a:schemeClr val="dk1"/>
                </a:solidFill>
                <a:latin typeface="Calibri"/>
                <a:ea typeface="Calibri"/>
                <a:cs typeface="Calibri"/>
                <a:sym typeface="Calibri"/>
              </a:rPr>
              <a:t>This creates the augmented batch </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pic>
        <p:nvPicPr>
          <p:cNvPr id="144" name="Google Shape;144;p20"/>
          <p:cNvPicPr preferRelativeResize="0"/>
          <p:nvPr/>
        </p:nvPicPr>
        <p:blipFill>
          <a:blip r:embed="rId3">
            <a:alphaModFix/>
          </a:blip>
          <a:stretch>
            <a:fillRect/>
          </a:stretch>
        </p:blipFill>
        <p:spPr>
          <a:xfrm>
            <a:off x="4765800" y="1933200"/>
            <a:ext cx="2733675" cy="476250"/>
          </a:xfrm>
          <a:prstGeom prst="rect">
            <a:avLst/>
          </a:prstGeom>
          <a:noFill/>
          <a:ln>
            <a:noFill/>
          </a:ln>
        </p:spPr>
      </p:pic>
      <p:pic>
        <p:nvPicPr>
          <p:cNvPr id="145" name="Google Shape;145;p20"/>
          <p:cNvPicPr preferRelativeResize="0"/>
          <p:nvPr/>
        </p:nvPicPr>
        <p:blipFill>
          <a:blip r:embed="rId4">
            <a:alphaModFix/>
          </a:blip>
          <a:stretch>
            <a:fillRect/>
          </a:stretch>
        </p:blipFill>
        <p:spPr>
          <a:xfrm>
            <a:off x="3976225" y="2409450"/>
            <a:ext cx="2943225" cy="514350"/>
          </a:xfrm>
          <a:prstGeom prst="rect">
            <a:avLst/>
          </a:prstGeom>
          <a:noFill/>
          <a:ln>
            <a:noFill/>
          </a:ln>
        </p:spPr>
      </p:pic>
      <p:pic>
        <p:nvPicPr>
          <p:cNvPr id="146" name="Google Shape;146;p20"/>
          <p:cNvPicPr preferRelativeResize="0"/>
          <p:nvPr/>
        </p:nvPicPr>
        <p:blipFill rotWithShape="1">
          <a:blip r:embed="rId5">
            <a:alphaModFix/>
          </a:blip>
          <a:srcRect b="0" l="0" r="0" t="0"/>
          <a:stretch/>
        </p:blipFill>
        <p:spPr>
          <a:xfrm>
            <a:off x="1680225" y="4565907"/>
            <a:ext cx="3810000" cy="342900"/>
          </a:xfrm>
          <a:prstGeom prst="rect">
            <a:avLst/>
          </a:prstGeom>
          <a:noFill/>
          <a:ln>
            <a:noFill/>
          </a:ln>
        </p:spPr>
      </p:pic>
      <p:pic>
        <p:nvPicPr>
          <p:cNvPr id="147" name="Google Shape;147;p20"/>
          <p:cNvPicPr preferRelativeResize="0"/>
          <p:nvPr/>
        </p:nvPicPr>
        <p:blipFill>
          <a:blip r:embed="rId6">
            <a:alphaModFix/>
          </a:blip>
          <a:stretch>
            <a:fillRect/>
          </a:stretch>
        </p:blipFill>
        <p:spPr>
          <a:xfrm>
            <a:off x="6773900" y="4508229"/>
            <a:ext cx="2733675" cy="458246"/>
          </a:xfrm>
          <a:prstGeom prst="rect">
            <a:avLst/>
          </a:prstGeom>
          <a:noFill/>
          <a:ln>
            <a:noFill/>
          </a:ln>
        </p:spPr>
      </p:pic>
      <p:sp>
        <p:nvSpPr>
          <p:cNvPr id="148" name="Google Shape;148;p20"/>
          <p:cNvSpPr txBox="1"/>
          <p:nvPr/>
        </p:nvSpPr>
        <p:spPr>
          <a:xfrm>
            <a:off x="2866650" y="5078150"/>
            <a:ext cx="6458700" cy="6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300">
                <a:solidFill>
                  <a:schemeClr val="dk1"/>
                </a:solidFill>
                <a:latin typeface="Calibri"/>
                <a:ea typeface="Calibri"/>
                <a:cs typeface="Calibri"/>
                <a:sym typeface="Calibri"/>
              </a:rPr>
              <a:t>(t and t’ are 2 </a:t>
            </a:r>
            <a:r>
              <a:rPr lang="en-US" sz="2300">
                <a:solidFill>
                  <a:schemeClr val="dk1"/>
                </a:solidFill>
                <a:latin typeface="Calibri"/>
                <a:ea typeface="Calibri"/>
                <a:cs typeface="Calibri"/>
                <a:sym typeface="Calibri"/>
              </a:rPr>
              <a:t>separate</a:t>
            </a:r>
            <a:r>
              <a:rPr lang="en-US" sz="2300">
                <a:solidFill>
                  <a:schemeClr val="dk1"/>
                </a:solidFill>
                <a:latin typeface="Calibri"/>
                <a:ea typeface="Calibri"/>
                <a:cs typeface="Calibri"/>
                <a:sym typeface="Calibri"/>
              </a:rPr>
              <a:t> augmentations)</a:t>
            </a:r>
            <a:endParaRPr sz="2300">
              <a:solidFill>
                <a:schemeClr val="dk1"/>
              </a:solidFill>
              <a:latin typeface="Calibri"/>
              <a:ea typeface="Calibri"/>
              <a:cs typeface="Calibri"/>
              <a:sym typeface="Calibri"/>
            </a:endParaRPr>
          </a:p>
        </p:txBody>
      </p:sp>
      <p:pic>
        <p:nvPicPr>
          <p:cNvPr id="149" name="Google Shape;149;p20"/>
          <p:cNvPicPr preferRelativeResize="0"/>
          <p:nvPr/>
        </p:nvPicPr>
        <p:blipFill>
          <a:blip r:embed="rId7">
            <a:alphaModFix/>
          </a:blip>
          <a:stretch>
            <a:fillRect/>
          </a:stretch>
        </p:blipFill>
        <p:spPr>
          <a:xfrm>
            <a:off x="6020700" y="5716850"/>
            <a:ext cx="2398338" cy="6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0" y="0"/>
            <a:ext cx="12192000" cy="18471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a:t>
            </a:r>
            <a:r>
              <a:rPr lang="en-US" sz="3600">
                <a:solidFill>
                  <a:schemeClr val="dk1"/>
                </a:solidFill>
                <a:latin typeface="Calibri"/>
                <a:ea typeface="Calibri"/>
                <a:cs typeface="Calibri"/>
                <a:sym typeface="Calibri"/>
              </a:rPr>
              <a:t> Approach</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3. </a:t>
            </a:r>
            <a:r>
              <a:rPr b="0" i="0" lang="en-US" sz="2800" u="none" cap="none" strike="noStrike">
                <a:solidFill>
                  <a:schemeClr val="dk1"/>
                </a:solidFill>
                <a:latin typeface="Calibri"/>
                <a:ea typeface="Calibri"/>
                <a:cs typeface="Calibri"/>
                <a:sym typeface="Calibri"/>
              </a:rPr>
              <a:t>Create – and + pairs!</a:t>
            </a:r>
            <a:endParaRPr b="0" i="0" sz="2800" u="none" cap="none" strike="noStrike">
              <a:solidFill>
                <a:schemeClr val="dk1"/>
              </a:solidFill>
              <a:latin typeface="Calibri"/>
              <a:ea typeface="Calibri"/>
              <a:cs typeface="Calibri"/>
              <a:sym typeface="Calibri"/>
            </a:endParaRPr>
          </a:p>
        </p:txBody>
      </p:sp>
      <p:pic>
        <p:nvPicPr>
          <p:cNvPr id="155" name="Google Shape;155;p21"/>
          <p:cNvPicPr preferRelativeResize="0"/>
          <p:nvPr/>
        </p:nvPicPr>
        <p:blipFill rotWithShape="1">
          <a:blip r:embed="rId3">
            <a:alphaModFix/>
          </a:blip>
          <a:srcRect b="0" l="0" r="0" t="0"/>
          <a:stretch/>
        </p:blipFill>
        <p:spPr>
          <a:xfrm>
            <a:off x="1059600" y="1804802"/>
            <a:ext cx="10072800" cy="2141288"/>
          </a:xfrm>
          <a:prstGeom prst="rect">
            <a:avLst/>
          </a:prstGeom>
          <a:noFill/>
          <a:ln>
            <a:noFill/>
          </a:ln>
        </p:spPr>
      </p:pic>
      <p:pic>
        <p:nvPicPr>
          <p:cNvPr id="156" name="Google Shape;156;p21"/>
          <p:cNvPicPr preferRelativeResize="0"/>
          <p:nvPr/>
        </p:nvPicPr>
        <p:blipFill rotWithShape="1">
          <a:blip r:embed="rId4">
            <a:alphaModFix/>
          </a:blip>
          <a:srcRect b="0" l="0" r="0" t="0"/>
          <a:stretch/>
        </p:blipFill>
        <p:spPr>
          <a:xfrm>
            <a:off x="2054446" y="4211638"/>
            <a:ext cx="8267515" cy="460189"/>
          </a:xfrm>
          <a:prstGeom prst="rect">
            <a:avLst/>
          </a:prstGeom>
          <a:noFill/>
          <a:ln>
            <a:noFill/>
          </a:ln>
        </p:spPr>
      </p:pic>
      <p:sp>
        <p:nvSpPr>
          <p:cNvPr id="157" name="Google Shape;157;p21"/>
          <p:cNvSpPr txBox="1"/>
          <p:nvPr/>
        </p:nvSpPr>
        <p:spPr>
          <a:xfrm>
            <a:off x="771850" y="4886600"/>
            <a:ext cx="10832700" cy="18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They choose an anchor vi and introduce a set Si,j which denotes the set of samples which are higher rank than vj in terms of label distance wrt vi.</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US" sz="2800">
                <a:solidFill>
                  <a:schemeClr val="dk1"/>
                </a:solidFill>
                <a:latin typeface="Calibri"/>
                <a:ea typeface="Calibri"/>
                <a:cs typeface="Calibri"/>
                <a:sym typeface="Calibri"/>
              </a:rPr>
              <a:t>d( , ) is the distance measure (eg. L1)</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