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7" r:id="rId3"/>
    <p:sldId id="258" r:id="rId4"/>
    <p:sldId id="264" r:id="rId5"/>
    <p:sldId id="256" r:id="rId6"/>
    <p:sldId id="259" r:id="rId7"/>
    <p:sldId id="260" r:id="rId8"/>
    <p:sldId id="265" r:id="rId9"/>
    <p:sldId id="261"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912"/>
  </p:normalViewPr>
  <p:slideViewPr>
    <p:cSldViewPr snapToGrid="0" snapToObjects="1">
      <p:cViewPr>
        <p:scale>
          <a:sx n="100" d="100"/>
          <a:sy n="100" d="100"/>
        </p:scale>
        <p:origin x="10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E6B4C-9680-2348-8C11-229134A59B4E}" type="datetimeFigureOut">
              <a:rPr lang="en-US" smtClean="0"/>
              <a:t>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2197E-92F1-D74B-82AD-C376BB5961FE}" type="slidenum">
              <a:rPr lang="en-US" smtClean="0"/>
              <a:t>‹#›</a:t>
            </a:fld>
            <a:endParaRPr lang="en-US"/>
          </a:p>
        </p:txBody>
      </p:sp>
    </p:spTree>
    <p:extLst>
      <p:ext uri="{BB962C8B-B14F-4D97-AF65-F5344CB8AC3E}">
        <p14:creationId xmlns:p14="http://schemas.microsoft.com/office/powerpoint/2010/main" val="23890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methods – Graph Partitioning (</a:t>
            </a:r>
            <a:r>
              <a:rPr lang="en-US" sz="1200" b="0" i="0" kern="1200" dirty="0" smtClean="0">
                <a:solidFill>
                  <a:schemeClr val="tx1"/>
                </a:solidFill>
                <a:effectLst/>
                <a:latin typeface="+mn-lt"/>
                <a:ea typeface="+mn-ea"/>
                <a:cs typeface="+mn-cs"/>
              </a:rPr>
              <a:t>It involves dividing the computational graph representing the model into smaller subgraphs, which are then assigned to different computing nodes (such as GPUs or machines) for parallel execution</a:t>
            </a:r>
            <a:r>
              <a:rPr lang="en-US" dirty="0" smtClean="0"/>
              <a:t>),</a:t>
            </a:r>
            <a:r>
              <a:rPr lang="en-US" baseline="0" dirty="0" smtClean="0"/>
              <a:t> </a:t>
            </a:r>
            <a:r>
              <a:rPr lang="en-US" dirty="0" smtClean="0"/>
              <a:t>different frameworks like </a:t>
            </a:r>
            <a:r>
              <a:rPr lang="en-US" b="1" dirty="0" smtClean="0"/>
              <a:t>XLA.</a:t>
            </a:r>
          </a:p>
          <a:p>
            <a:r>
              <a:rPr lang="en-US" b="0" dirty="0" smtClean="0"/>
              <a:t>For</a:t>
            </a:r>
            <a:r>
              <a:rPr lang="en-US" b="0" baseline="0" dirty="0" smtClean="0"/>
              <a:t> 2</a:t>
            </a:r>
            <a:r>
              <a:rPr lang="en-US" b="0" baseline="30000" dirty="0" smtClean="0"/>
              <a:t>nd</a:t>
            </a:r>
            <a:r>
              <a:rPr lang="en-US" b="0" baseline="0" dirty="0" smtClean="0"/>
              <a:t> point, </a:t>
            </a:r>
            <a:r>
              <a:rPr lang="en-US" dirty="0" smtClean="0"/>
              <a:t>Device under-utilization stems from imbalanced assignment and sequential dependencies of the underlying neural network</a:t>
            </a:r>
            <a:r>
              <a:rPr lang="en-US" baseline="0" dirty="0" smtClean="0"/>
              <a:t> and cannot be resolved by simply using more devices.</a:t>
            </a:r>
          </a:p>
          <a:p>
            <a:r>
              <a:rPr lang="en-US" dirty="0" smtClean="0"/>
              <a:t>For 4</a:t>
            </a:r>
            <a:r>
              <a:rPr lang="en-US" baseline="30000" dirty="0" smtClean="0"/>
              <a:t>th</a:t>
            </a:r>
            <a:r>
              <a:rPr lang="en-US" dirty="0" smtClean="0"/>
              <a:t> point,</a:t>
            </a:r>
            <a:r>
              <a:rPr lang="en-US" baseline="0" dirty="0" smtClean="0"/>
              <a:t> </a:t>
            </a:r>
            <a:r>
              <a:rPr lang="en-US" dirty="0" smtClean="0"/>
              <a:t>semantics, e.g., whether it needs to accumulate partial results, or to rearrange data shards</a:t>
            </a:r>
            <a:endParaRPr lang="en-US" b="0" dirty="0"/>
          </a:p>
        </p:txBody>
      </p:sp>
      <p:sp>
        <p:nvSpPr>
          <p:cNvPr id="4" name="Slide Number Placeholder 3"/>
          <p:cNvSpPr>
            <a:spLocks noGrp="1"/>
          </p:cNvSpPr>
          <p:nvPr>
            <p:ph type="sldNum" sz="quarter" idx="10"/>
          </p:nvPr>
        </p:nvSpPr>
        <p:spPr/>
        <p:txBody>
          <a:bodyPr/>
          <a:lstStyle/>
          <a:p>
            <a:fld id="{AC92197E-92F1-D74B-82AD-C376BB5961FE}" type="slidenum">
              <a:rPr lang="en-US" smtClean="0"/>
              <a:t>2</a:t>
            </a:fld>
            <a:endParaRPr lang="en-US"/>
          </a:p>
        </p:txBody>
      </p:sp>
    </p:spTree>
    <p:extLst>
      <p:ext uri="{BB962C8B-B14F-4D97-AF65-F5344CB8AC3E}">
        <p14:creationId xmlns:p14="http://schemas.microsoft.com/office/powerpoint/2010/main" val="171161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Goals, “trained this model with 2048 TPU v3 devices for 4 days on a multilingual machine translation task and achieved far superior translation quality compared to prior art when translating 100 languages to English with a single non-ensemble model”.</a:t>
            </a:r>
          </a:p>
          <a:p>
            <a:r>
              <a:rPr lang="en-US" dirty="0" smtClean="0"/>
              <a:t>For 1. Conditional Computation means only a sub-part of the</a:t>
            </a:r>
            <a:r>
              <a:rPr lang="en-US" baseline="0" dirty="0" smtClean="0"/>
              <a:t> network is active based on input, </a:t>
            </a:r>
            <a:r>
              <a:rPr lang="en-US" dirty="0" smtClean="0"/>
              <a:t>they also</a:t>
            </a:r>
            <a:r>
              <a:rPr lang="en-US" baseline="0" dirty="0" smtClean="0"/>
              <a:t> had already tried </a:t>
            </a:r>
            <a:r>
              <a:rPr lang="en-US" b="1" baseline="0" dirty="0" smtClean="0"/>
              <a:t>Position-wise</a:t>
            </a:r>
            <a:r>
              <a:rPr lang="en-US" baseline="0" dirty="0" smtClean="0"/>
              <a:t> Sparsely gated </a:t>
            </a:r>
            <a:r>
              <a:rPr lang="en-US" baseline="0" dirty="0" err="1" smtClean="0"/>
              <a:t>MoEs</a:t>
            </a:r>
            <a:r>
              <a:rPr lang="en-US" baseline="0" dirty="0" smtClean="0"/>
              <a:t> with RNNs and achieved good results (SOTA) with sublinear computation cost.</a:t>
            </a:r>
          </a:p>
          <a:p>
            <a:r>
              <a:rPr lang="en-US" baseline="0" dirty="0" smtClean="0"/>
              <a:t>For 2. </a:t>
            </a:r>
            <a:r>
              <a:rPr lang="en-US" dirty="0" smtClean="0"/>
              <a:t>This separation of concerns let model developers focus on the network architecture and flexibly change the partitioning strategy, while the underlying system applies semantic-preserving transformations and implements efficient parallel execution</a:t>
            </a:r>
            <a:r>
              <a:rPr lang="en-US" b="1" dirty="0" smtClean="0"/>
              <a:t>. </a:t>
            </a:r>
            <a:r>
              <a:rPr lang="en-US" b="1" dirty="0" err="1" smtClean="0"/>
              <a:t>GShard</a:t>
            </a:r>
            <a:r>
              <a:rPr lang="en-US" b="1" dirty="0" smtClean="0"/>
              <a:t> consists of a set of simple APIs for annotations, and a compiler extension in XLA [28] for automatic parallelization. Model developers write models as if there is a single device with huge memory and computation capacity, and the compiler automatically partitions the computation for the target based on the annotations and their own heuristics.</a:t>
            </a:r>
          </a:p>
          <a:p>
            <a:r>
              <a:rPr lang="en-US" b="0" dirty="0" smtClean="0"/>
              <a:t>For</a:t>
            </a:r>
            <a:r>
              <a:rPr lang="en-US" b="0" baseline="0" dirty="0" smtClean="0"/>
              <a:t> last design principle, </a:t>
            </a:r>
            <a:r>
              <a:rPr lang="en-US" dirty="0" smtClean="0"/>
              <a:t>Notice that with the usual MPMD (Multiple Program Multiple Data) approach in Figure 2a scaling becomes more challenging since the number of nodes in the graph increases linearly with the number of devices</a:t>
            </a:r>
            <a:endParaRPr lang="en-US" b="0" dirty="0" smtClean="0"/>
          </a:p>
        </p:txBody>
      </p:sp>
      <p:sp>
        <p:nvSpPr>
          <p:cNvPr id="4" name="Slide Number Placeholder 3"/>
          <p:cNvSpPr>
            <a:spLocks noGrp="1"/>
          </p:cNvSpPr>
          <p:nvPr>
            <p:ph type="sldNum" sz="quarter" idx="10"/>
          </p:nvPr>
        </p:nvSpPr>
        <p:spPr/>
        <p:txBody>
          <a:bodyPr/>
          <a:lstStyle/>
          <a:p>
            <a:fld id="{AC92197E-92F1-D74B-82AD-C376BB5961FE}" type="slidenum">
              <a:rPr lang="en-US" smtClean="0"/>
              <a:t>3</a:t>
            </a:fld>
            <a:endParaRPr lang="en-US"/>
          </a:p>
        </p:txBody>
      </p:sp>
    </p:spTree>
    <p:extLst>
      <p:ext uri="{BB962C8B-B14F-4D97-AF65-F5344CB8AC3E}">
        <p14:creationId xmlns:p14="http://schemas.microsoft.com/office/powerpoint/2010/main" val="214611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Top-2 gating =&gt;</a:t>
            </a:r>
            <a:r>
              <a:rPr lang="en-US" baseline="0" dirty="0" smtClean="0"/>
              <a:t> the top-2 experts are selected, no pun </a:t>
            </a:r>
            <a:r>
              <a:rPr lang="en-US" baseline="0" dirty="0" err="1" smtClean="0"/>
              <a:t>xD</a:t>
            </a:r>
            <a:endParaRPr lang="en-US" baseline="0" dirty="0" smtClean="0"/>
          </a:p>
          <a:p>
            <a:r>
              <a:rPr lang="en-US" baseline="0" dirty="0" smtClean="0"/>
              <a:t>FFN – Feed Forward Network.</a:t>
            </a:r>
          </a:p>
          <a:p>
            <a:r>
              <a:rPr lang="en-US" baseline="0" dirty="0" smtClean="0"/>
              <a:t>For expert capacity, </a:t>
            </a:r>
            <a:r>
              <a:rPr lang="en-US" dirty="0" smtClean="0"/>
              <a:t>Assuming that the total number of tokens in a training batch is N, and each token is dispatched to at most two experts, then the expert capacity is set to be O(N/E). GATE(·) keeps a running counter </a:t>
            </a:r>
            <a:r>
              <a:rPr lang="en-US" dirty="0" err="1" smtClean="0"/>
              <a:t>ce</a:t>
            </a:r>
            <a:r>
              <a:rPr lang="en-US" dirty="0" smtClean="0"/>
              <a:t> for how many tokens are dispatched to an expert. When both experts selected by a token already exceed their capacity, the token is considered as an overflowed token, where </a:t>
            </a:r>
            <a:r>
              <a:rPr lang="en-US" dirty="0" err="1" smtClean="0"/>
              <a:t>Gs,E</a:t>
            </a:r>
            <a:r>
              <a:rPr lang="en-US" dirty="0" smtClean="0"/>
              <a:t> degenerates into a zero vector. Such tokens have their representation </a:t>
            </a:r>
            <a:r>
              <a:rPr lang="en-US" dirty="0" err="1" smtClean="0"/>
              <a:t>xs</a:t>
            </a:r>
            <a:r>
              <a:rPr lang="en-US" dirty="0" smtClean="0"/>
              <a:t> passed on to the next layer via residual connections.</a:t>
            </a:r>
          </a:p>
          <a:p>
            <a:endParaRPr lang="en-US" baseline="0" dirty="0" smtClean="0"/>
          </a:p>
        </p:txBody>
      </p:sp>
      <p:sp>
        <p:nvSpPr>
          <p:cNvPr id="4" name="Slide Number Placeholder 3"/>
          <p:cNvSpPr>
            <a:spLocks noGrp="1"/>
          </p:cNvSpPr>
          <p:nvPr>
            <p:ph type="sldNum" sz="quarter" idx="10"/>
          </p:nvPr>
        </p:nvSpPr>
        <p:spPr/>
        <p:txBody>
          <a:bodyPr/>
          <a:lstStyle/>
          <a:p>
            <a:fld id="{AC92197E-92F1-D74B-82AD-C376BB5961FE}" type="slidenum">
              <a:rPr lang="en-US" smtClean="0"/>
              <a:t>6</a:t>
            </a:fld>
            <a:endParaRPr lang="en-US"/>
          </a:p>
        </p:txBody>
      </p:sp>
    </p:spTree>
    <p:extLst>
      <p:ext uri="{BB962C8B-B14F-4D97-AF65-F5344CB8AC3E}">
        <p14:creationId xmlns:p14="http://schemas.microsoft.com/office/powerpoint/2010/main" val="87394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Top2Gating in Algorithm 2 computes the union of all group-local GS,E described in Algorithm 1. </a:t>
            </a:r>
            <a:r>
              <a:rPr lang="en-US" dirty="0" err="1" smtClean="0"/>
              <a:t>combine_weights</a:t>
            </a:r>
            <a:r>
              <a:rPr lang="en-US" dirty="0" smtClean="0"/>
              <a:t> is a 4-D tensor with shape [G, S, E, C]. The value </a:t>
            </a:r>
            <a:r>
              <a:rPr lang="en-US" dirty="0" err="1" smtClean="0"/>
              <a:t>combine_weights</a:t>
            </a:r>
            <a:r>
              <a:rPr lang="en-US" dirty="0" smtClean="0"/>
              <a:t>[g, s, e, c] is non-zero when the input token s in group g is sent to the input buffer of expert e at buffer position c (</a:t>
            </a:r>
            <a:r>
              <a:rPr lang="en-US" b="1" dirty="0" smtClean="0"/>
              <a:t>2-hot vector of dimension C</a:t>
            </a:r>
            <a:r>
              <a:rPr lang="en-US" dirty="0" smtClean="0"/>
              <a:t>). For a specific g and s, a slice </a:t>
            </a:r>
            <a:r>
              <a:rPr lang="en-US" dirty="0" err="1" smtClean="0"/>
              <a:t>combine_weight</a:t>
            </a:r>
            <a:r>
              <a:rPr lang="en-US" dirty="0" smtClean="0"/>
              <a:t>[g, s, :, :] contains at most two non-zero </a:t>
            </a:r>
            <a:r>
              <a:rPr lang="en-US" dirty="0" err="1" smtClean="0"/>
              <a:t>vaules</a:t>
            </a:r>
            <a:r>
              <a:rPr lang="en-US" dirty="0" smtClean="0"/>
              <a:t>. Binary </a:t>
            </a:r>
            <a:r>
              <a:rPr lang="en-US" dirty="0" err="1" smtClean="0"/>
              <a:t>dispatch_mask</a:t>
            </a:r>
            <a:r>
              <a:rPr lang="en-US" dirty="0" smtClean="0"/>
              <a:t> is produced from </a:t>
            </a:r>
            <a:r>
              <a:rPr lang="en-US" dirty="0" err="1" smtClean="0"/>
              <a:t>combine_weights</a:t>
            </a:r>
            <a:r>
              <a:rPr lang="en-US" dirty="0" smtClean="0"/>
              <a:t> by simply setting all non-zero values to 1.</a:t>
            </a:r>
          </a:p>
          <a:p>
            <a:r>
              <a:rPr lang="en-US" dirty="0" smtClean="0"/>
              <a:t>Ideally</a:t>
            </a:r>
            <a:r>
              <a:rPr lang="en-US" baseline="0" dirty="0" smtClean="0"/>
              <a:t> we assign one group to one expert.</a:t>
            </a:r>
            <a:endParaRPr lang="en-US" dirty="0" smtClean="0"/>
          </a:p>
        </p:txBody>
      </p:sp>
      <p:sp>
        <p:nvSpPr>
          <p:cNvPr id="4" name="Slide Number Placeholder 3"/>
          <p:cNvSpPr>
            <a:spLocks noGrp="1"/>
          </p:cNvSpPr>
          <p:nvPr>
            <p:ph type="sldNum" sz="quarter" idx="10"/>
          </p:nvPr>
        </p:nvSpPr>
        <p:spPr/>
        <p:txBody>
          <a:bodyPr/>
          <a:lstStyle/>
          <a:p>
            <a:fld id="{AC92197E-92F1-D74B-82AD-C376BB5961FE}" type="slidenum">
              <a:rPr lang="en-US" smtClean="0"/>
              <a:t>9</a:t>
            </a:fld>
            <a:endParaRPr lang="en-US"/>
          </a:p>
        </p:txBody>
      </p:sp>
    </p:spTree>
    <p:extLst>
      <p:ext uri="{BB962C8B-B14F-4D97-AF65-F5344CB8AC3E}">
        <p14:creationId xmlns:p14="http://schemas.microsoft.com/office/powerpoint/2010/main" val="131408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invocations to split or shard only adds annotations and </a:t>
            </a:r>
            <a:r>
              <a:rPr lang="en-US" b="1" dirty="0" smtClean="0"/>
              <a:t>does not change the logical shape</a:t>
            </a:r>
            <a:r>
              <a:rPr lang="en-US" dirty="0" smtClean="0"/>
              <a:t> in the user program. The user still works with full shapes and does not need to worry about issues like uneven partitioning.</a:t>
            </a:r>
          </a:p>
          <a:p>
            <a:r>
              <a:rPr lang="en-US" dirty="0" smtClean="0"/>
              <a:t>The </a:t>
            </a:r>
            <a:r>
              <a:rPr lang="en-US" dirty="0" err="1" smtClean="0"/>
              <a:t>sharded</a:t>
            </a:r>
            <a:r>
              <a:rPr lang="en-US" dirty="0" smtClean="0"/>
              <a:t> dimensions could include batch (data-parallelism), feature, expert, and even spatial dimensions in image models, depending on the use cases. Because </a:t>
            </a:r>
            <a:r>
              <a:rPr lang="en-US" dirty="0" err="1" smtClean="0"/>
              <a:t>sharding</a:t>
            </a:r>
            <a:r>
              <a:rPr lang="en-US" dirty="0" smtClean="0"/>
              <a:t> annotation is per tensor, we can partition different parts of models in different ways</a:t>
            </a:r>
            <a:r>
              <a:rPr lang="en-US" baseline="0" dirty="0" smtClean="0"/>
              <a:t> (</a:t>
            </a:r>
            <a:r>
              <a:rPr lang="en-US" baseline="0" dirty="0" err="1" smtClean="0"/>
              <a:t>MoE</a:t>
            </a:r>
            <a:r>
              <a:rPr lang="en-US" baseline="0" dirty="0" smtClean="0"/>
              <a:t> vs non-</a:t>
            </a:r>
            <a:r>
              <a:rPr lang="en-US" baseline="0" dirty="0" err="1" smtClean="0"/>
              <a:t>MoE</a:t>
            </a:r>
            <a:r>
              <a:rPr lang="en-US" baseline="0" dirty="0" smtClean="0"/>
              <a:t> layers).</a:t>
            </a:r>
          </a:p>
          <a:p>
            <a:r>
              <a:rPr lang="en-US" baseline="0" dirty="0" err="1" smtClean="0"/>
              <a:t>Sharding</a:t>
            </a:r>
            <a:r>
              <a:rPr lang="en-US" baseline="0" dirty="0" smtClean="0"/>
              <a:t> API also allows a </a:t>
            </a:r>
            <a:r>
              <a:rPr lang="en-US" b="1" baseline="0" dirty="0" smtClean="0"/>
              <a:t>mix between manual and automatic </a:t>
            </a:r>
            <a:r>
              <a:rPr lang="en-US" b="1" baseline="0" dirty="0" err="1" smtClean="0"/>
              <a:t>sharding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C92197E-92F1-D74B-82AD-C376BB5961FE}" type="slidenum">
              <a:rPr lang="en-US" smtClean="0"/>
              <a:t>10</a:t>
            </a:fld>
            <a:endParaRPr lang="en-US"/>
          </a:p>
        </p:txBody>
      </p:sp>
    </p:spTree>
    <p:extLst>
      <p:ext uri="{BB962C8B-B14F-4D97-AF65-F5344CB8AC3E}">
        <p14:creationId xmlns:p14="http://schemas.microsoft.com/office/powerpoint/2010/main" val="940993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another (detailed and full</a:t>
            </a:r>
            <a:r>
              <a:rPr lang="en-US" baseline="0" dirty="0" smtClean="0"/>
              <a:t> of innovations</a:t>
            </a:r>
            <a:r>
              <a:rPr lang="en-US" dirty="0" smtClean="0"/>
              <a:t>)</a:t>
            </a:r>
            <a:r>
              <a:rPr lang="en-US" baseline="0" dirty="0" smtClean="0"/>
              <a:t> section on the specifics of the compiler they have developed, I don’t think that was very relevant to this discussion and so I did not include it.</a:t>
            </a:r>
            <a:endParaRPr lang="en-US" dirty="0"/>
          </a:p>
        </p:txBody>
      </p:sp>
      <p:sp>
        <p:nvSpPr>
          <p:cNvPr id="4" name="Slide Number Placeholder 3"/>
          <p:cNvSpPr>
            <a:spLocks noGrp="1"/>
          </p:cNvSpPr>
          <p:nvPr>
            <p:ph type="sldNum" sz="quarter" idx="10"/>
          </p:nvPr>
        </p:nvSpPr>
        <p:spPr/>
        <p:txBody>
          <a:bodyPr/>
          <a:lstStyle/>
          <a:p>
            <a:fld id="{AC92197E-92F1-D74B-82AD-C376BB5961FE}" type="slidenum">
              <a:rPr lang="en-US" smtClean="0"/>
              <a:t>11</a:t>
            </a:fld>
            <a:endParaRPr lang="en-US"/>
          </a:p>
        </p:txBody>
      </p:sp>
    </p:spTree>
    <p:extLst>
      <p:ext uri="{BB962C8B-B14F-4D97-AF65-F5344CB8AC3E}">
        <p14:creationId xmlns:p14="http://schemas.microsoft.com/office/powerpoint/2010/main" val="75748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they have more experiments</a:t>
            </a:r>
            <a:r>
              <a:rPr lang="en-US" baseline="0" dirty="0" smtClean="0"/>
              <a:t> </a:t>
            </a:r>
            <a:r>
              <a:rPr lang="en-US" b="1" baseline="0" dirty="0" smtClean="0"/>
              <a:t>amongst their own model sizes</a:t>
            </a:r>
            <a:r>
              <a:rPr lang="en-US" b="0" baseline="0" dirty="0" smtClean="0"/>
              <a:t>, i.e., no comparison with a non-</a:t>
            </a:r>
            <a:r>
              <a:rPr lang="en-US" b="0" baseline="0" dirty="0" err="1" smtClean="0"/>
              <a:t>sharded</a:t>
            </a:r>
            <a:r>
              <a:rPr lang="en-US" b="0" baseline="0" dirty="0" smtClean="0"/>
              <a:t> transformer, which I again think is irrelevant here so I have not included that. Apart from that, this paper is pretty dense and has another section where they compare their </a:t>
            </a:r>
            <a:r>
              <a:rPr lang="en-US" b="1" baseline="0" dirty="0" smtClean="0"/>
              <a:t>per-operator compilation time against micro benchmarks for the same task</a:t>
            </a:r>
            <a:r>
              <a:rPr lang="en-US" b="0" baseline="0" dirty="0" smtClean="0"/>
              <a:t>!</a:t>
            </a:r>
            <a:endParaRPr lang="en-US" dirty="0"/>
          </a:p>
        </p:txBody>
      </p:sp>
      <p:sp>
        <p:nvSpPr>
          <p:cNvPr id="4" name="Slide Number Placeholder 3"/>
          <p:cNvSpPr>
            <a:spLocks noGrp="1"/>
          </p:cNvSpPr>
          <p:nvPr>
            <p:ph type="sldNum" sz="quarter" idx="10"/>
          </p:nvPr>
        </p:nvSpPr>
        <p:spPr/>
        <p:txBody>
          <a:bodyPr/>
          <a:lstStyle/>
          <a:p>
            <a:fld id="{AC92197E-92F1-D74B-82AD-C376BB5961FE}" type="slidenum">
              <a:rPr lang="en-US" smtClean="0"/>
              <a:t>12</a:t>
            </a:fld>
            <a:endParaRPr lang="en-US"/>
          </a:p>
        </p:txBody>
      </p:sp>
    </p:spTree>
    <p:extLst>
      <p:ext uri="{BB962C8B-B14F-4D97-AF65-F5344CB8AC3E}">
        <p14:creationId xmlns:p14="http://schemas.microsoft.com/office/powerpoint/2010/main" val="1677291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2B6877-85E3-8F4C-92DC-243FD44F96DB}"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211733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B6877-85E3-8F4C-92DC-243FD44F96DB}"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157715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B6877-85E3-8F4C-92DC-243FD44F96DB}"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79675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B6877-85E3-8F4C-92DC-243FD44F96DB}"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3871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B6877-85E3-8F4C-92DC-243FD44F96DB}"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2653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2B6877-85E3-8F4C-92DC-243FD44F96DB}" type="datetimeFigureOut">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146315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2B6877-85E3-8F4C-92DC-243FD44F96DB}" type="datetimeFigureOut">
              <a:rPr lang="en-US" smtClean="0"/>
              <a:t>9/10/23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350085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B6877-85E3-8F4C-92DC-243FD44F96DB}" type="datetimeFigureOut">
              <a:rPr lang="en-US" smtClean="0"/>
              <a:t>9/10/23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193597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B6877-85E3-8F4C-92DC-243FD44F96DB}" type="datetimeFigureOut">
              <a:rPr lang="en-US" smtClean="0"/>
              <a:t>9/10/23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146680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B6877-85E3-8F4C-92DC-243FD44F96DB}" type="datetimeFigureOut">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161969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B6877-85E3-8F4C-92DC-243FD44F96DB}" type="datetimeFigureOut">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578AE-B6B4-C441-A2C6-930C6BFF4D95}" type="slidenum">
              <a:rPr lang="en-US" smtClean="0"/>
              <a:t>‹#›</a:t>
            </a:fld>
            <a:endParaRPr lang="en-US"/>
          </a:p>
        </p:txBody>
      </p:sp>
    </p:spTree>
    <p:extLst>
      <p:ext uri="{BB962C8B-B14F-4D97-AF65-F5344CB8AC3E}">
        <p14:creationId xmlns:p14="http://schemas.microsoft.com/office/powerpoint/2010/main" val="6490537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B6877-85E3-8F4C-92DC-243FD44F96DB}" type="datetimeFigureOut">
              <a:rPr lang="en-US" smtClean="0"/>
              <a:t>9/10/23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578AE-B6B4-C441-A2C6-930C6BFF4D95}" type="slidenum">
              <a:rPr lang="en-US" smtClean="0"/>
              <a:t>‹#›</a:t>
            </a:fld>
            <a:endParaRPr lang="en-US"/>
          </a:p>
        </p:txBody>
      </p:sp>
    </p:spTree>
    <p:extLst>
      <p:ext uri="{BB962C8B-B14F-4D97-AF65-F5344CB8AC3E}">
        <p14:creationId xmlns:p14="http://schemas.microsoft.com/office/powerpoint/2010/main" val="24147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pdf/2006.16668.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178735"/>
            <a:ext cx="8166100" cy="2400657"/>
          </a:xfrm>
          <a:prstGeom prst="rect">
            <a:avLst/>
          </a:prstGeom>
        </p:spPr>
        <p:txBody>
          <a:bodyPr wrap="square">
            <a:spAutoFit/>
          </a:bodyPr>
          <a:lstStyle/>
          <a:p>
            <a:pPr algn="ctr"/>
            <a:r>
              <a:rPr lang="en-US" sz="5000" b="1" u="sng" dirty="0" err="1" smtClean="0"/>
              <a:t>GShard</a:t>
            </a:r>
            <a:r>
              <a:rPr lang="en-US" sz="5000" b="1" u="sng" dirty="0" smtClean="0"/>
              <a:t>: Scaling Giant Models with Conditional Computation and Automatic </a:t>
            </a:r>
            <a:r>
              <a:rPr lang="en-US" sz="5000" b="1" u="sng" dirty="0" err="1" smtClean="0"/>
              <a:t>Sharding</a:t>
            </a:r>
            <a:endParaRPr lang="en-US" sz="5000" b="1" u="sng" dirty="0"/>
          </a:p>
        </p:txBody>
      </p:sp>
      <p:sp>
        <p:nvSpPr>
          <p:cNvPr id="5" name="TextBox 4"/>
          <p:cNvSpPr txBox="1"/>
          <p:nvPr/>
        </p:nvSpPr>
        <p:spPr>
          <a:xfrm>
            <a:off x="4670271" y="6581001"/>
            <a:ext cx="2940357" cy="276999"/>
          </a:xfrm>
          <a:prstGeom prst="rect">
            <a:avLst/>
          </a:prstGeom>
          <a:noFill/>
        </p:spPr>
        <p:txBody>
          <a:bodyPr wrap="none" rtlCol="0">
            <a:spAutoFit/>
          </a:bodyPr>
          <a:lstStyle/>
          <a:p>
            <a:r>
              <a:rPr lang="en-US" sz="1200" b="1" dirty="0" smtClean="0"/>
              <a:t>BITS F382 – Reading Course on LLMs, [</a:t>
            </a:r>
            <a:r>
              <a:rPr lang="en-US" sz="1200" b="1" dirty="0" smtClean="0">
                <a:hlinkClick r:id="rId2"/>
              </a:rPr>
              <a:t>Link</a:t>
            </a:r>
            <a:r>
              <a:rPr lang="en-US" sz="1200" b="1" dirty="0" smtClean="0"/>
              <a:t>]</a:t>
            </a:r>
            <a:endParaRPr lang="en-US" sz="1200" b="1" dirty="0"/>
          </a:p>
        </p:txBody>
      </p:sp>
    </p:spTree>
    <p:extLst>
      <p:ext uri="{BB962C8B-B14F-4D97-AF65-F5344CB8AC3E}">
        <p14:creationId xmlns:p14="http://schemas.microsoft.com/office/powerpoint/2010/main" val="26005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5" name="TextBox 4"/>
          <p:cNvSpPr txBox="1"/>
          <p:nvPr/>
        </p:nvSpPr>
        <p:spPr>
          <a:xfrm>
            <a:off x="578069" y="0"/>
            <a:ext cx="11613931" cy="3970318"/>
          </a:xfrm>
          <a:prstGeom prst="rect">
            <a:avLst/>
          </a:prstGeom>
          <a:noFill/>
        </p:spPr>
        <p:txBody>
          <a:bodyPr wrap="square" rtlCol="0">
            <a:spAutoFit/>
          </a:bodyPr>
          <a:lstStyle/>
          <a:p>
            <a:r>
              <a:rPr lang="en-US" b="1" u="sng" dirty="0" err="1" smtClean="0"/>
              <a:t>GShard</a:t>
            </a:r>
            <a:r>
              <a:rPr lang="en-US" b="1" u="sng" dirty="0" smtClean="0"/>
              <a:t> Annotation API for Parallel Execution</a:t>
            </a:r>
            <a:r>
              <a:rPr lang="en-US" b="1" dirty="0" smtClean="0"/>
              <a:t> –</a:t>
            </a:r>
          </a:p>
          <a:p>
            <a:endParaRPr lang="en-US" b="1" u="sng" dirty="0">
              <a:sym typeface="Wingdings"/>
            </a:endParaRPr>
          </a:p>
          <a:p>
            <a:r>
              <a:rPr lang="en-US" dirty="0" smtClean="0">
                <a:sym typeface="Wingdings"/>
              </a:rPr>
              <a:t>To Shard and Distribute tensors efficiently, </a:t>
            </a:r>
            <a:r>
              <a:rPr lang="en-US" dirty="0" err="1" smtClean="0">
                <a:sym typeface="Wingdings"/>
              </a:rPr>
              <a:t>Gshard</a:t>
            </a:r>
            <a:r>
              <a:rPr lang="en-US" dirty="0" smtClean="0">
                <a:sym typeface="Wingdings"/>
              </a:rPr>
              <a:t> introduces a </a:t>
            </a:r>
            <a:r>
              <a:rPr lang="en-US" i="1" dirty="0" err="1" smtClean="0">
                <a:sym typeface="Wingdings"/>
              </a:rPr>
              <a:t>sharding</a:t>
            </a:r>
            <a:r>
              <a:rPr lang="en-US" i="1" dirty="0" smtClean="0">
                <a:sym typeface="Wingdings"/>
              </a:rPr>
              <a:t> API</a:t>
            </a:r>
            <a:r>
              <a:rPr lang="en-US" dirty="0" smtClean="0">
                <a:sym typeface="Wingdings"/>
              </a:rPr>
              <a:t> which allows us to decide </a:t>
            </a:r>
            <a:r>
              <a:rPr lang="en-US" b="1" dirty="0" smtClean="0">
                <a:sym typeface="Wingdings"/>
              </a:rPr>
              <a:t>how tensors should be partitioned, </a:t>
            </a:r>
            <a:r>
              <a:rPr lang="en-US" dirty="0" smtClean="0">
                <a:sym typeface="Wingdings"/>
              </a:rPr>
              <a:t>this information is also propagated to the compiler to facilitate </a:t>
            </a:r>
            <a:r>
              <a:rPr lang="en-US" b="1" dirty="0" smtClean="0">
                <a:sym typeface="Wingdings"/>
              </a:rPr>
              <a:t>automatic application of these transformations</a:t>
            </a:r>
            <a:r>
              <a:rPr lang="en-US" dirty="0" smtClean="0">
                <a:sym typeface="Wingdings"/>
              </a:rPr>
              <a:t>. 3 Major API calls (for </a:t>
            </a:r>
            <a:r>
              <a:rPr lang="en-US" dirty="0" err="1" smtClean="0">
                <a:sym typeface="Wingdings"/>
              </a:rPr>
              <a:t>TensorFlow</a:t>
            </a:r>
            <a:r>
              <a:rPr lang="en-US" dirty="0" smtClean="0">
                <a:sym typeface="Wingdings"/>
              </a:rPr>
              <a:t>) are – </a:t>
            </a:r>
          </a:p>
          <a:p>
            <a:pPr marL="742950" lvl="1" indent="-285750">
              <a:buFont typeface="Arial" charset="0"/>
              <a:buChar char="•"/>
            </a:pPr>
            <a:endParaRPr lang="en-US" b="1" dirty="0" smtClean="0">
              <a:sym typeface="Wingdings"/>
            </a:endParaRPr>
          </a:p>
          <a:p>
            <a:pPr marL="742950" lvl="1" indent="-285750">
              <a:buFont typeface="Arial" charset="0"/>
              <a:buChar char="•"/>
            </a:pPr>
            <a:r>
              <a:rPr lang="en-US" b="1" dirty="0" smtClean="0">
                <a:sym typeface="Wingdings"/>
              </a:rPr>
              <a:t>replicate(tensor)  </a:t>
            </a:r>
            <a:r>
              <a:rPr lang="en-US" dirty="0" smtClean="0">
                <a:sym typeface="Wingdings"/>
              </a:rPr>
              <a:t>Annotates tensor to be </a:t>
            </a:r>
            <a:r>
              <a:rPr lang="en-US" b="1" dirty="0" smtClean="0">
                <a:sym typeface="Wingdings"/>
              </a:rPr>
              <a:t>replicated along partitions</a:t>
            </a:r>
            <a:r>
              <a:rPr lang="en-US" dirty="0" smtClean="0">
                <a:sym typeface="Wingdings"/>
              </a:rPr>
              <a:t> (this is like setting </a:t>
            </a:r>
            <a:r>
              <a:rPr lang="en-US" dirty="0" err="1" smtClean="0">
                <a:sym typeface="Wingdings"/>
              </a:rPr>
              <a:t>requires_grad</a:t>
            </a:r>
            <a:r>
              <a:rPr lang="en-US" dirty="0" smtClean="0">
                <a:sym typeface="Wingdings"/>
              </a:rPr>
              <a:t>=True), returns annotated tensor.</a:t>
            </a:r>
          </a:p>
          <a:p>
            <a:pPr marL="742950" lvl="1" indent="-285750">
              <a:buFont typeface="Arial" charset="0"/>
              <a:buChar char="•"/>
            </a:pPr>
            <a:endParaRPr lang="en-US" b="1" dirty="0">
              <a:sym typeface="Wingdings"/>
            </a:endParaRPr>
          </a:p>
          <a:p>
            <a:pPr marL="742950" lvl="1" indent="-285750">
              <a:buFont typeface="Arial" charset="0"/>
              <a:buChar char="•"/>
            </a:pPr>
            <a:r>
              <a:rPr lang="en-US" b="1" dirty="0" smtClean="0">
                <a:sym typeface="Wingdings"/>
              </a:rPr>
              <a:t>split(tensor, </a:t>
            </a:r>
            <a:r>
              <a:rPr lang="en-US" b="1" dirty="0" err="1" smtClean="0">
                <a:sym typeface="Wingdings"/>
              </a:rPr>
              <a:t>split_dimension</a:t>
            </a:r>
            <a:r>
              <a:rPr lang="en-US" b="1" dirty="0" smtClean="0">
                <a:sym typeface="Wingdings"/>
              </a:rPr>
              <a:t>, </a:t>
            </a:r>
            <a:r>
              <a:rPr lang="en-US" b="1" dirty="0" err="1" smtClean="0">
                <a:sym typeface="Wingdings"/>
              </a:rPr>
              <a:t>num_partitions</a:t>
            </a:r>
            <a:r>
              <a:rPr lang="en-US" b="1" dirty="0" smtClean="0">
                <a:sym typeface="Wingdings"/>
              </a:rPr>
              <a:t>)  </a:t>
            </a:r>
            <a:r>
              <a:rPr lang="en-US" dirty="0" smtClean="0">
                <a:sym typeface="Wingdings"/>
              </a:rPr>
              <a:t>Annotates tensor to be partitioned along </a:t>
            </a:r>
            <a:r>
              <a:rPr lang="en-US" dirty="0" err="1" smtClean="0">
                <a:sym typeface="Wingdings"/>
              </a:rPr>
              <a:t>split_dimesnsion</a:t>
            </a:r>
            <a:r>
              <a:rPr lang="en-US" dirty="0" smtClean="0">
                <a:sym typeface="Wingdings"/>
              </a:rPr>
              <a:t>. </a:t>
            </a:r>
            <a:r>
              <a:rPr lang="en-US" b="1" dirty="0" smtClean="0">
                <a:sym typeface="Wingdings"/>
              </a:rPr>
              <a:t>Partition </a:t>
            </a:r>
            <a:r>
              <a:rPr lang="en-US" b="1" dirty="0" err="1" smtClean="0">
                <a:sym typeface="Wingdings"/>
              </a:rPr>
              <a:t>i</a:t>
            </a:r>
            <a:r>
              <a:rPr lang="en-US" b="1" dirty="0" smtClean="0">
                <a:sym typeface="Wingdings"/>
              </a:rPr>
              <a:t> is placed on the </a:t>
            </a:r>
            <a:r>
              <a:rPr lang="en-US" b="1" dirty="0" err="1" smtClean="0">
                <a:sym typeface="Wingdings"/>
              </a:rPr>
              <a:t>ith</a:t>
            </a:r>
            <a:r>
              <a:rPr lang="en-US" b="1" dirty="0" smtClean="0">
                <a:sym typeface="Wingdings"/>
              </a:rPr>
              <a:t> device</a:t>
            </a:r>
            <a:r>
              <a:rPr lang="en-US" dirty="0" smtClean="0">
                <a:sym typeface="Wingdings"/>
              </a:rPr>
              <a:t>.</a:t>
            </a:r>
          </a:p>
          <a:p>
            <a:pPr marL="742950" lvl="1" indent="-285750">
              <a:buFont typeface="Arial" charset="0"/>
              <a:buChar char="•"/>
            </a:pPr>
            <a:endParaRPr lang="en-US" b="1" dirty="0">
              <a:sym typeface="Wingdings"/>
            </a:endParaRPr>
          </a:p>
          <a:p>
            <a:pPr marL="742950" lvl="1" indent="-285750">
              <a:buFont typeface="Arial" charset="0"/>
              <a:buChar char="•"/>
            </a:pPr>
            <a:r>
              <a:rPr lang="en-US" b="1" dirty="0" smtClean="0">
                <a:sym typeface="Wingdings"/>
              </a:rPr>
              <a:t>shard(tensor, </a:t>
            </a:r>
            <a:r>
              <a:rPr lang="en-US" b="1" dirty="0" err="1" smtClean="0">
                <a:sym typeface="Wingdings"/>
              </a:rPr>
              <a:t>device_assignment</a:t>
            </a:r>
            <a:r>
              <a:rPr lang="en-US" b="1" dirty="0" smtClean="0">
                <a:sym typeface="Wingdings"/>
              </a:rPr>
              <a:t>)  </a:t>
            </a:r>
            <a:r>
              <a:rPr lang="en-US" dirty="0" smtClean="0">
                <a:sym typeface="Wingdings"/>
              </a:rPr>
              <a:t>generalizes split to allow </a:t>
            </a:r>
            <a:r>
              <a:rPr lang="en-US" b="1" dirty="0" smtClean="0">
                <a:sym typeface="Wingdings"/>
              </a:rPr>
              <a:t>partitions along multiple dimensions and specifying the placement of each partition</a:t>
            </a:r>
            <a:r>
              <a:rPr lang="en-US" dirty="0" smtClean="0">
                <a:sym typeface="Wingdings"/>
              </a:rPr>
              <a:t>.</a:t>
            </a:r>
            <a:endParaRPr lang="en-US" b="1" dirty="0">
              <a:sym typeface="Wingding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351" y="3970318"/>
            <a:ext cx="6896100" cy="2438400"/>
          </a:xfrm>
          <a:prstGeom prst="rect">
            <a:avLst/>
          </a:prstGeom>
        </p:spPr>
      </p:pic>
      <p:sp>
        <p:nvSpPr>
          <p:cNvPr id="7" name="TextBox 6"/>
          <p:cNvSpPr txBox="1"/>
          <p:nvPr/>
        </p:nvSpPr>
        <p:spPr>
          <a:xfrm>
            <a:off x="0" y="5189518"/>
            <a:ext cx="2505301" cy="1384995"/>
          </a:xfrm>
          <a:prstGeom prst="rect">
            <a:avLst/>
          </a:prstGeom>
          <a:noFill/>
        </p:spPr>
        <p:txBody>
          <a:bodyPr wrap="square" rtlCol="0">
            <a:spAutoFit/>
          </a:bodyPr>
          <a:lstStyle/>
          <a:p>
            <a:r>
              <a:rPr lang="en-US" sz="1200" dirty="0" smtClean="0"/>
              <a:t>Note : it is </a:t>
            </a:r>
            <a:r>
              <a:rPr lang="en-US" sz="1200" b="1" dirty="0" smtClean="0"/>
              <a:t>NOT</a:t>
            </a:r>
            <a:r>
              <a:rPr lang="en-US" sz="1200" dirty="0" smtClean="0"/>
              <a:t> required to annotate every tensor by it’s </a:t>
            </a:r>
            <a:r>
              <a:rPr lang="en-US" sz="1200" dirty="0" err="1" smtClean="0"/>
              <a:t>sharding</a:t>
            </a:r>
            <a:r>
              <a:rPr lang="en-US" sz="1200" dirty="0" smtClean="0"/>
              <a:t> dimension, the compiler can </a:t>
            </a:r>
            <a:r>
              <a:rPr lang="en-US" sz="1200" b="1" dirty="0" smtClean="0"/>
              <a:t>automatically</a:t>
            </a:r>
            <a:r>
              <a:rPr lang="en-US" sz="1200" dirty="0" smtClean="0"/>
              <a:t> infer that. And, “it is recommended to annotate the initial input and final output tensors of the computation”.</a:t>
            </a:r>
            <a:endParaRPr lang="en-US" sz="1200" dirty="0"/>
          </a:p>
        </p:txBody>
      </p:sp>
    </p:spTree>
    <p:extLst>
      <p:ext uri="{BB962C8B-B14F-4D97-AF65-F5344CB8AC3E}">
        <p14:creationId xmlns:p14="http://schemas.microsoft.com/office/powerpoint/2010/main" val="149365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6" name="TextBox 5"/>
          <p:cNvSpPr txBox="1"/>
          <p:nvPr/>
        </p:nvSpPr>
        <p:spPr>
          <a:xfrm>
            <a:off x="4635500" y="2616200"/>
            <a:ext cx="2415405" cy="861774"/>
          </a:xfrm>
          <a:prstGeom prst="rect">
            <a:avLst/>
          </a:prstGeom>
          <a:noFill/>
        </p:spPr>
        <p:txBody>
          <a:bodyPr wrap="none" rtlCol="0">
            <a:spAutoFit/>
          </a:bodyPr>
          <a:lstStyle/>
          <a:p>
            <a:r>
              <a:rPr lang="en-US" sz="5000" b="1" smtClean="0"/>
              <a:t>RESULTS</a:t>
            </a:r>
            <a:endParaRPr lang="en-US" sz="5000" b="1" dirty="0"/>
          </a:p>
        </p:txBody>
      </p:sp>
    </p:spTree>
    <p:extLst>
      <p:ext uri="{BB962C8B-B14F-4D97-AF65-F5344CB8AC3E}">
        <p14:creationId xmlns:p14="http://schemas.microsoft.com/office/powerpoint/2010/main" val="206361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5" name="TextBox 4"/>
          <p:cNvSpPr txBox="1"/>
          <p:nvPr/>
        </p:nvSpPr>
        <p:spPr>
          <a:xfrm>
            <a:off x="578069" y="0"/>
            <a:ext cx="11613931" cy="1477328"/>
          </a:xfrm>
          <a:prstGeom prst="rect">
            <a:avLst/>
          </a:prstGeom>
          <a:noFill/>
        </p:spPr>
        <p:txBody>
          <a:bodyPr wrap="square" rtlCol="0">
            <a:spAutoFit/>
          </a:bodyPr>
          <a:lstStyle/>
          <a:p>
            <a:pPr marL="285750" indent="-285750">
              <a:buFont typeface="Arial" charset="0"/>
              <a:buChar char="•"/>
            </a:pPr>
            <a:r>
              <a:rPr lang="en-US" b="1" u="sng" dirty="0" err="1" smtClean="0"/>
              <a:t>Gshard</a:t>
            </a:r>
            <a:r>
              <a:rPr lang="en-US" b="1" u="sng" dirty="0" smtClean="0"/>
              <a:t> bridges the gap for a transformer model between being able to excel on low-resource languages with </a:t>
            </a:r>
            <a:r>
              <a:rPr lang="en-US" b="1" i="1" u="sng" dirty="0" smtClean="0"/>
              <a:t>positive language transfer</a:t>
            </a:r>
            <a:r>
              <a:rPr lang="en-US" b="1" u="sng" dirty="0" smtClean="0"/>
              <a:t> vs not being able to perform comparably on a high-resource language as a model trained on just that language, by increasing the scale immensely, to break the </a:t>
            </a:r>
            <a:r>
              <a:rPr lang="en-US" b="1" i="1" u="sng" dirty="0" smtClean="0"/>
              <a:t>bottleneck capacity</a:t>
            </a:r>
            <a:r>
              <a:rPr lang="en-US" b="1" u="sng" dirty="0" smtClean="0"/>
              <a:t>.</a:t>
            </a:r>
            <a:endParaRPr lang="en-US" b="1" u="sng" dirty="0" smtClean="0">
              <a:sym typeface="Wingdings"/>
            </a:endParaRPr>
          </a:p>
          <a:p>
            <a:pPr marL="285750" indent="-285750">
              <a:buFont typeface="Arial" charset="0"/>
              <a:buChar char="•"/>
            </a:pPr>
            <a:endParaRPr lang="en-US" b="1" u="sng" dirty="0">
              <a:sym typeface="Wingdings"/>
            </a:endParaRPr>
          </a:p>
          <a:p>
            <a:pPr marL="285750" indent="-285750">
              <a:buFont typeface="Arial" charset="0"/>
              <a:buChar char="•"/>
            </a:pPr>
            <a:r>
              <a:rPr lang="en-US" b="1" u="sng" dirty="0" smtClean="0">
                <a:sym typeface="Wingdings"/>
              </a:rPr>
              <a:t>Conditional Computation speeds up training and sparse gating allows for scale.</a:t>
            </a:r>
            <a:endParaRPr lang="en-US" b="1" u="sng"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827" y="1806664"/>
            <a:ext cx="9550400" cy="4445000"/>
          </a:xfrm>
          <a:prstGeom prst="rect">
            <a:avLst/>
          </a:prstGeom>
        </p:spPr>
      </p:pic>
    </p:spTree>
    <p:extLst>
      <p:ext uri="{BB962C8B-B14F-4D97-AF65-F5344CB8AC3E}">
        <p14:creationId xmlns:p14="http://schemas.microsoft.com/office/powerpoint/2010/main" val="58924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7" name="TextBox 6"/>
          <p:cNvSpPr txBox="1"/>
          <p:nvPr/>
        </p:nvSpPr>
        <p:spPr>
          <a:xfrm>
            <a:off x="578069" y="7441"/>
            <a:ext cx="11613931" cy="6463308"/>
          </a:xfrm>
          <a:prstGeom prst="rect">
            <a:avLst/>
          </a:prstGeom>
          <a:noFill/>
        </p:spPr>
        <p:txBody>
          <a:bodyPr wrap="square" rtlCol="0">
            <a:spAutoFit/>
          </a:bodyPr>
          <a:lstStyle/>
          <a:p>
            <a:pPr marL="285750" indent="-285750">
              <a:buFont typeface="Arial" charset="0"/>
              <a:buChar char="•"/>
            </a:pPr>
            <a:r>
              <a:rPr lang="en-US" b="1" u="sng" dirty="0" smtClean="0"/>
              <a:t>Motivation – </a:t>
            </a:r>
          </a:p>
          <a:p>
            <a:pPr marL="800100" lvl="1" indent="-342900">
              <a:buFont typeface="+mj-lt"/>
              <a:buAutoNum type="arabicPeriod"/>
            </a:pPr>
            <a:endParaRPr lang="en-US" dirty="0" smtClean="0"/>
          </a:p>
          <a:p>
            <a:pPr marL="800100" lvl="1" indent="-342900">
              <a:buFont typeface="+mj-lt"/>
              <a:buAutoNum type="arabicPeriod"/>
            </a:pPr>
            <a:r>
              <a:rPr lang="en-US" i="1" u="sng" dirty="0" smtClean="0"/>
              <a:t>Lack of Architecture-specific model parallelism support </a:t>
            </a:r>
            <a:r>
              <a:rPr lang="en-US" dirty="0" smtClean="0">
                <a:sym typeface="Wingdings"/>
              </a:rPr>
              <a:t> </a:t>
            </a:r>
            <a:r>
              <a:rPr lang="en-US" dirty="0" smtClean="0"/>
              <a:t>Naïve methods are </a:t>
            </a:r>
            <a:r>
              <a:rPr lang="en-US" b="1" u="sng" dirty="0" smtClean="0"/>
              <a:t>sequential</a:t>
            </a:r>
            <a:r>
              <a:rPr lang="en-US" dirty="0" smtClean="0"/>
              <a:t>, </a:t>
            </a:r>
            <a:r>
              <a:rPr lang="en-US" dirty="0" err="1" smtClean="0"/>
              <a:t>wrt</a:t>
            </a:r>
            <a:r>
              <a:rPr lang="en-US" dirty="0" smtClean="0"/>
              <a:t> to </a:t>
            </a:r>
            <a:r>
              <a:rPr lang="en-US" dirty="0" err="1" smtClean="0"/>
              <a:t>TensorFlow</a:t>
            </a:r>
            <a:r>
              <a:rPr lang="en-US" dirty="0" smtClean="0"/>
              <a:t> and </a:t>
            </a:r>
            <a:r>
              <a:rPr lang="en-US" dirty="0" err="1" smtClean="0"/>
              <a:t>PyTorch</a:t>
            </a:r>
            <a:r>
              <a:rPr lang="en-US" dirty="0" smtClean="0"/>
              <a:t> and/or require migrating code to different frameworks</a:t>
            </a:r>
          </a:p>
          <a:p>
            <a:pPr marL="800100" lvl="1" indent="-342900">
              <a:buFont typeface="+mj-lt"/>
              <a:buAutoNum type="arabicPeriod"/>
            </a:pPr>
            <a:endParaRPr lang="en-US" i="1" dirty="0"/>
          </a:p>
          <a:p>
            <a:pPr marL="800100" lvl="1" indent="-342900">
              <a:buFont typeface="+mj-lt"/>
              <a:buAutoNum type="arabicPeriod"/>
            </a:pPr>
            <a:r>
              <a:rPr lang="en-US" i="1" u="sng" dirty="0" smtClean="0"/>
              <a:t>Super-linear scaling of computation cost vs model size </a:t>
            </a:r>
            <a:r>
              <a:rPr lang="en-US" dirty="0" smtClean="0">
                <a:sym typeface="Wingdings"/>
              </a:rPr>
              <a:t> Straight-forward increase in model depth/width =&gt; linear increase in step-size time OR straight-forward graph partitioning leads to network overheads.</a:t>
            </a:r>
          </a:p>
          <a:p>
            <a:pPr marL="800100" lvl="1" indent="-342900">
              <a:buFont typeface="+mj-lt"/>
              <a:buAutoNum type="arabicPeriod"/>
            </a:pPr>
            <a:endParaRPr lang="en-US" i="1" dirty="0">
              <a:sym typeface="Wingdings"/>
            </a:endParaRPr>
          </a:p>
          <a:p>
            <a:pPr marL="800100" lvl="1" indent="-342900">
              <a:buFont typeface="+mj-lt"/>
              <a:buAutoNum type="arabicPeriod"/>
            </a:pPr>
            <a:r>
              <a:rPr lang="en-US" i="1" u="sng" dirty="0" smtClean="0">
                <a:sym typeface="Wingdings"/>
              </a:rPr>
              <a:t>Problems with scalability of large model representation </a:t>
            </a:r>
            <a:r>
              <a:rPr lang="en-US" dirty="0" smtClean="0">
                <a:sym typeface="Wingdings"/>
              </a:rPr>
              <a:t> inter-op OR intra-op distribution across D devices of the model leads to  O(D</a:t>
            </a:r>
            <a:r>
              <a:rPr lang="en-US" baseline="30000" dirty="0" smtClean="0">
                <a:sym typeface="Wingdings"/>
              </a:rPr>
              <a:t>2</a:t>
            </a:r>
            <a:r>
              <a:rPr lang="en-US" dirty="0" smtClean="0">
                <a:sym typeface="Wingdings"/>
              </a:rPr>
              <a:t>) graph size and compilation-time      .</a:t>
            </a:r>
          </a:p>
          <a:p>
            <a:pPr marL="800100" lvl="1" indent="-342900">
              <a:buFont typeface="+mj-lt"/>
              <a:buAutoNum type="arabicPeriod"/>
            </a:pPr>
            <a:endParaRPr lang="en-US" dirty="0">
              <a:sym typeface="Wingdings"/>
            </a:endParaRPr>
          </a:p>
          <a:p>
            <a:pPr marL="800100" lvl="1" indent="-342900">
              <a:buFont typeface="+mj-lt"/>
              <a:buAutoNum type="arabicPeriod"/>
            </a:pPr>
            <a:r>
              <a:rPr lang="en-US" i="1" u="sng" dirty="0" smtClean="0">
                <a:sym typeface="Wingdings"/>
              </a:rPr>
              <a:t>Challenges with </a:t>
            </a:r>
            <a:r>
              <a:rPr lang="en-US" i="1" u="sng" dirty="0" smtClean="0"/>
              <a:t>implementing partitioning strategies </a:t>
            </a:r>
            <a:r>
              <a:rPr lang="en-US" dirty="0" smtClean="0">
                <a:sym typeface="Wingdings"/>
              </a:rPr>
              <a:t> graph-level partitioning =&gt; sophisticated algorithms and operator level partitioning =&gt; semantically inspired communication patterns.</a:t>
            </a:r>
            <a:endParaRPr lang="en-US" i="1" dirty="0">
              <a:sym typeface="Wingdings"/>
            </a:endParaRPr>
          </a:p>
          <a:p>
            <a:pPr marL="342900" indent="-342900">
              <a:buFont typeface="Arial" charset="0"/>
              <a:buChar char="•"/>
            </a:pPr>
            <a:endParaRPr lang="en-US" dirty="0">
              <a:sym typeface="Wingdings"/>
            </a:endParaRPr>
          </a:p>
          <a:p>
            <a:pPr marL="342900" indent="-342900">
              <a:buFont typeface="Arial" charset="0"/>
              <a:buChar char="•"/>
            </a:pPr>
            <a:r>
              <a:rPr lang="en-US" b="1" u="sng" dirty="0" smtClean="0">
                <a:sym typeface="Wingdings"/>
              </a:rPr>
              <a:t>Solution &amp; Abstract –</a:t>
            </a:r>
            <a:endParaRPr lang="en-US" b="1" dirty="0" smtClean="0">
              <a:sym typeface="Wingdings"/>
            </a:endParaRPr>
          </a:p>
          <a:p>
            <a:pPr marL="342900" indent="-342900">
              <a:buFont typeface="Arial" charset="0"/>
              <a:buChar char="•"/>
            </a:pPr>
            <a:endParaRPr lang="en-US" b="1" u="sng" dirty="0">
              <a:sym typeface="Wingdings"/>
            </a:endParaRPr>
          </a:p>
          <a:p>
            <a:pPr lvl="1"/>
            <a:r>
              <a:rPr lang="en-US" b="1" i="1" u="sng" dirty="0" err="1" smtClean="0">
                <a:sym typeface="Wingdings"/>
              </a:rPr>
              <a:t>GShard</a:t>
            </a:r>
            <a:r>
              <a:rPr lang="en-US" i="1" dirty="0" smtClean="0">
                <a:sym typeface="Wingdings"/>
              </a:rPr>
              <a:t> is an innovative module that helps with </a:t>
            </a:r>
            <a:r>
              <a:rPr lang="en-US" b="1" i="1" dirty="0" smtClean="0">
                <a:sym typeface="Wingdings"/>
              </a:rPr>
              <a:t>massive distributed training across multiple devices across multiple use-cases</a:t>
            </a:r>
            <a:r>
              <a:rPr lang="en-US" i="1" dirty="0" smtClean="0">
                <a:sym typeface="Wingdings"/>
              </a:rPr>
              <a:t> along with minimal changes to existing code (like an extension to XLA) and beats previous SOTA. </a:t>
            </a:r>
            <a:r>
              <a:rPr lang="en-US" b="1" i="1" dirty="0" smtClean="0">
                <a:sym typeface="Wingdings"/>
              </a:rPr>
              <a:t>Uses Sparsely-Gated Mixture-of-Experts (</a:t>
            </a:r>
            <a:r>
              <a:rPr lang="en-US" b="1" i="1" dirty="0" err="1" smtClean="0">
                <a:sym typeface="Wingdings"/>
              </a:rPr>
              <a:t>MoEs</a:t>
            </a:r>
            <a:r>
              <a:rPr lang="en-US" b="1" i="1" dirty="0" smtClean="0">
                <a:sym typeface="Wingdings"/>
              </a:rPr>
              <a:t>)</a:t>
            </a:r>
            <a:r>
              <a:rPr lang="en-US" i="1" dirty="0" smtClean="0">
                <a:sym typeface="Wingdings"/>
              </a:rPr>
              <a:t>. </a:t>
            </a:r>
            <a:r>
              <a:rPr lang="en-US" b="1" i="1" u="sng" dirty="0" smtClean="0">
                <a:sym typeface="Wingdings"/>
              </a:rPr>
              <a:t>The paper’s primary focus is on Multi-lingual transfer and translation</a:t>
            </a:r>
            <a:r>
              <a:rPr lang="en-US" i="1" dirty="0" smtClean="0">
                <a:sym typeface="Wingdings"/>
              </a:rPr>
              <a:t>. </a:t>
            </a:r>
            <a:r>
              <a:rPr lang="en-US" dirty="0" smtClean="0">
                <a:sym typeface="Wingdings"/>
              </a:rPr>
              <a:t>Concretely they have tried to scale beyond 600B parameters and trained them efficiently using appropriate distribution of resources, “</a:t>
            </a:r>
            <a:r>
              <a:rPr lang="en-US" dirty="0" smtClean="0"/>
              <a:t>We demonstrate that such a giant model can </a:t>
            </a:r>
            <a:r>
              <a:rPr lang="en-US" dirty="0" err="1" smtClean="0"/>
              <a:t>efficienctly</a:t>
            </a:r>
            <a:r>
              <a:rPr lang="en-US" dirty="0" smtClean="0"/>
              <a:t> be trained on 2048 TPU v3 accelerators in 4 days to achieve far superior quality for translation from 100 languages to English compared to the prior art</a:t>
            </a:r>
            <a:r>
              <a:rPr lang="en-US" dirty="0" smtClean="0">
                <a:sym typeface="Wingdings"/>
              </a:rPr>
              <a:t>”.</a:t>
            </a:r>
            <a:endParaRPr lang="en-US" i="1" dirty="0" smtClean="0">
              <a:sym typeface="Wingdings"/>
            </a:endParaRPr>
          </a:p>
        </p:txBody>
      </p:sp>
      <p:sp>
        <p:nvSpPr>
          <p:cNvPr id="9" name="Up Arrow 8"/>
          <p:cNvSpPr/>
          <p:nvPr/>
        </p:nvSpPr>
        <p:spPr>
          <a:xfrm>
            <a:off x="6567714" y="2538051"/>
            <a:ext cx="190005" cy="2178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1600" y="18923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801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5" name="TextBox 4"/>
          <p:cNvSpPr txBox="1"/>
          <p:nvPr/>
        </p:nvSpPr>
        <p:spPr>
          <a:xfrm>
            <a:off x="578069" y="0"/>
            <a:ext cx="11613931" cy="6186309"/>
          </a:xfrm>
          <a:prstGeom prst="rect">
            <a:avLst/>
          </a:prstGeom>
          <a:noFill/>
        </p:spPr>
        <p:txBody>
          <a:bodyPr wrap="square" rtlCol="0">
            <a:spAutoFit/>
          </a:bodyPr>
          <a:lstStyle/>
          <a:p>
            <a:pPr marL="285750" indent="-285750">
              <a:buFont typeface="Arial" charset="0"/>
              <a:buChar char="•"/>
            </a:pPr>
            <a:r>
              <a:rPr lang="en-US" b="1" u="sng" dirty="0" smtClean="0"/>
              <a:t>Goals – </a:t>
            </a:r>
          </a:p>
          <a:p>
            <a:pPr marL="285750" indent="-285750">
              <a:buFont typeface="Arial" charset="0"/>
              <a:buChar char="•"/>
            </a:pPr>
            <a:endParaRPr lang="en-US" b="1" u="sng" dirty="0">
              <a:sym typeface="Wingdings"/>
            </a:endParaRPr>
          </a:p>
          <a:p>
            <a:pPr lvl="1"/>
            <a:r>
              <a:rPr lang="en-US" i="1" dirty="0" smtClean="0"/>
              <a:t>“In this paper, we demonstrate how to overcome these challenges by building a 600 billion parameter sequence-to-sequence Transformer model with </a:t>
            </a:r>
            <a:r>
              <a:rPr lang="en-US" b="1" i="1" dirty="0" smtClean="0"/>
              <a:t>Sparsely-Gated Mixture-of-Experts layers</a:t>
            </a:r>
            <a:r>
              <a:rPr lang="en-US" i="1" dirty="0" smtClean="0"/>
              <a:t>, which enjoys </a:t>
            </a:r>
            <a:r>
              <a:rPr lang="en-US" b="1" i="1" dirty="0" smtClean="0"/>
              <a:t>sub-linear computation cost and O(1) compilation time.</a:t>
            </a:r>
            <a:r>
              <a:rPr lang="en-US" i="1" dirty="0" smtClean="0"/>
              <a:t>”</a:t>
            </a:r>
          </a:p>
          <a:p>
            <a:pPr lvl="1"/>
            <a:endParaRPr lang="en-US" i="1" dirty="0" smtClean="0">
              <a:sym typeface="Wingdings"/>
            </a:endParaRPr>
          </a:p>
          <a:p>
            <a:pPr lvl="1"/>
            <a:endParaRPr lang="en-US" i="1" dirty="0">
              <a:sym typeface="Wingdings"/>
            </a:endParaRPr>
          </a:p>
          <a:p>
            <a:pPr lvl="1"/>
            <a:endParaRPr lang="en-US" i="1" dirty="0" smtClean="0">
              <a:sym typeface="Wingdings"/>
            </a:endParaRPr>
          </a:p>
          <a:p>
            <a:pPr lvl="1"/>
            <a:endParaRPr lang="en-US" i="1" dirty="0">
              <a:sym typeface="Wingdings"/>
            </a:endParaRPr>
          </a:p>
          <a:p>
            <a:pPr lvl="1"/>
            <a:endParaRPr lang="en-US" i="1" dirty="0" smtClean="0">
              <a:sym typeface="Wingdings"/>
            </a:endParaRPr>
          </a:p>
          <a:p>
            <a:pPr lvl="1"/>
            <a:endParaRPr lang="en-US" i="1" dirty="0">
              <a:sym typeface="Wingdings"/>
            </a:endParaRPr>
          </a:p>
          <a:p>
            <a:pPr lvl="1"/>
            <a:endParaRPr lang="en-US" i="1" dirty="0" smtClean="0">
              <a:sym typeface="Wingdings"/>
            </a:endParaRPr>
          </a:p>
          <a:p>
            <a:pPr lvl="1"/>
            <a:endParaRPr lang="en-US" i="1" dirty="0">
              <a:sym typeface="Wingdings"/>
            </a:endParaRPr>
          </a:p>
          <a:p>
            <a:pPr marL="342900" indent="-342900">
              <a:buFont typeface="Arial" charset="0"/>
              <a:buChar char="•"/>
            </a:pPr>
            <a:r>
              <a:rPr lang="en-US" b="1" u="sng" dirty="0" smtClean="0">
                <a:sym typeface="Wingdings"/>
              </a:rPr>
              <a:t>Design Principles –</a:t>
            </a:r>
            <a:endParaRPr lang="en-US" b="1" i="1" dirty="0">
              <a:sym typeface="Wingdings"/>
            </a:endParaRPr>
          </a:p>
          <a:p>
            <a:pPr marL="342900" indent="-342900">
              <a:buFont typeface="Arial" charset="0"/>
              <a:buChar char="•"/>
            </a:pPr>
            <a:endParaRPr lang="en-US" b="1" i="1" dirty="0" smtClean="0">
              <a:sym typeface="Wingdings"/>
            </a:endParaRPr>
          </a:p>
          <a:p>
            <a:pPr marL="800100" lvl="1" indent="-342900">
              <a:buFont typeface="+mj-lt"/>
              <a:buAutoNum type="arabicPeriod"/>
            </a:pPr>
            <a:r>
              <a:rPr lang="en-US" i="1" u="sng" dirty="0" smtClean="0">
                <a:sym typeface="Wingdings"/>
              </a:rPr>
              <a:t>Sub-Linear Scaling </a:t>
            </a:r>
            <a:r>
              <a:rPr lang="en-US" dirty="0" smtClean="0">
                <a:sym typeface="Wingdings"/>
              </a:rPr>
              <a:t>  Use </a:t>
            </a:r>
            <a:r>
              <a:rPr lang="en-US" b="1" u="sng" dirty="0" smtClean="0"/>
              <a:t>Conditional computation</a:t>
            </a:r>
            <a:r>
              <a:rPr lang="en-US" dirty="0" smtClean="0"/>
              <a:t> because enables training and inference efficiency by having a sub-network activated on the per-input basis.</a:t>
            </a:r>
          </a:p>
          <a:p>
            <a:pPr marL="800100" lvl="1" indent="-342900">
              <a:buFont typeface="+mj-lt"/>
              <a:buAutoNum type="arabicPeriod"/>
            </a:pPr>
            <a:r>
              <a:rPr lang="en-US" b="1" i="1" u="sng" dirty="0" smtClean="0">
                <a:sym typeface="Wingdings"/>
              </a:rPr>
              <a:t>*Abstraction </a:t>
            </a:r>
            <a:r>
              <a:rPr lang="en-US" dirty="0">
                <a:sym typeface="Wingdings"/>
              </a:rPr>
              <a:t> </a:t>
            </a:r>
            <a:r>
              <a:rPr lang="en-US" dirty="0" smtClean="0">
                <a:sym typeface="Wingdings"/>
              </a:rPr>
              <a:t> </a:t>
            </a:r>
            <a:r>
              <a:rPr lang="en-US" b="1" dirty="0" smtClean="0"/>
              <a:t>The model description should be separated from the partitioning implementation and optimization. Major motivation.</a:t>
            </a:r>
          </a:p>
          <a:p>
            <a:pPr marL="800100" lvl="1" indent="-342900">
              <a:buFont typeface="+mj-lt"/>
              <a:buAutoNum type="arabicPeriod"/>
            </a:pPr>
            <a:r>
              <a:rPr lang="en-US" i="1" u="sng" dirty="0" smtClean="0">
                <a:sym typeface="Wingdings"/>
              </a:rPr>
              <a:t>Scalable Compilers</a:t>
            </a:r>
            <a:r>
              <a:rPr lang="en-US" dirty="0" smtClean="0">
                <a:sym typeface="Wingdings"/>
              </a:rPr>
              <a:t>  </a:t>
            </a:r>
            <a:r>
              <a:rPr lang="en-US" dirty="0" smtClean="0"/>
              <a:t>developed a innovative compiler technique for SPMD (Single Program Multiple Data) transformation that generates a single program to run on all devices, </a:t>
            </a:r>
            <a:r>
              <a:rPr lang="en-US" b="1" dirty="0" smtClean="0"/>
              <a:t>keeping the compilation time constant independent of the number of devices</a:t>
            </a:r>
            <a:r>
              <a:rPr lang="en-US" dirty="0" smtClean="0"/>
              <a:t>.</a:t>
            </a:r>
            <a:endParaRPr lang="en-US" i="1" u="sng" dirty="0">
              <a:sym typeface="Wingding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069" y="1495871"/>
            <a:ext cx="4679664" cy="21697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4059" y="2414489"/>
            <a:ext cx="3457941" cy="1599210"/>
          </a:xfrm>
          <a:prstGeom prst="rect">
            <a:avLst/>
          </a:prstGeom>
        </p:spPr>
      </p:pic>
    </p:spTree>
    <p:extLst>
      <p:ext uri="{BB962C8B-B14F-4D97-AF65-F5344CB8AC3E}">
        <p14:creationId xmlns:p14="http://schemas.microsoft.com/office/powerpoint/2010/main" val="2081966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2717800"/>
            <a:ext cx="4429098" cy="861774"/>
          </a:xfrm>
          <a:prstGeom prst="rect">
            <a:avLst/>
          </a:prstGeom>
          <a:noFill/>
        </p:spPr>
        <p:txBody>
          <a:bodyPr wrap="none" rtlCol="0">
            <a:spAutoFit/>
          </a:bodyPr>
          <a:lstStyle/>
          <a:p>
            <a:r>
              <a:rPr lang="en-US" sz="5000" b="1" dirty="0" smtClean="0"/>
              <a:t>MODEL DETAILS</a:t>
            </a:r>
            <a:endParaRPr lang="en-US" sz="5000" b="1" dirty="0"/>
          </a:p>
        </p:txBody>
      </p:sp>
      <p:sp>
        <p:nvSpPr>
          <p:cNvPr id="5" name="TextBox 4"/>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Tree>
    <p:extLst>
      <p:ext uri="{BB962C8B-B14F-4D97-AF65-F5344CB8AC3E}">
        <p14:creationId xmlns:p14="http://schemas.microsoft.com/office/powerpoint/2010/main" val="74062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7" name="TextBox 6"/>
          <p:cNvSpPr txBox="1"/>
          <p:nvPr/>
        </p:nvSpPr>
        <p:spPr>
          <a:xfrm>
            <a:off x="578069" y="0"/>
            <a:ext cx="11613931" cy="369332"/>
          </a:xfrm>
          <a:prstGeom prst="rect">
            <a:avLst/>
          </a:prstGeom>
          <a:noFill/>
        </p:spPr>
        <p:txBody>
          <a:bodyPr wrap="square" rtlCol="0">
            <a:spAutoFit/>
          </a:bodyPr>
          <a:lstStyle/>
          <a:p>
            <a:pPr marL="285750" indent="-285750">
              <a:buFont typeface="Arial" charset="0"/>
              <a:buChar char="•"/>
            </a:pPr>
            <a:r>
              <a:rPr lang="en-US" b="1" u="sng" dirty="0" smtClean="0"/>
              <a:t>Model –</a:t>
            </a:r>
            <a:endParaRPr lang="en-US" b="1" u="sng" dirty="0" smtClean="0">
              <a:sym typeface="Wingding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665" y="453816"/>
            <a:ext cx="8771974" cy="5612088"/>
          </a:xfrm>
          <a:prstGeom prst="rect">
            <a:avLst/>
          </a:prstGeom>
        </p:spPr>
      </p:pic>
      <p:cxnSp>
        <p:nvCxnSpPr>
          <p:cNvPr id="10" name="Straight Arrow Connector 9"/>
          <p:cNvCxnSpPr/>
          <p:nvPr/>
        </p:nvCxnSpPr>
        <p:spPr>
          <a:xfrm flipV="1">
            <a:off x="9203376" y="4120737"/>
            <a:ext cx="1591293" cy="112815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232639" y="2920408"/>
            <a:ext cx="1959361" cy="1200329"/>
          </a:xfrm>
          <a:prstGeom prst="rect">
            <a:avLst/>
          </a:prstGeom>
          <a:noFill/>
        </p:spPr>
        <p:txBody>
          <a:bodyPr wrap="square" rtlCol="0">
            <a:spAutoFit/>
          </a:bodyPr>
          <a:lstStyle/>
          <a:p>
            <a:r>
              <a:rPr lang="en-US" dirty="0" smtClean="0"/>
              <a:t>This cut through arrow is just a mistake, nothing special is going on!</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67647"/>
            <a:ext cx="3055976" cy="1490353"/>
          </a:xfrm>
          <a:prstGeom prst="rect">
            <a:avLst/>
          </a:prstGeom>
        </p:spPr>
      </p:pic>
    </p:spTree>
    <p:extLst>
      <p:ext uri="{BB962C8B-B14F-4D97-AF65-F5344CB8AC3E}">
        <p14:creationId xmlns:p14="http://schemas.microsoft.com/office/powerpoint/2010/main" val="76132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5" name="TextBox 4"/>
          <p:cNvSpPr txBox="1"/>
          <p:nvPr/>
        </p:nvSpPr>
        <p:spPr>
          <a:xfrm>
            <a:off x="578069" y="0"/>
            <a:ext cx="11613931" cy="6463308"/>
          </a:xfrm>
          <a:prstGeom prst="rect">
            <a:avLst/>
          </a:prstGeom>
          <a:noFill/>
        </p:spPr>
        <p:txBody>
          <a:bodyPr wrap="square" rtlCol="0">
            <a:spAutoFit/>
          </a:bodyPr>
          <a:lstStyle/>
          <a:p>
            <a:r>
              <a:rPr lang="en-US" i="1" u="sng" dirty="0" smtClean="0">
                <a:sym typeface="Wingdings"/>
              </a:rPr>
              <a:t>“</a:t>
            </a:r>
            <a:r>
              <a:rPr lang="en-US" i="1" u="sng" dirty="0" smtClean="0"/>
              <a:t>We sparsely scale Transformer with conditional computation by replacing </a:t>
            </a:r>
            <a:r>
              <a:rPr lang="en-US" b="1" i="1" u="sng" dirty="0" smtClean="0"/>
              <a:t>every other feed-forward layer with a Position-wise Mixture of Experts (</a:t>
            </a:r>
            <a:r>
              <a:rPr lang="en-US" b="1" i="1" u="sng" dirty="0" err="1" smtClean="0"/>
              <a:t>MoE</a:t>
            </a:r>
            <a:r>
              <a:rPr lang="en-US" b="1" i="1" u="sng" dirty="0" smtClean="0"/>
              <a:t>) layer</a:t>
            </a:r>
            <a:r>
              <a:rPr lang="en-US" i="1" u="sng" dirty="0" smtClean="0"/>
              <a:t> with a variant of </a:t>
            </a:r>
            <a:r>
              <a:rPr lang="en-US" b="1" i="1" u="sng" dirty="0" smtClean="0"/>
              <a:t>top-2 gating</a:t>
            </a:r>
            <a:r>
              <a:rPr lang="en-US" i="1" u="sng" dirty="0" smtClean="0"/>
              <a:t> in both the encoder and the decoder</a:t>
            </a:r>
            <a:r>
              <a:rPr lang="en-US" i="1" u="sng" dirty="0" smtClean="0">
                <a:sym typeface="Wingdings"/>
              </a:rPr>
              <a:t>”</a:t>
            </a:r>
          </a:p>
          <a:p>
            <a:pPr marL="342900" indent="-342900">
              <a:buFont typeface="+mj-lt"/>
              <a:buAutoNum type="arabicPeriod"/>
            </a:pPr>
            <a:endParaRPr lang="en-US" i="1" u="sng" dirty="0" smtClean="0">
              <a:sym typeface="Wingdings"/>
            </a:endParaRPr>
          </a:p>
          <a:p>
            <a:pPr marL="342900" indent="-342900">
              <a:buFont typeface="+mj-lt"/>
              <a:buAutoNum type="arabicPeriod"/>
            </a:pPr>
            <a:r>
              <a:rPr lang="en-US" i="1" u="sng" dirty="0" smtClean="0">
                <a:sym typeface="Wingdings"/>
              </a:rPr>
              <a:t>An expert</a:t>
            </a:r>
            <a:r>
              <a:rPr lang="en-US" i="1" dirty="0" smtClean="0">
                <a:sym typeface="Wingdings"/>
              </a:rPr>
              <a:t> </a:t>
            </a:r>
            <a:r>
              <a:rPr lang="en-US" dirty="0" smtClean="0">
                <a:sym typeface="Wingdings"/>
              </a:rPr>
              <a:t></a:t>
            </a:r>
            <a:r>
              <a:rPr lang="en-US" i="1" dirty="0" smtClean="0">
                <a:sym typeface="Wingdings"/>
              </a:rPr>
              <a:t> </a:t>
            </a:r>
            <a:r>
              <a:rPr lang="en-US" dirty="0" smtClean="0">
                <a:sym typeface="Wingdings"/>
              </a:rPr>
              <a:t>This is just a FFN.</a:t>
            </a:r>
          </a:p>
          <a:p>
            <a:pPr marL="342900" indent="-342900">
              <a:buFont typeface="+mj-lt"/>
              <a:buAutoNum type="arabicPeriod"/>
            </a:pPr>
            <a:endParaRPr lang="en-US" i="1" u="sng" dirty="0">
              <a:sym typeface="Wingdings"/>
            </a:endParaRPr>
          </a:p>
          <a:p>
            <a:pPr marL="342900" indent="-342900">
              <a:buFont typeface="+mj-lt"/>
              <a:buAutoNum type="arabicPeriod"/>
            </a:pPr>
            <a:r>
              <a:rPr lang="en-US" i="1" u="sng" dirty="0" smtClean="0">
                <a:sym typeface="Wingdings"/>
              </a:rPr>
              <a:t>The GATE(.)</a:t>
            </a:r>
            <a:r>
              <a:rPr lang="en-US" dirty="0" smtClean="0">
                <a:sym typeface="Wingdings"/>
              </a:rPr>
              <a:t>  </a:t>
            </a:r>
            <a:r>
              <a:rPr lang="en-US" b="1" dirty="0" smtClean="0">
                <a:sym typeface="Wingdings"/>
              </a:rPr>
              <a:t>The most important aspect of the pipeline, </a:t>
            </a:r>
            <a:r>
              <a:rPr lang="en-US" dirty="0" smtClean="0">
                <a:sym typeface="Wingdings"/>
              </a:rPr>
              <a:t>uses </a:t>
            </a:r>
            <a:r>
              <a:rPr lang="en-US" b="1" dirty="0" err="1" smtClean="0">
                <a:sym typeface="Wingdings"/>
              </a:rPr>
              <a:t>SoftMax</a:t>
            </a:r>
            <a:r>
              <a:rPr lang="en-US" dirty="0" smtClean="0">
                <a:sym typeface="Wingdings"/>
              </a:rPr>
              <a:t> and has </a:t>
            </a:r>
            <a:r>
              <a:rPr lang="en-US" b="1" dirty="0" smtClean="0">
                <a:sym typeface="Wingdings"/>
              </a:rPr>
              <a:t>top-2 gating, </a:t>
            </a:r>
            <a:r>
              <a:rPr lang="en-US" dirty="0" smtClean="0">
                <a:sym typeface="Wingdings"/>
              </a:rPr>
              <a:t>i.e. the token is dispatched to </a:t>
            </a:r>
            <a:r>
              <a:rPr lang="en-US" b="1" dirty="0" smtClean="0">
                <a:sym typeface="Wingdings"/>
              </a:rPr>
              <a:t>only two experts (</a:t>
            </a:r>
            <a:r>
              <a:rPr lang="en-US" b="1" u="sng" dirty="0" smtClean="0">
                <a:sym typeface="Wingdings"/>
              </a:rPr>
              <a:t>NOT the top-2 experts</a:t>
            </a:r>
            <a:r>
              <a:rPr lang="en-US" b="1" dirty="0" smtClean="0">
                <a:sym typeface="Wingdings"/>
              </a:rPr>
              <a:t>).</a:t>
            </a:r>
            <a:r>
              <a:rPr lang="en-US" dirty="0" smtClean="0">
                <a:sym typeface="Wingdings"/>
              </a:rPr>
              <a:t> It </a:t>
            </a:r>
            <a:r>
              <a:rPr lang="en-US" b="1" dirty="0" smtClean="0">
                <a:sym typeface="Wingdings"/>
              </a:rPr>
              <a:t>must</a:t>
            </a:r>
            <a:r>
              <a:rPr lang="en-US" dirty="0" smtClean="0">
                <a:sym typeface="Wingdings"/>
              </a:rPr>
              <a:t> have the following properties in addition –</a:t>
            </a:r>
          </a:p>
          <a:p>
            <a:pPr marL="1257300" lvl="2" indent="-342900">
              <a:buFont typeface="Arial" charset="0"/>
              <a:buChar char="•"/>
            </a:pPr>
            <a:endParaRPr lang="en-US" i="1" u="sng" dirty="0">
              <a:sym typeface="Wingdings"/>
            </a:endParaRPr>
          </a:p>
          <a:p>
            <a:pPr marL="1257300" lvl="2" indent="-342900">
              <a:buFont typeface="Arial" charset="0"/>
              <a:buChar char="•"/>
            </a:pPr>
            <a:r>
              <a:rPr lang="en-US" i="1" dirty="0" smtClean="0">
                <a:sym typeface="Wingdings"/>
              </a:rPr>
              <a:t>Balanced Load </a:t>
            </a:r>
            <a:r>
              <a:rPr lang="en-US" dirty="0" smtClean="0">
                <a:sym typeface="Wingdings"/>
              </a:rPr>
              <a:t> Naïvely choosing </a:t>
            </a:r>
            <a:r>
              <a:rPr lang="en-US" b="1" dirty="0" smtClean="0">
                <a:sym typeface="Wingdings"/>
              </a:rPr>
              <a:t>top-k experts</a:t>
            </a:r>
            <a:r>
              <a:rPr lang="en-US" dirty="0" smtClean="0">
                <a:sym typeface="Wingdings"/>
              </a:rPr>
              <a:t> would </a:t>
            </a:r>
            <a:r>
              <a:rPr lang="en-US" b="1" dirty="0" smtClean="0">
                <a:sym typeface="Wingdings"/>
              </a:rPr>
              <a:t>over-burden a few experts</a:t>
            </a:r>
            <a:r>
              <a:rPr lang="en-US" dirty="0" smtClean="0">
                <a:sym typeface="Wingdings"/>
              </a:rPr>
              <a:t> and leave others untrained.</a:t>
            </a:r>
          </a:p>
          <a:p>
            <a:pPr marL="1257300" lvl="2" indent="-342900">
              <a:buFont typeface="Arial" charset="0"/>
              <a:buChar char="•"/>
            </a:pPr>
            <a:r>
              <a:rPr lang="en-US" i="1" dirty="0" smtClean="0">
                <a:sym typeface="Wingdings"/>
              </a:rPr>
              <a:t>Efficiency at Scale </a:t>
            </a:r>
            <a:r>
              <a:rPr lang="en-US" dirty="0" smtClean="0">
                <a:sym typeface="Wingdings"/>
              </a:rPr>
              <a:t> Gating </a:t>
            </a:r>
            <a:r>
              <a:rPr lang="en-US" b="1" dirty="0" smtClean="0">
                <a:sym typeface="Wingdings"/>
              </a:rPr>
              <a:t>cannot </a:t>
            </a:r>
            <a:r>
              <a:rPr lang="en-US" dirty="0" smtClean="0">
                <a:sym typeface="Wingdings"/>
              </a:rPr>
              <a:t>be done sequentially, otherwise O(N*E) {N – Number of tokens ~ 10</a:t>
            </a:r>
            <a:r>
              <a:rPr lang="en-US" baseline="30000" dirty="0" smtClean="0">
                <a:sym typeface="Wingdings"/>
              </a:rPr>
              <a:t>6</a:t>
            </a:r>
            <a:r>
              <a:rPr lang="en-US" dirty="0" smtClean="0">
                <a:sym typeface="Wingdings"/>
              </a:rPr>
              <a:t> and E – Number of experts ~ 10</a:t>
            </a:r>
            <a:r>
              <a:rPr lang="en-US" baseline="30000" dirty="0" smtClean="0">
                <a:sym typeface="Wingdings"/>
              </a:rPr>
              <a:t>2</a:t>
            </a:r>
            <a:r>
              <a:rPr lang="en-US" dirty="0" smtClean="0">
                <a:sym typeface="Wingdings"/>
              </a:rPr>
              <a:t>} and </a:t>
            </a:r>
            <a:r>
              <a:rPr lang="en-US" b="1" dirty="0" smtClean="0">
                <a:sym typeface="Wingdings"/>
              </a:rPr>
              <a:t>most resources</a:t>
            </a:r>
            <a:r>
              <a:rPr lang="en-US" dirty="0" smtClean="0">
                <a:sym typeface="Wingdings"/>
              </a:rPr>
              <a:t> would be idle.</a:t>
            </a:r>
            <a:endParaRPr lang="en-US" i="1" u="sng" dirty="0">
              <a:sym typeface="Wingdings"/>
            </a:endParaRPr>
          </a:p>
          <a:p>
            <a:pPr marL="342900" indent="-342900">
              <a:buFont typeface="+mj-lt"/>
              <a:buAutoNum type="arabicPeriod"/>
            </a:pPr>
            <a:endParaRPr lang="en-US" i="1" u="sng" dirty="0" smtClean="0">
              <a:sym typeface="Wingdings"/>
            </a:endParaRPr>
          </a:p>
          <a:p>
            <a:pPr marL="342900" indent="-342900">
              <a:buFont typeface="+mj-lt"/>
              <a:buAutoNum type="arabicPeriod"/>
            </a:pPr>
            <a:r>
              <a:rPr lang="en-US" i="1" u="sng" dirty="0" smtClean="0">
                <a:sym typeface="Wingdings"/>
              </a:rPr>
              <a:t>The Gate(.), Details</a:t>
            </a:r>
            <a:r>
              <a:rPr lang="en-US" dirty="0" smtClean="0">
                <a:sym typeface="Wingdings"/>
              </a:rPr>
              <a:t>  In line with the two requirements, the paper makes the following design choices – </a:t>
            </a:r>
          </a:p>
          <a:p>
            <a:pPr marL="1257300" lvl="2" indent="-342900">
              <a:buFont typeface="Arial" charset="0"/>
              <a:buChar char="•"/>
            </a:pPr>
            <a:endParaRPr lang="en-US" i="1" u="sng" dirty="0">
              <a:sym typeface="Wingdings"/>
            </a:endParaRPr>
          </a:p>
          <a:p>
            <a:pPr marL="1257300" lvl="2" indent="-342900">
              <a:buFont typeface="Arial" charset="0"/>
              <a:buChar char="•"/>
            </a:pPr>
            <a:r>
              <a:rPr lang="en-US" i="1" dirty="0" smtClean="0">
                <a:sym typeface="Wingdings"/>
              </a:rPr>
              <a:t>Expert capacity</a:t>
            </a:r>
            <a:r>
              <a:rPr lang="en-US" dirty="0" smtClean="0">
                <a:sym typeface="Wingdings"/>
              </a:rPr>
              <a:t>  Ensures (1), by setting a </a:t>
            </a:r>
            <a:r>
              <a:rPr lang="en-US" b="1" dirty="0" smtClean="0">
                <a:sym typeface="Wingdings"/>
              </a:rPr>
              <a:t>threshold on number of tokens</a:t>
            </a:r>
            <a:r>
              <a:rPr lang="en-US" dirty="0" smtClean="0">
                <a:sym typeface="Wingdings"/>
              </a:rPr>
              <a:t> processes by an expert.</a:t>
            </a:r>
          </a:p>
          <a:p>
            <a:pPr marL="1257300" lvl="2" indent="-342900">
              <a:buFont typeface="Arial" charset="0"/>
              <a:buChar char="•"/>
            </a:pPr>
            <a:r>
              <a:rPr lang="en-US" i="1" dirty="0" smtClean="0"/>
              <a:t>Local group dispatching</a:t>
            </a:r>
            <a:r>
              <a:rPr lang="en-US" dirty="0" smtClean="0"/>
              <a:t> </a:t>
            </a:r>
            <a:r>
              <a:rPr lang="en-US" dirty="0" smtClean="0">
                <a:sym typeface="Wingdings"/>
              </a:rPr>
              <a:t> Ensures (1) &amp; (2), G groups are made from N tokens and all are processed in parallel (S = N/G tokens per group). </a:t>
            </a:r>
            <a:r>
              <a:rPr lang="en-US" b="1" dirty="0" smtClean="0">
                <a:sym typeface="Wingdings"/>
              </a:rPr>
              <a:t>Grouping also limits the number of tokens an expert can attend to from a group</a:t>
            </a:r>
            <a:r>
              <a:rPr lang="en-US" dirty="0" smtClean="0">
                <a:sym typeface="Wingdings"/>
              </a:rPr>
              <a:t>.</a:t>
            </a:r>
          </a:p>
          <a:p>
            <a:pPr marL="1257300" lvl="2" indent="-342900">
              <a:buFont typeface="Arial" charset="0"/>
              <a:buChar char="•"/>
            </a:pPr>
            <a:r>
              <a:rPr lang="en-US" i="1" dirty="0" smtClean="0">
                <a:sym typeface="Wingdings"/>
              </a:rPr>
              <a:t>Auxiliary Loss </a:t>
            </a:r>
            <a:r>
              <a:rPr lang="en-US" dirty="0" smtClean="0">
                <a:sym typeface="Wingdings"/>
              </a:rPr>
              <a:t> Again Ensures (1), another term is added to the loss function m</a:t>
            </a:r>
            <a:r>
              <a:rPr lang="en-US" baseline="-25000" dirty="0" smtClean="0">
                <a:sym typeface="Wingdings"/>
              </a:rPr>
              <a:t>e</a:t>
            </a:r>
            <a:r>
              <a:rPr lang="en-US" dirty="0" smtClean="0">
                <a:sym typeface="Wingdings"/>
              </a:rPr>
              <a:t>*(</a:t>
            </a:r>
            <a:r>
              <a:rPr lang="en-US" dirty="0" err="1" smtClean="0">
                <a:sym typeface="Wingdings"/>
              </a:rPr>
              <a:t>c</a:t>
            </a:r>
            <a:r>
              <a:rPr lang="en-US" baseline="-25000" dirty="0" err="1" smtClean="0">
                <a:sym typeface="Wingdings"/>
              </a:rPr>
              <a:t>e</a:t>
            </a:r>
            <a:r>
              <a:rPr lang="en-US" dirty="0" smtClean="0">
                <a:sym typeface="Wingdings"/>
              </a:rPr>
              <a:t>/S) to ensure differentiability and capture this goal of distributing load. ( m</a:t>
            </a:r>
            <a:r>
              <a:rPr lang="en-US" baseline="-25000" dirty="0" smtClean="0">
                <a:sym typeface="Wingdings"/>
              </a:rPr>
              <a:t>e</a:t>
            </a:r>
            <a:r>
              <a:rPr lang="en-US" dirty="0" smtClean="0">
                <a:sym typeface="Wingdings"/>
              </a:rPr>
              <a:t> = </a:t>
            </a:r>
            <a:r>
              <a:rPr lang="en-US" b="1" dirty="0" smtClean="0">
                <a:sym typeface="Wingdings"/>
              </a:rPr>
              <a:t>mean</a:t>
            </a:r>
            <a:r>
              <a:rPr lang="en-US" dirty="0" smtClean="0">
                <a:sym typeface="Wingdings"/>
              </a:rPr>
              <a:t> tokens per expert)</a:t>
            </a:r>
          </a:p>
          <a:p>
            <a:pPr marL="1257300" lvl="2" indent="-342900">
              <a:buFont typeface="Arial" charset="0"/>
              <a:buChar char="•"/>
            </a:pPr>
            <a:r>
              <a:rPr lang="en-US" i="1" dirty="0" smtClean="0">
                <a:sym typeface="Wingdings"/>
              </a:rPr>
              <a:t>Random Routing</a:t>
            </a:r>
            <a:r>
              <a:rPr lang="en-US" dirty="0" smtClean="0">
                <a:sym typeface="Wingdings"/>
              </a:rPr>
              <a:t>  (</a:t>
            </a:r>
            <a:r>
              <a:rPr lang="en-US" b="1" dirty="0" smtClean="0">
                <a:sym typeface="Wingdings"/>
              </a:rPr>
              <a:t>I believe this is very similar to dropout</a:t>
            </a:r>
            <a:r>
              <a:rPr lang="en-US" dirty="0" smtClean="0">
                <a:sym typeface="Wingdings"/>
              </a:rPr>
              <a:t>) If the weight of the 2</a:t>
            </a:r>
            <a:r>
              <a:rPr lang="en-US" baseline="30000" dirty="0" smtClean="0">
                <a:sym typeface="Wingdings"/>
              </a:rPr>
              <a:t>nd</a:t>
            </a:r>
            <a:r>
              <a:rPr lang="en-US" dirty="0" smtClean="0">
                <a:sym typeface="Wingdings"/>
              </a:rPr>
              <a:t> expert is very low, it’s just dropped.</a:t>
            </a:r>
            <a:endParaRPr lang="en-US" i="1" dirty="0">
              <a:sym typeface="Wingdings"/>
            </a:endParaRPr>
          </a:p>
        </p:txBody>
      </p:sp>
    </p:spTree>
    <p:extLst>
      <p:ext uri="{BB962C8B-B14F-4D97-AF65-F5344CB8AC3E}">
        <p14:creationId xmlns:p14="http://schemas.microsoft.com/office/powerpoint/2010/main" val="148823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8069" y="0"/>
            <a:ext cx="11613931" cy="369332"/>
          </a:xfrm>
          <a:prstGeom prst="rect">
            <a:avLst/>
          </a:prstGeom>
          <a:noFill/>
        </p:spPr>
        <p:txBody>
          <a:bodyPr wrap="square" rtlCol="0">
            <a:spAutoFit/>
          </a:bodyPr>
          <a:lstStyle/>
          <a:p>
            <a:pPr marL="285750" indent="-285750">
              <a:buFont typeface="Arial" charset="0"/>
              <a:buChar char="•"/>
            </a:pPr>
            <a:r>
              <a:rPr lang="en-US" b="1" u="sng" dirty="0" smtClean="0">
                <a:sym typeface="Wingdings"/>
              </a:rPr>
              <a:t>Highly Parallel Implementation of </a:t>
            </a:r>
            <a:r>
              <a:rPr lang="en-US" b="1" u="sng" dirty="0" err="1" smtClean="0">
                <a:sym typeface="Wingdings"/>
              </a:rPr>
              <a:t>Gshard</a:t>
            </a:r>
            <a:r>
              <a:rPr lang="en-US" b="1" u="sng" dirty="0" smtClean="0">
                <a:sym typeface="Wingdings"/>
              </a:rPr>
              <a:t>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584200"/>
            <a:ext cx="7366000" cy="5676900"/>
          </a:xfrm>
          <a:prstGeom prst="rect">
            <a:avLst/>
          </a:prstGeom>
        </p:spPr>
      </p:pic>
      <p:sp>
        <p:nvSpPr>
          <p:cNvPr id="7" name="TextBox 6"/>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Tree>
    <p:extLst>
      <p:ext uri="{BB962C8B-B14F-4D97-AF65-F5344CB8AC3E}">
        <p14:creationId xmlns:p14="http://schemas.microsoft.com/office/powerpoint/2010/main" val="194854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8900" y="2755900"/>
            <a:ext cx="7349128" cy="861774"/>
          </a:xfrm>
          <a:prstGeom prst="rect">
            <a:avLst/>
          </a:prstGeom>
          <a:noFill/>
        </p:spPr>
        <p:txBody>
          <a:bodyPr wrap="none" rtlCol="0">
            <a:spAutoFit/>
          </a:bodyPr>
          <a:lstStyle/>
          <a:p>
            <a:r>
              <a:rPr lang="en-US" sz="5000" b="1" smtClean="0"/>
              <a:t>IMPLEMENTATION DETAILS</a:t>
            </a:r>
            <a:endParaRPr lang="en-US" sz="5000" b="1" dirty="0"/>
          </a:p>
        </p:txBody>
      </p:sp>
      <p:sp>
        <p:nvSpPr>
          <p:cNvPr id="5" name="TextBox 4"/>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Tree>
    <p:extLst>
      <p:ext uri="{BB962C8B-B14F-4D97-AF65-F5344CB8AC3E}">
        <p14:creationId xmlns:p14="http://schemas.microsoft.com/office/powerpoint/2010/main" val="213390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5147" y="6581001"/>
            <a:ext cx="2515560" cy="276999"/>
          </a:xfrm>
          <a:prstGeom prst="rect">
            <a:avLst/>
          </a:prstGeom>
          <a:noFill/>
        </p:spPr>
        <p:txBody>
          <a:bodyPr wrap="none" rtlCol="0">
            <a:spAutoFit/>
          </a:bodyPr>
          <a:lstStyle/>
          <a:p>
            <a:r>
              <a:rPr lang="en-US" sz="1200" b="1" dirty="0" smtClean="0"/>
              <a:t>BITS F382 – Reading Course on LLMs</a:t>
            </a:r>
            <a:endParaRPr lang="en-US" sz="1200" b="1" dirty="0"/>
          </a:p>
        </p:txBody>
      </p:sp>
      <p:sp>
        <p:nvSpPr>
          <p:cNvPr id="5" name="TextBox 4"/>
          <p:cNvSpPr txBox="1"/>
          <p:nvPr/>
        </p:nvSpPr>
        <p:spPr>
          <a:xfrm>
            <a:off x="8542453" y="3332973"/>
            <a:ext cx="3649547" cy="369332"/>
          </a:xfrm>
          <a:prstGeom prst="rect">
            <a:avLst/>
          </a:prstGeom>
          <a:noFill/>
        </p:spPr>
        <p:txBody>
          <a:bodyPr wrap="square" rtlCol="0">
            <a:spAutoFit/>
          </a:bodyPr>
          <a:lstStyle/>
          <a:p>
            <a:r>
              <a:rPr lang="en-US" i="1" dirty="0" smtClean="0">
                <a:sym typeface="Wingdings"/>
              </a:rPr>
              <a:t>(A VERY) Brief introduction to </a:t>
            </a:r>
            <a:r>
              <a:rPr lang="en-US" i="1" dirty="0" err="1" smtClean="0">
                <a:sym typeface="Wingdings"/>
              </a:rPr>
              <a:t>einsum</a:t>
            </a:r>
            <a:endParaRPr lang="en-US" i="1" dirty="0">
              <a:sym typeface="Wingding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4602" y="1"/>
            <a:ext cx="3867397" cy="3332972"/>
          </a:xfrm>
          <a:prstGeom prst="rect">
            <a:avLst/>
          </a:prstGeom>
        </p:spPr>
      </p:pic>
      <p:sp>
        <p:nvSpPr>
          <p:cNvPr id="7" name="TextBox 6"/>
          <p:cNvSpPr txBox="1"/>
          <p:nvPr/>
        </p:nvSpPr>
        <p:spPr>
          <a:xfrm>
            <a:off x="578069" y="0"/>
            <a:ext cx="7746533" cy="1200329"/>
          </a:xfrm>
          <a:prstGeom prst="rect">
            <a:avLst/>
          </a:prstGeom>
          <a:noFill/>
        </p:spPr>
        <p:txBody>
          <a:bodyPr wrap="square" rtlCol="0">
            <a:spAutoFit/>
          </a:bodyPr>
          <a:lstStyle/>
          <a:p>
            <a:r>
              <a:rPr lang="en-US" b="1" u="sng" dirty="0" smtClean="0"/>
              <a:t>Positions-wise </a:t>
            </a:r>
            <a:r>
              <a:rPr lang="en-US" b="1" u="sng" dirty="0" err="1" smtClean="0"/>
              <a:t>MoE</a:t>
            </a:r>
            <a:r>
              <a:rPr lang="en-US" b="1" u="sng" dirty="0" smtClean="0"/>
              <a:t> Layer Expressed in Linear Algebra</a:t>
            </a:r>
            <a:r>
              <a:rPr lang="en-US" dirty="0" smtClean="0"/>
              <a:t> –</a:t>
            </a:r>
          </a:p>
          <a:p>
            <a:endParaRPr lang="en-US" b="1" u="sng" dirty="0">
              <a:sym typeface="Wingdings"/>
            </a:endParaRPr>
          </a:p>
          <a:p>
            <a:r>
              <a:rPr lang="en-US" b="1" dirty="0" smtClean="0">
                <a:sym typeface="Wingdings"/>
              </a:rPr>
              <a:t>First, Why Linear Algebra? </a:t>
            </a:r>
            <a:r>
              <a:rPr lang="en-US" dirty="0" smtClean="0">
                <a:sym typeface="Wingdings"/>
              </a:rPr>
              <a:t>Because our </a:t>
            </a:r>
            <a:r>
              <a:rPr lang="en-US" b="1" dirty="0" smtClean="0">
                <a:sym typeface="Wingdings"/>
              </a:rPr>
              <a:t>software stack</a:t>
            </a:r>
            <a:r>
              <a:rPr lang="en-US" dirty="0" smtClean="0">
                <a:sym typeface="Wingdings"/>
              </a:rPr>
              <a:t> (</a:t>
            </a:r>
            <a:r>
              <a:rPr lang="en-US" dirty="0" err="1" smtClean="0">
                <a:sym typeface="Wingdings"/>
              </a:rPr>
              <a:t>TensorFlow</a:t>
            </a:r>
            <a:r>
              <a:rPr lang="en-US" dirty="0" smtClean="0">
                <a:sym typeface="Wingdings"/>
              </a:rPr>
              <a:t> and/or </a:t>
            </a:r>
            <a:r>
              <a:rPr lang="en-US" dirty="0" err="1" smtClean="0">
                <a:sym typeface="Wingdings"/>
              </a:rPr>
              <a:t>PyTorch</a:t>
            </a:r>
            <a:r>
              <a:rPr lang="en-US" dirty="0" smtClean="0">
                <a:sym typeface="Wingdings"/>
              </a:rPr>
              <a:t>) and </a:t>
            </a:r>
            <a:r>
              <a:rPr lang="en-US" b="1" dirty="0" smtClean="0">
                <a:sym typeface="Wingdings"/>
              </a:rPr>
              <a:t>our hardware</a:t>
            </a:r>
            <a:r>
              <a:rPr lang="en-US" dirty="0" smtClean="0">
                <a:sym typeface="Wingdings"/>
              </a:rPr>
              <a:t> (GPUs and/or TPUs) are both optimized for that!</a:t>
            </a:r>
            <a:endParaRPr lang="en-US" b="1" dirty="0">
              <a:sym typeface="Wingding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936" y="1213105"/>
            <a:ext cx="6908800" cy="2489200"/>
          </a:xfrm>
          <a:prstGeom prst="rect">
            <a:avLst/>
          </a:prstGeom>
        </p:spPr>
      </p:pic>
      <p:cxnSp>
        <p:nvCxnSpPr>
          <p:cNvPr id="12" name="Straight Arrow Connector 11"/>
          <p:cNvCxnSpPr/>
          <p:nvPr/>
        </p:nvCxnSpPr>
        <p:spPr>
          <a:xfrm flipH="1">
            <a:off x="3443844" y="2238498"/>
            <a:ext cx="427512" cy="1798963"/>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014710" y="2238499"/>
            <a:ext cx="766391" cy="1798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35033" y="4037461"/>
            <a:ext cx="4215741" cy="461665"/>
          </a:xfrm>
          <a:prstGeom prst="rect">
            <a:avLst/>
          </a:prstGeom>
          <a:noFill/>
        </p:spPr>
        <p:txBody>
          <a:bodyPr wrap="square" rtlCol="0">
            <a:spAutoFit/>
          </a:bodyPr>
          <a:lstStyle/>
          <a:p>
            <a:r>
              <a:rPr lang="en-US" sz="1200" dirty="0" smtClean="0"/>
              <a:t>Have the same shape, same everything, just that, </a:t>
            </a:r>
            <a:r>
              <a:rPr lang="en-US" sz="1200" dirty="0" err="1" smtClean="0"/>
              <a:t>dispatch_mask</a:t>
            </a:r>
            <a:r>
              <a:rPr lang="en-US" sz="1200" dirty="0" smtClean="0"/>
              <a:t> is one-hot and </a:t>
            </a:r>
            <a:r>
              <a:rPr lang="en-US" sz="1200" dirty="0" err="1" smtClean="0"/>
              <a:t>combine_weights</a:t>
            </a:r>
            <a:r>
              <a:rPr lang="en-US" sz="1200" dirty="0" smtClean="0"/>
              <a:t> is like a probability map.</a:t>
            </a:r>
            <a:endParaRPr lang="en-US" sz="1200" dirty="0"/>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59" y="4079025"/>
            <a:ext cx="3859480" cy="2296146"/>
          </a:xfrm>
          <a:prstGeom prst="rect">
            <a:avLst/>
          </a:prstGeom>
        </p:spPr>
      </p:pic>
    </p:spTree>
    <p:extLst>
      <p:ext uri="{BB962C8B-B14F-4D97-AF65-F5344CB8AC3E}">
        <p14:creationId xmlns:p14="http://schemas.microsoft.com/office/powerpoint/2010/main" val="10386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1822</Words>
  <Application>Microsoft Macintosh PowerPoint</Application>
  <PresentationFormat>Widescreen</PresentationFormat>
  <Paragraphs>105</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67</cp:revision>
  <dcterms:created xsi:type="dcterms:W3CDTF">2023-08-29T17:03:42Z</dcterms:created>
  <dcterms:modified xsi:type="dcterms:W3CDTF">2023-09-09T22:06:38Z</dcterms:modified>
</cp:coreProperties>
</file>