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222"/>
  </p:normalViewPr>
  <p:slideViewPr>
    <p:cSldViewPr snapToGrid="0" snapToObjects="1">
      <p:cViewPr>
        <p:scale>
          <a:sx n="85" d="100"/>
          <a:sy n="85" d="100"/>
        </p:scale>
        <p:origin x="15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9785-E522-5D40-810D-1ACF5253E4EC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6DE5-957C-FD43-8236-34D559A6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16DE5-957C-FD43-8236-34D559A6D7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Motivations - Most deep learning methods </a:t>
            </a:r>
            <a:r>
              <a:rPr lang="en-US" b="1" dirty="0" smtClean="0"/>
              <a:t>require substantial amounts of manually labeled data</a:t>
            </a:r>
            <a:r>
              <a:rPr lang="en-US" dirty="0" smtClean="0"/>
              <a:t>, </a:t>
            </a:r>
            <a:r>
              <a:rPr lang="en-US" b="1" dirty="0" smtClean="0"/>
              <a:t>which restricts their applicability in many domains that suffer from a dearth of annotated resources</a:t>
            </a:r>
            <a:r>
              <a:rPr lang="en-US" dirty="0" smtClean="0"/>
              <a:t>. In these situations, models that can </a:t>
            </a:r>
            <a:r>
              <a:rPr lang="en-US" b="1" dirty="0" smtClean="0"/>
              <a:t>leverage linguistic information from unlabeled data provide a valuable alternative</a:t>
            </a:r>
            <a:r>
              <a:rPr lang="en-US" dirty="0" smtClean="0"/>
              <a:t> to gathering more annotation, which can be time-consuming and expensive. Further, even in cases where considerable supervision is available, learning good representations in an unsupervised fashion can provide a significant performance boost.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16DE5-957C-FD43-8236-34D559A6D7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because our</a:t>
            </a:r>
            <a:r>
              <a:rPr lang="en-US" baseline="0" dirty="0" smtClean="0"/>
              <a:t> goal is to adapt as quickly as possible and as well as possible, we just add modifications in the input, like a &lt;start&gt; and &lt;end&gt; token and &lt;delimiter&gt;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16DE5-957C-FD43-8236-34D559A6D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Fine-tuning details Unless specified, we reuse the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settings from unsupervised pre-training. We add dropout to the classifier with a rate of 0.1. For most tasks, we use a learning rate of 6.25e-5 and a </a:t>
            </a:r>
            <a:r>
              <a:rPr lang="en-US" b="1" dirty="0" err="1" smtClean="0"/>
              <a:t>batchsize</a:t>
            </a:r>
            <a:r>
              <a:rPr lang="en-US" b="1" dirty="0" smtClean="0"/>
              <a:t> of 32. Our model </a:t>
            </a:r>
            <a:r>
              <a:rPr lang="en-US" b="1" dirty="0" err="1" smtClean="0"/>
              <a:t>finetunes</a:t>
            </a:r>
            <a:r>
              <a:rPr lang="en-US" b="1" dirty="0" smtClean="0"/>
              <a:t> quickly and 3 epochs of training was sufficient for most cases.</a:t>
            </a:r>
            <a:br>
              <a:rPr lang="en-US" b="1" dirty="0" smtClean="0"/>
            </a:br>
            <a:r>
              <a:rPr lang="en-US" dirty="0" smtClean="0"/>
              <a:t>On RTE, one of the smaller datasets we evaluate on (2490 examples), we achieve an accuracy of 56%, which is below the 61.7% reported by a multi-task </a:t>
            </a:r>
            <a:r>
              <a:rPr lang="en-US" dirty="0" err="1" smtClean="0"/>
              <a:t>biLSTM</a:t>
            </a:r>
            <a:r>
              <a:rPr lang="en-US" dirty="0" smtClean="0"/>
              <a:t> model????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16DE5-957C-FD43-8236-34D559A6D7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GILL’s dependency on long-range texts and how </a:t>
            </a:r>
            <a:r>
              <a:rPr lang="en-US" dirty="0" err="1" smtClean="0"/>
              <a:t>PaLM</a:t>
            </a:r>
            <a:r>
              <a:rPr lang="en-US" dirty="0" smtClean="0"/>
              <a:t> 540B</a:t>
            </a:r>
            <a:r>
              <a:rPr lang="en-US" baseline="0" dirty="0" smtClean="0"/>
              <a:t> looses Brevity but the 84B parameter model maintains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16DE5-957C-FD43-8236-34D559A6D7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887B-5E01-B544-A38B-72D9D7829CAA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10A2-4B95-1A48-A2CA-43F252E81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3-us-west-2.amazonaws.com/openai-assets/research-covers/language-unsupervised/language_understanding_paper.pdf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5429" y="6550223"/>
            <a:ext cx="329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LLMs, [</a:t>
            </a:r>
            <a:r>
              <a:rPr lang="en-US" sz="1400" b="1" dirty="0" smtClean="0">
                <a:hlinkClick r:id="rId3"/>
              </a:rPr>
              <a:t>Link</a:t>
            </a:r>
            <a:r>
              <a:rPr lang="en-US" sz="1400" b="1" dirty="0" smtClean="0"/>
              <a:t>]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276658"/>
            <a:ext cx="944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176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676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 Extra Analysis – (</a:t>
            </a:r>
            <a:r>
              <a:rPr lang="en-US" sz="2000" b="1" dirty="0" smtClean="0">
                <a:solidFill>
                  <a:srgbClr val="92D050"/>
                </a:solidFill>
              </a:rPr>
              <a:t>Sufficient + demonstrate model’s achievements boldly</a:t>
            </a:r>
            <a:r>
              <a:rPr lang="en-US" sz="2000" b="1" dirty="0" smtClean="0"/>
              <a:t>)</a:t>
            </a:r>
          </a:p>
          <a:p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Effect of number of layers transferred, positive results as expected. (left)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Zero-shot behavior tests, basically used models with different amount of pre-training and analyzed generalizability vs LSTMs. </a:t>
            </a:r>
            <a:r>
              <a:rPr lang="en-US" sz="2000" smtClean="0"/>
              <a:t>(right)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71" y="966369"/>
            <a:ext cx="4499253" cy="389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07" y="966368"/>
            <a:ext cx="4468160" cy="38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7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1176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1676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  <a:r>
              <a:rPr lang="en-US" sz="2000" b="1" dirty="0" smtClean="0"/>
              <a:t>. Ablation Study – (</a:t>
            </a:r>
            <a:r>
              <a:rPr lang="en-US" sz="2000" b="1" dirty="0" smtClean="0">
                <a:solidFill>
                  <a:srgbClr val="FF0000"/>
                </a:solidFill>
              </a:rPr>
              <a:t>No justification for the trend observed with no LM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92D050"/>
                </a:solidFill>
              </a:rPr>
              <a:t>otherwise sufficient</a:t>
            </a:r>
            <a:r>
              <a:rPr lang="en-US" sz="2000" b="1" dirty="0" smtClean="0"/>
              <a:t>)</a:t>
            </a:r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447"/>
            <a:ext cx="12155640" cy="33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176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85728" y="2804272"/>
            <a:ext cx="2504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mtClean="0"/>
              <a:t>Research Gaps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611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1176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676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was a pretty complete paper, but I noticed these two blatant points – </a:t>
            </a:r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Maybe could’ve also tried a encoder-decoder type architecture of the transformer, more parameters, more learning?</a:t>
            </a:r>
          </a:p>
          <a:p>
            <a:pPr marL="457200" indent="-457200">
              <a:buFont typeface="+mj-lt"/>
              <a:buAutoNum type="arabicPeriod"/>
            </a:pP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A line from the paper – “Given the strong performance of our approach on larger NLI datasets, it is likely our model will benefit from multi-task training as well but we have not explored this currently.” What does multi-task mean here?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2844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9085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77787" y="2682507"/>
            <a:ext cx="40364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mtClean="0"/>
              <a:t>Goals and </a:t>
            </a:r>
            <a:r>
              <a:rPr lang="en-US" sz="3000" b="1" dirty="0" smtClean="0"/>
              <a:t>Contributions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173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959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Goal(s) – </a:t>
            </a:r>
          </a:p>
          <a:p>
            <a:endParaRPr lang="en-US" sz="2000" b="1" dirty="0"/>
          </a:p>
          <a:p>
            <a:pPr marL="342900" indent="-342900">
              <a:buFont typeface="Arial" charset="0"/>
              <a:buChar char="•"/>
            </a:pPr>
            <a:r>
              <a:rPr lang="en-US" sz="2000" i="1" dirty="0" smtClean="0"/>
              <a:t>Learn better representations of the text that are task-agonistic and generalize to a wide variety of tasks in a few-shot manner.</a:t>
            </a:r>
          </a:p>
          <a:p>
            <a:pPr marL="342900" indent="-342900">
              <a:buFont typeface="Arial" charset="0"/>
              <a:buChar char="•"/>
            </a:pPr>
            <a:endParaRPr lang="en-US" sz="2000" i="1" dirty="0"/>
          </a:p>
          <a:p>
            <a:pPr marL="342900" indent="-342900">
              <a:buFont typeface="Arial" charset="0"/>
              <a:buChar char="•"/>
            </a:pPr>
            <a:r>
              <a:rPr lang="en-US" sz="2000" i="1" dirty="0" smtClean="0"/>
              <a:t>Compare with other architectures and methods, i.e., </a:t>
            </a:r>
            <a:r>
              <a:rPr lang="en-US" sz="2000" b="1" i="1" dirty="0" smtClean="0"/>
              <a:t>unsupervised pre-training supervised fine-tuning</a:t>
            </a:r>
            <a:r>
              <a:rPr lang="en-US" sz="2000" i="1" dirty="0" smtClean="0"/>
              <a:t>. Back then people used “making task-specific changes to the model architecture, using intricate learning schemes and adding auxiliary learning objectives”.</a:t>
            </a:r>
          </a:p>
          <a:p>
            <a:pPr marL="342900" indent="-342900">
              <a:buFont typeface="Arial" charset="0"/>
              <a:buChar char="•"/>
            </a:pPr>
            <a:endParaRPr lang="en-US" sz="2000" i="1" dirty="0"/>
          </a:p>
          <a:p>
            <a:r>
              <a:rPr lang="en-US" sz="2000" b="1" dirty="0" smtClean="0"/>
              <a:t>Contributions – </a:t>
            </a:r>
          </a:p>
          <a:p>
            <a:endParaRPr lang="en-US" sz="2000" b="1" dirty="0"/>
          </a:p>
          <a:p>
            <a:pPr marL="342900" indent="-342900">
              <a:buFont typeface="Arial" charset="0"/>
              <a:buChar char="•"/>
            </a:pPr>
            <a:r>
              <a:rPr lang="en-US" sz="2000" i="1" dirty="0" smtClean="0"/>
              <a:t>Provide a pre-training framework that can train extremely generalizable models, i.e., can sort of try to </a:t>
            </a:r>
            <a:r>
              <a:rPr lang="en-US" sz="2000" b="1" i="1" dirty="0" smtClean="0"/>
              <a:t>understand </a:t>
            </a:r>
            <a:r>
              <a:rPr lang="en-US" sz="2000" i="1" dirty="0" smtClean="0"/>
              <a:t>language at a more finer level which does not depend on the task.</a:t>
            </a:r>
          </a:p>
          <a:p>
            <a:pPr marL="342900" indent="-342900">
              <a:buFont typeface="Arial" charset="0"/>
              <a:buChar char="•"/>
            </a:pPr>
            <a:endParaRPr lang="en-US" sz="2000" b="1" i="1" dirty="0"/>
          </a:p>
          <a:p>
            <a:pPr marL="342900" indent="-342900">
              <a:buFont typeface="Arial" charset="0"/>
              <a:buChar char="•"/>
            </a:pPr>
            <a:r>
              <a:rPr lang="en-US" sz="2000" i="1" dirty="0" smtClean="0"/>
              <a:t>Provided a strong base-line for new models across variety of tasks back then, like natural language inference, paraphrase detection and story completion.</a:t>
            </a:r>
          </a:p>
          <a:p>
            <a:pPr marL="342900" indent="-342900">
              <a:buFont typeface="Arial" charset="0"/>
              <a:buChar char="•"/>
            </a:pPr>
            <a:endParaRPr lang="en-US" sz="2000" i="1" dirty="0"/>
          </a:p>
          <a:p>
            <a:pPr marL="342900" indent="-342900">
              <a:buFont typeface="Arial" charset="0"/>
              <a:buChar char="•"/>
            </a:pPr>
            <a:r>
              <a:rPr lang="en-US" sz="2000" i="1" dirty="0" smtClean="0"/>
              <a:t>Introduced this notion of </a:t>
            </a:r>
            <a:r>
              <a:rPr lang="en-US" sz="2000" b="1" i="1" dirty="0" smtClean="0"/>
              <a:t>two-stage training.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9085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9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449" y="2724710"/>
            <a:ext cx="5285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Pre-traini</a:t>
            </a:r>
            <a:r>
              <a:rPr lang="en-US" sz="3000" b="1" dirty="0"/>
              <a:t>n</a:t>
            </a:r>
            <a:r>
              <a:rPr lang="en-US" sz="3000" b="1" dirty="0" smtClean="0"/>
              <a:t>g framework : Details</a:t>
            </a:r>
            <a:endParaRPr 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9085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104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9085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9599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 Unsupervised pre-training – </a:t>
            </a:r>
          </a:p>
          <a:p>
            <a:pPr marL="342900" indent="-342900">
              <a:buFont typeface="Arial" charset="0"/>
              <a:buChar char="•"/>
            </a:pPr>
            <a:endParaRPr lang="en-US" sz="2000" b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000" b="1" i="1" dirty="0"/>
              <a:t> </a:t>
            </a:r>
            <a:br>
              <a:rPr lang="en-US" sz="2000" b="1" i="1" dirty="0"/>
            </a:b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Unsupervised corpus of tokens, U = {u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. . . , u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}. The </a:t>
            </a:r>
            <a:r>
              <a:rPr lang="en-US" sz="2000" b="1" dirty="0" smtClean="0"/>
              <a:t>innovation</a:t>
            </a:r>
            <a:r>
              <a:rPr lang="en-US" sz="2000" dirty="0" smtClean="0"/>
              <a:t> for this part is that they have chosen to use a </a:t>
            </a:r>
            <a:r>
              <a:rPr lang="en-US" sz="2000" b="1" i="1" dirty="0" smtClean="0"/>
              <a:t>multi-layer decoder transformer</a:t>
            </a:r>
            <a:r>
              <a:rPr lang="en-US" sz="2000" i="1" dirty="0" smtClean="0"/>
              <a:t> </a:t>
            </a:r>
            <a:r>
              <a:rPr lang="en-US" sz="2000" dirty="0" smtClean="0"/>
              <a:t>architecture.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U = (u</a:t>
            </a:r>
            <a:r>
              <a:rPr lang="en-US" sz="2000" baseline="-25000" dirty="0" smtClean="0"/>
              <a:t>-k</a:t>
            </a:r>
            <a:r>
              <a:rPr lang="en-US" sz="2000" dirty="0" smtClean="0"/>
              <a:t>, . . . , u</a:t>
            </a:r>
            <a:r>
              <a:rPr lang="en-US" sz="2000" baseline="-25000" dirty="0" smtClean="0"/>
              <a:t>-1</a:t>
            </a:r>
            <a:r>
              <a:rPr lang="en-US" sz="2000" dirty="0" smtClean="0"/>
              <a:t>) is the context vector of tokens, n is the number of layers, W</a:t>
            </a:r>
            <a:r>
              <a:rPr lang="en-US" sz="2000" baseline="-25000" dirty="0" smtClean="0"/>
              <a:t>e</a:t>
            </a:r>
            <a:r>
              <a:rPr lang="en-US" sz="2000" dirty="0" smtClean="0"/>
              <a:t> is the token embedding matrix, and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 is the position embedding matrix.</a:t>
            </a:r>
            <a:endParaRPr lang="en-US" sz="2000" b="1" dirty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r>
              <a:rPr lang="en-US" sz="2000" b="1" dirty="0" smtClean="0"/>
              <a:t>2. Supervised fine-tuning – </a:t>
            </a:r>
          </a:p>
          <a:p>
            <a:endParaRPr lang="en-US" sz="2000" b="1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Labelled dataset </a:t>
            </a:r>
            <a:r>
              <a:rPr lang="en-US" sz="2000" i="1" dirty="0" smtClean="0"/>
              <a:t>C, </a:t>
            </a:r>
            <a:r>
              <a:rPr lang="en-US" sz="2000" dirty="0" smtClean="0"/>
              <a:t>which has input-sequence-tokes-output-</a:t>
            </a:r>
            <a:r>
              <a:rPr lang="en-US" sz="2000" dirty="0" err="1" smtClean="0"/>
              <a:t>ys</a:t>
            </a:r>
            <a:r>
              <a:rPr lang="en-US" sz="2000" dirty="0" smtClean="0"/>
              <a:t> pairs + Auxiliary loss!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err="1" smtClean="0"/>
              <a:t>Auxilliary</a:t>
            </a:r>
            <a:r>
              <a:rPr lang="en-US" sz="2000" dirty="0" smtClean="0"/>
              <a:t> loss is just the language modelling loss, which they found </a:t>
            </a:r>
            <a:r>
              <a:rPr lang="en-US" sz="2000" b="1" i="1" dirty="0" smtClean="0"/>
              <a:t>increased generalization and accelerated convergence</a:t>
            </a:r>
            <a:r>
              <a:rPr lang="en-US" sz="2000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5" y="649820"/>
            <a:ext cx="3619500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5" y="1845739"/>
            <a:ext cx="3937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4" y="4643978"/>
            <a:ext cx="3352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44" y="4643978"/>
            <a:ext cx="2984500" cy="55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52" y="4688428"/>
            <a:ext cx="2374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1064924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dirty="0" smtClean="0"/>
              <a:t>. Task specific input transformations – </a:t>
            </a:r>
            <a:endParaRPr lang="en-US" sz="2000" b="1" dirty="0"/>
          </a:p>
          <a:p>
            <a:endParaRPr lang="en-US" sz="2000" b="1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i="1" dirty="0" smtClean="0"/>
              <a:t>“For some tasks, like text classification, we can directly fine-tune our model as described above. Certain other tasks, like question answering or textual entailment, have structured inputs such as ordered sentence pairs</a:t>
            </a:r>
            <a:r>
              <a:rPr lang="mr-IN" sz="2000" i="1" dirty="0" smtClean="0"/>
              <a:t>…</a:t>
            </a:r>
            <a:r>
              <a:rPr lang="en-US" sz="2000" i="1" dirty="0" smtClean="0"/>
              <a:t>.”</a:t>
            </a:r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/>
              <a:t>Entailment – </a:t>
            </a:r>
            <a:r>
              <a:rPr lang="en-US" sz="2000" dirty="0" smtClean="0"/>
              <a:t>add randomly initialized &lt;s&gt; start and &lt;e&gt; end tokens (?) and $ as delimiter.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/>
              <a:t>Similarity – </a:t>
            </a:r>
            <a:r>
              <a:rPr lang="en-US" sz="2000" dirty="0" smtClean="0"/>
              <a:t>add sequences in both “directions” and then a linear layer.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b="1" dirty="0" smtClean="0"/>
              <a:t>MCQ – </a:t>
            </a:r>
            <a:r>
              <a:rPr lang="en-US" sz="2000" dirty="0" smtClean="0"/>
              <a:t>process </a:t>
            </a:r>
            <a:r>
              <a:rPr lang="tr-TR" sz="2000" dirty="0" smtClean="0"/>
              <a:t>[z; </a:t>
            </a:r>
            <a:r>
              <a:rPr lang="tr-TR" sz="2000" dirty="0" err="1" smtClean="0"/>
              <a:t>q</a:t>
            </a:r>
            <a:r>
              <a:rPr lang="tr-TR" sz="2000" dirty="0" smtClean="0"/>
              <a:t>; $; a</a:t>
            </a:r>
            <a:r>
              <a:rPr lang="tr-TR" sz="2000" baseline="-25000" dirty="0" smtClean="0"/>
              <a:t>k</a:t>
            </a:r>
            <a:r>
              <a:rPr lang="tr-TR" sz="2000" dirty="0" smtClean="0"/>
              <a:t>] </a:t>
            </a:r>
            <a:r>
              <a:rPr lang="tr-TR" sz="2000" dirty="0" err="1" smtClean="0"/>
              <a:t>independently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all</a:t>
            </a:r>
            <a:r>
              <a:rPr lang="tr-TR" sz="2000" dirty="0" smtClean="0"/>
              <a:t> k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then</a:t>
            </a:r>
            <a:r>
              <a:rPr lang="tr-TR" sz="2000" dirty="0" smtClean="0"/>
              <a:t> </a:t>
            </a:r>
            <a:r>
              <a:rPr lang="tr-TR" sz="2000" dirty="0" err="1" smtClean="0"/>
              <a:t>SoftMax</a:t>
            </a:r>
            <a:r>
              <a:rPr lang="tr-TR" sz="2000" dirty="0" smtClean="0"/>
              <a:t>. (z – </a:t>
            </a:r>
            <a:r>
              <a:rPr lang="tr-TR" sz="2000" dirty="0" err="1" smtClean="0"/>
              <a:t>Context</a:t>
            </a:r>
            <a:r>
              <a:rPr lang="tr-TR" sz="2000" dirty="0" smtClean="0"/>
              <a:t> </a:t>
            </a:r>
            <a:r>
              <a:rPr lang="tr-TR" sz="2000" dirty="0" err="1" smtClean="0"/>
              <a:t>Doc</a:t>
            </a:r>
            <a:r>
              <a:rPr lang="tr-TR" sz="2000" dirty="0" smtClean="0"/>
              <a:t>., </a:t>
            </a:r>
            <a:r>
              <a:rPr lang="tr-TR" sz="2000" dirty="0" err="1" smtClean="0"/>
              <a:t>q</a:t>
            </a:r>
            <a:r>
              <a:rPr lang="tr-TR" sz="2000" dirty="0" smtClean="0"/>
              <a:t> – </a:t>
            </a:r>
            <a:r>
              <a:rPr lang="tr-TR" sz="2000" dirty="0" err="1" smtClean="0"/>
              <a:t>Question</a:t>
            </a:r>
            <a:r>
              <a:rPr lang="tr-TR" sz="2000" dirty="0" smtClean="0"/>
              <a:t>, $ - </a:t>
            </a:r>
            <a:r>
              <a:rPr lang="tr-TR" sz="2000" dirty="0" err="1" smtClean="0"/>
              <a:t>delimiter</a:t>
            </a:r>
            <a:r>
              <a:rPr lang="tr-TR" sz="2000" dirty="0"/>
              <a:t>,</a:t>
            </a:r>
            <a:r>
              <a:rPr lang="tr-TR" sz="2000" dirty="0" smtClean="0"/>
              <a:t> a</a:t>
            </a:r>
            <a:r>
              <a:rPr lang="tr-TR" sz="2000" baseline="-25000" dirty="0" smtClean="0"/>
              <a:t>k</a:t>
            </a:r>
            <a:r>
              <a:rPr lang="tr-TR" sz="2000" dirty="0" smtClean="0"/>
              <a:t> – </a:t>
            </a:r>
            <a:r>
              <a:rPr lang="tr-TR" sz="2000" dirty="0" err="1" smtClean="0"/>
              <a:t>kth</a:t>
            </a:r>
            <a:r>
              <a:rPr lang="tr-TR" sz="2000" dirty="0" smtClean="0"/>
              <a:t> </a:t>
            </a:r>
            <a:r>
              <a:rPr lang="tr-TR" sz="2000" dirty="0" err="1" smtClean="0"/>
              <a:t>answer</a:t>
            </a:r>
            <a:r>
              <a:rPr lang="tr-TR" sz="2000" dirty="0" smtClean="0"/>
              <a:t> </a:t>
            </a:r>
            <a:r>
              <a:rPr lang="tr-TR" sz="2000" dirty="0" err="1" smtClean="0"/>
              <a:t>choice</a:t>
            </a:r>
            <a:r>
              <a:rPr lang="tr-TR" sz="2000" dirty="0" smtClean="0"/>
              <a:t>)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19085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631216"/>
            <a:ext cx="7683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9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9085" y="6550223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07528" y="2654371"/>
            <a:ext cx="2176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mtClean="0"/>
              <a:t>Experiments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1825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8169" y="6557079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6761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 Unsupervised pre-training – (</a:t>
            </a:r>
            <a:r>
              <a:rPr lang="en-US" sz="2000" b="1" dirty="0" smtClean="0">
                <a:solidFill>
                  <a:srgbClr val="92D050"/>
                </a:solidFill>
              </a:rPr>
              <a:t>Sufficient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</a:rPr>
              <a:t>explanation</a:t>
            </a:r>
            <a:r>
              <a:rPr lang="en-US" sz="2000" b="1" dirty="0" smtClean="0">
                <a:solidFill>
                  <a:schemeClr val="accent6"/>
                </a:solidFill>
              </a:rPr>
              <a:t> + </a:t>
            </a:r>
            <a:r>
              <a:rPr lang="en-US" sz="2000" b="1" dirty="0" smtClean="0">
                <a:solidFill>
                  <a:srgbClr val="92D050"/>
                </a:solidFill>
              </a:rPr>
              <a:t>experiment</a:t>
            </a:r>
            <a:r>
              <a:rPr lang="en-US" sz="2000" b="1" dirty="0" smtClean="0"/>
              <a:t>)</a:t>
            </a:r>
          </a:p>
          <a:p>
            <a:endParaRPr lang="en-US" sz="2000" b="1" dirty="0" smtClean="0"/>
          </a:p>
          <a:p>
            <a:r>
              <a:rPr lang="en-US" sz="2000" i="1" dirty="0" smtClean="0"/>
              <a:t>Used the </a:t>
            </a:r>
            <a:r>
              <a:rPr lang="en-US" sz="2000" i="1" dirty="0" err="1" smtClean="0"/>
              <a:t>BookCorpus</a:t>
            </a:r>
            <a:r>
              <a:rPr lang="en-US" sz="2000" i="1" dirty="0" smtClean="0"/>
              <a:t> dataset to sufficiently capture long-range structure.</a:t>
            </a:r>
          </a:p>
          <a:p>
            <a:endParaRPr lang="en-US" sz="2000" i="1" dirty="0"/>
          </a:p>
          <a:p>
            <a:r>
              <a:rPr lang="en-US" sz="2000" b="1" dirty="0" smtClean="0"/>
              <a:t>2. Supervised Fine-tuning –</a:t>
            </a:r>
          </a:p>
          <a:p>
            <a:endParaRPr lang="en-US" sz="2000" b="1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i="1" dirty="0" smtClean="0"/>
              <a:t>Datasets and corresponding tasks – </a:t>
            </a:r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marL="800100" lvl="1" indent="-342900">
              <a:buFont typeface="Arial" charset="0"/>
              <a:buChar char="•"/>
            </a:pPr>
            <a:endParaRPr lang="en-US" sz="2000" i="1" dirty="0" smtClean="0"/>
          </a:p>
          <a:p>
            <a:pPr marL="800100" lvl="1" indent="-342900">
              <a:buFont typeface="Arial" charset="0"/>
              <a:buChar char="•"/>
            </a:pPr>
            <a:endParaRPr lang="en-US" sz="2000" i="1" dirty="0"/>
          </a:p>
          <a:p>
            <a:pPr lvl="1"/>
            <a:r>
              <a:rPr lang="en-US" sz="2000" i="1" dirty="0" smtClean="0"/>
              <a:t>1. Natural Language Inference –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000" dirty="0" smtClean="0"/>
              <a:t>Involves reading a pair of sentences and judging the relationship between them from one of entailment, contradiction or neutral. (</a:t>
            </a:r>
            <a:r>
              <a:rPr lang="en-US" sz="2000" dirty="0" smtClean="0">
                <a:solidFill>
                  <a:srgbClr val="92D050"/>
                </a:solidFill>
              </a:rPr>
              <a:t>Sufficient variety of datasets and scenarios considered</a:t>
            </a:r>
            <a:r>
              <a:rPr lang="en-US" sz="2000" dirty="0" smtClean="0"/>
              <a:t>)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000" dirty="0" smtClean="0"/>
              <a:t>Results -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37" y="2180492"/>
            <a:ext cx="79502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81" y="4600312"/>
            <a:ext cx="5356357" cy="22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38169" y="6566158"/>
            <a:ext cx="27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BITS F382, Reading Course on LLMs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9153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i="1" dirty="0" smtClean="0"/>
              <a:t>2. Question Answering –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000" dirty="0" smtClean="0"/>
              <a:t>Reasoning over paragraphs, Used the RACE dataset which is consisting of English passages with associated questions from middle and high school exams and on </a:t>
            </a:r>
            <a:r>
              <a:rPr lang="en-US" sz="2000" dirty="0" err="1" smtClean="0"/>
              <a:t>StoryCloze</a:t>
            </a:r>
            <a:r>
              <a:rPr lang="en-US" sz="2000" dirty="0" smtClean="0"/>
              <a:t> which </a:t>
            </a:r>
            <a:r>
              <a:rPr lang="en-US" sz="2000" dirty="0" smtClean="0">
                <a:solidFill>
                  <a:srgbClr val="FF0000"/>
                </a:solidFill>
              </a:rPr>
              <a:t>involves selection among only two</a:t>
            </a:r>
            <a:r>
              <a:rPr lang="en-US" sz="2000" dirty="0" smtClean="0"/>
              <a:t>. (</a:t>
            </a:r>
            <a:r>
              <a:rPr lang="en-US" sz="2000" dirty="0" smtClean="0">
                <a:solidFill>
                  <a:srgbClr val="FF0000"/>
                </a:solidFill>
              </a:rPr>
              <a:t>Only evaluated for long-range accuracy, i.e., no test for model brevity</a:t>
            </a:r>
            <a:r>
              <a:rPr lang="en-US" sz="2000" dirty="0" smtClean="0"/>
              <a:t>)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2000" dirty="0" smtClean="0"/>
              <a:t>Results – </a:t>
            </a:r>
          </a:p>
          <a:p>
            <a:pPr marL="1371600" lvl="2" indent="-457200">
              <a:buFont typeface="Arial" charset="0"/>
              <a:buChar char="•"/>
            </a:pPr>
            <a:endParaRPr lang="en-US" sz="2000" dirty="0"/>
          </a:p>
          <a:p>
            <a:pPr marL="1371600" lvl="2" indent="-457200">
              <a:buFont typeface="Arial" charset="0"/>
              <a:buChar char="•"/>
            </a:pPr>
            <a:endParaRPr lang="en-US" sz="2000" dirty="0" smtClean="0"/>
          </a:p>
          <a:p>
            <a:pPr marL="1371600" lvl="2" indent="-457200">
              <a:buFont typeface="Arial" charset="0"/>
              <a:buChar char="•"/>
            </a:pPr>
            <a:endParaRPr lang="en-US" sz="2000" dirty="0"/>
          </a:p>
          <a:p>
            <a:pPr marL="1371600" lvl="2" indent="-457200">
              <a:buFont typeface="Arial" charset="0"/>
              <a:buChar char="•"/>
            </a:pPr>
            <a:endParaRPr lang="en-US" sz="2000" dirty="0" smtClean="0"/>
          </a:p>
          <a:p>
            <a:pPr marL="1371600" lvl="2" indent="-457200">
              <a:buFont typeface="Arial" charset="0"/>
              <a:buChar char="•"/>
            </a:pPr>
            <a:endParaRPr lang="en-US" sz="2000" dirty="0" smtClean="0"/>
          </a:p>
          <a:p>
            <a:pPr lvl="1"/>
            <a:r>
              <a:rPr lang="en-US" sz="2000" i="1" dirty="0" smtClean="0"/>
              <a:t>3. Semantic Similarity –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Involves predicting if two sentences are semantically equivalent. </a:t>
            </a:r>
            <a:r>
              <a:rPr lang="en-US" sz="2000" dirty="0" smtClean="0">
                <a:solidFill>
                  <a:srgbClr val="92D050"/>
                </a:solidFill>
              </a:rPr>
              <a:t>Uses wide variety of datasets and benchmarks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92D050"/>
                </a:solidFill>
              </a:rPr>
              <a:t>SOTA performance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i="1" dirty="0" smtClean="0"/>
              <a:t>4. Classification –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000" dirty="0" smtClean="0"/>
              <a:t>The task is pretty obvious, and has </a:t>
            </a:r>
            <a:r>
              <a:rPr lang="en-US" sz="2000" dirty="0" smtClean="0">
                <a:solidFill>
                  <a:srgbClr val="92D050"/>
                </a:solidFill>
              </a:rPr>
              <a:t>considered a sort of wide range of Benchmarks and Datasets</a:t>
            </a:r>
            <a:r>
              <a:rPr lang="en-US" sz="20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92" y="1464068"/>
            <a:ext cx="5855189" cy="1555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26" y="4593124"/>
            <a:ext cx="4916073" cy="22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4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888</Words>
  <Application>Microsoft Macintosh PowerPoint</Application>
  <PresentationFormat>Widescreen</PresentationFormat>
  <Paragraphs>118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2023-09-05T16:17:36Z</dcterms:created>
  <dcterms:modified xsi:type="dcterms:W3CDTF">2023-09-06T11:29:37Z</dcterms:modified>
</cp:coreProperties>
</file>