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6"/>
  </p:notesMasterIdLst>
  <p:sldIdLst>
    <p:sldId id="292" r:id="rId5"/>
    <p:sldId id="257" r:id="rId6"/>
    <p:sldId id="343" r:id="rId7"/>
    <p:sldId id="344" r:id="rId8"/>
    <p:sldId id="345" r:id="rId9"/>
    <p:sldId id="346" r:id="rId10"/>
    <p:sldId id="347" r:id="rId11"/>
    <p:sldId id="348" r:id="rId12"/>
    <p:sldId id="349" r:id="rId13"/>
    <p:sldId id="350" r:id="rId14"/>
    <p:sldId id="342"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40" userDrawn="1">
          <p15:clr>
            <a:srgbClr val="A4A3A4"/>
          </p15:clr>
        </p15:guide>
        <p15:guide id="2" pos="144"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1910"/>
    <a:srgbClr val="223366"/>
    <a:srgbClr val="0000FF"/>
    <a:srgbClr val="0000A8"/>
    <a:srgbClr val="FFD5D5"/>
    <a:srgbClr val="DDE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1018" y="72"/>
      </p:cViewPr>
      <p:guideLst>
        <p:guide orient="horz" pos="540"/>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9441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endParaRPr lang="en-US"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11</a:t>
            </a:fld>
            <a:endParaRPr lang="en-US" sz="1200" b="0" strike="noStrike" spc="-1">
              <a:latin typeface="Times New Roman"/>
            </a:endParaRPr>
          </a:p>
        </p:txBody>
      </p:sp>
    </p:spTree>
    <p:extLst>
      <p:ext uri="{BB962C8B-B14F-4D97-AF65-F5344CB8AC3E}">
        <p14:creationId xmlns:p14="http://schemas.microsoft.com/office/powerpoint/2010/main" val="135314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6" r:id="rId1"/>
    <p:sldLayoutId id="2147483667" r:id="rId2"/>
    <p:sldLayoutId id="2147483652" r:id="rId3"/>
    <p:sldLayoutId id="2147483653" r:id="rId4"/>
    <p:sldLayoutId id="2147483654" r:id="rId5"/>
    <p:sldLayoutId id="2147483668" r:id="rId6"/>
    <p:sldLayoutId id="2147483669" r:id="rId7"/>
    <p:sldLayoutId id="2147483670" r:id="rId8"/>
    <p:sldLayoutId id="2147483656" r:id="rId9"/>
    <p:sldLayoutId id="2147483657" r:id="rId10"/>
    <p:sldLayoutId id="2147483659" r:id="rId11"/>
    <p:sldLayoutId id="214748367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07EE478-C686-BEE8-D55A-706CA7E7474C}"/>
              </a:ext>
            </a:extLst>
          </p:cNvPr>
          <p:cNvPicPr>
            <a:picLocks noChangeAspect="1"/>
          </p:cNvPicPr>
          <p:nvPr/>
        </p:nvPicPr>
        <p:blipFill>
          <a:blip r:embed="rId3"/>
          <a:srcRect l="5562" r="5562"/>
          <a:stretch/>
        </p:blipFill>
        <p:spPr>
          <a:xfrm>
            <a:off x="1426" y="0"/>
            <a:ext cx="9142574" cy="5143500"/>
          </a:xfrm>
          <a:prstGeom prst="rect">
            <a:avLst/>
          </a:prstGeom>
        </p:spPr>
      </p:pic>
      <p:sp>
        <p:nvSpPr>
          <p:cNvPr id="10" name="TextShape 1">
            <a:extLst>
              <a:ext uri="{FF2B5EF4-FFF2-40B4-BE49-F238E27FC236}">
                <a16:creationId xmlns:a16="http://schemas.microsoft.com/office/drawing/2014/main" id="{813F2107-8C2D-9CA4-CD8E-ECCCD7EBECC8}"/>
              </a:ext>
            </a:extLst>
          </p:cNvPr>
          <p:cNvSpPr txBox="1"/>
          <p:nvPr/>
        </p:nvSpPr>
        <p:spPr>
          <a:xfrm>
            <a:off x="553246" y="2321169"/>
            <a:ext cx="3073093" cy="1602153"/>
          </a:xfrm>
          <a:prstGeom prst="rect">
            <a:avLst/>
          </a:prstGeom>
          <a:noFill/>
          <a:ln w="0">
            <a:noFill/>
          </a:ln>
        </p:spPr>
        <p:txBody>
          <a:bodyPr lIns="68580" tIns="34290" rIns="68580" bIns="34290" anchor="b">
            <a:noAutofit/>
          </a:bodyPr>
          <a:lstStyle/>
          <a:p>
            <a:pPr algn="ctr">
              <a:lnSpc>
                <a:spcPct val="90000"/>
              </a:lnSpc>
            </a:pPr>
            <a:r>
              <a:rPr lang="en-US" sz="2000" b="1" i="1" u="sng" dirty="0">
                <a:solidFill>
                  <a:srgbClr val="FFFFFF"/>
                </a:solidFill>
                <a:latin typeface="Noto Sans"/>
                <a:ea typeface="Noto Sans"/>
                <a:cs typeface="Noto Sans"/>
                <a:sym typeface="Noto Sans"/>
              </a:rPr>
              <a:t>TITLE:</a:t>
            </a:r>
          </a:p>
          <a:p>
            <a:pPr algn="ctr">
              <a:lnSpc>
                <a:spcPct val="90000"/>
              </a:lnSpc>
            </a:pPr>
            <a:r>
              <a:rPr lang="en-US" sz="2800" b="1" i="1" u="sng" dirty="0">
                <a:solidFill>
                  <a:srgbClr val="FFFFFF"/>
                </a:solidFill>
                <a:latin typeface="Noto Sans"/>
                <a:ea typeface="Noto Sans"/>
                <a:cs typeface="Noto Sans"/>
                <a:sym typeface="Noto Sans"/>
              </a:rPr>
              <a:t>ATM</a:t>
            </a:r>
            <a:r>
              <a:rPr lang="en-US" sz="4000" b="1" i="1" u="sng" strike="noStrike" cap="none" dirty="0">
                <a:solidFill>
                  <a:srgbClr val="FFFFFF"/>
                </a:solidFill>
                <a:latin typeface="Noto Sans"/>
                <a:ea typeface="Noto Sans"/>
                <a:cs typeface="Noto Sans"/>
                <a:sym typeface="Noto Sans"/>
              </a:rPr>
              <a:t> </a:t>
            </a:r>
            <a:r>
              <a:rPr lang="en-US" sz="2800" b="1" i="1" u="sng" dirty="0">
                <a:solidFill>
                  <a:srgbClr val="FFFFFF"/>
                </a:solidFill>
                <a:latin typeface="Calibri" panose="020F0502020204030204" pitchFamily="34" charset="0"/>
                <a:ea typeface="Calibri" panose="020F0502020204030204" pitchFamily="34" charset="0"/>
                <a:cs typeface="Calibri" panose="020F0502020204030204" pitchFamily="34" charset="0"/>
                <a:sym typeface="Noto Sans"/>
              </a:rPr>
              <a:t>S</a:t>
            </a:r>
            <a:r>
              <a:rPr lang="en-US" sz="2800" b="1" i="1" u="sng" strike="noStrike" cap="none" dirty="0">
                <a:solidFill>
                  <a:srgbClr val="FFFFFF"/>
                </a:solidFill>
                <a:latin typeface="Calibri" panose="020F0502020204030204" pitchFamily="34" charset="0"/>
                <a:ea typeface="Calibri" panose="020F0502020204030204" pitchFamily="34" charset="0"/>
                <a:cs typeface="Calibri" panose="020F0502020204030204" pitchFamily="34" charset="0"/>
                <a:sym typeface="Noto Sans"/>
              </a:rPr>
              <a:t>IMULATOR</a:t>
            </a:r>
            <a:endParaRPr lang="en-US" sz="3600" dirty="0">
              <a:latin typeface="Calibri" panose="020F0502020204030204" pitchFamily="34" charset="0"/>
              <a:ea typeface="Calibri" panose="020F0502020204030204" pitchFamily="34" charset="0"/>
              <a:cs typeface="Calibri" panose="020F0502020204030204" pitchFamily="34" charset="0"/>
            </a:endParaRPr>
          </a:p>
          <a:p>
            <a:pPr algn="ctr">
              <a:lnSpc>
                <a:spcPct val="90000"/>
              </a:lnSpc>
            </a:pPr>
            <a:endParaRPr lang="en-US" sz="2500" spc="-1" dirty="0">
              <a:solidFill>
                <a:schemeClr val="bg1"/>
              </a:solidFill>
              <a:latin typeface="Calibri"/>
            </a:endParaRPr>
          </a:p>
        </p:txBody>
      </p:sp>
      <p:sp>
        <p:nvSpPr>
          <p:cNvPr id="2" name="TextBox 1">
            <a:extLst>
              <a:ext uri="{FF2B5EF4-FFF2-40B4-BE49-F238E27FC236}">
                <a16:creationId xmlns:a16="http://schemas.microsoft.com/office/drawing/2014/main" id="{4E88EE61-2242-CA77-5668-E4432A881B62}"/>
              </a:ext>
            </a:extLst>
          </p:cNvPr>
          <p:cNvSpPr txBox="1"/>
          <p:nvPr/>
        </p:nvSpPr>
        <p:spPr>
          <a:xfrm>
            <a:off x="5066319" y="3647082"/>
            <a:ext cx="3524435" cy="830997"/>
          </a:xfrm>
          <a:prstGeom prst="rect">
            <a:avLst/>
          </a:prstGeom>
          <a:noFill/>
        </p:spPr>
        <p:txBody>
          <a:bodyPr wrap="square" rtlCol="0">
            <a:spAutoFit/>
          </a:bodyPr>
          <a:lstStyle/>
          <a:p>
            <a:r>
              <a:rPr lang="en-US" sz="1400" dirty="0">
                <a:solidFill>
                  <a:schemeClr val="bg1">
                    <a:lumMod val="95000"/>
                  </a:schemeClr>
                </a:solidFill>
              </a:rPr>
              <a:t>Represent By :</a:t>
            </a:r>
          </a:p>
          <a:p>
            <a:r>
              <a:rPr lang="en-US" sz="2000" b="1" dirty="0">
                <a:solidFill>
                  <a:schemeClr val="bg1">
                    <a:lumMod val="95000"/>
                  </a:schemeClr>
                </a:solidFill>
              </a:rPr>
              <a:t>Karan Katariya</a:t>
            </a:r>
            <a:endParaRPr lang="en-IN" sz="2000" b="1" dirty="0">
              <a:solidFill>
                <a:schemeClr val="bg1"/>
              </a:solidFill>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A8EAFC-3A57-AD7E-8CB9-F8A9F0B4D80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3EABD15-8138-43E4-DD67-E9ECE24A5AEE}"/>
              </a:ext>
            </a:extLst>
          </p:cNvPr>
          <p:cNvSpPr>
            <a:spLocks noGrp="1"/>
          </p:cNvSpPr>
          <p:nvPr>
            <p:ph type="title"/>
          </p:nvPr>
        </p:nvSpPr>
        <p:spPr/>
        <p:txBody>
          <a:bodyPr/>
          <a:lstStyle/>
          <a:p>
            <a:r>
              <a:rPr lang="en-IN" sz="2400">
                <a:solidFill>
                  <a:srgbClr val="002060"/>
                </a:solidFill>
              </a:rPr>
              <a:t>Future Perspective</a:t>
            </a:r>
          </a:p>
        </p:txBody>
      </p:sp>
      <p:sp>
        <p:nvSpPr>
          <p:cNvPr id="3" name="TextBox 2">
            <a:extLst>
              <a:ext uri="{FF2B5EF4-FFF2-40B4-BE49-F238E27FC236}">
                <a16:creationId xmlns:a16="http://schemas.microsoft.com/office/drawing/2014/main" id="{D9C3AB62-DFF8-C58E-972F-1CA5BC879413}"/>
              </a:ext>
            </a:extLst>
          </p:cNvPr>
          <p:cNvSpPr txBox="1"/>
          <p:nvPr/>
        </p:nvSpPr>
        <p:spPr>
          <a:xfrm>
            <a:off x="453292" y="1133232"/>
            <a:ext cx="6404708" cy="1631216"/>
          </a:xfrm>
          <a:prstGeom prst="rect">
            <a:avLst/>
          </a:prstGeom>
          <a:noFill/>
        </p:spPr>
        <p:txBody>
          <a:bodyPr wrap="square">
            <a:spAutoFit/>
          </a:bodyPr>
          <a:lstStyle/>
          <a:p>
            <a:pPr marL="342900" indent="-342900" algn="just">
              <a:buFont typeface="Arial" panose="020B0604020202020204" pitchFamily="34" charset="0"/>
              <a:buChar char="•"/>
            </a:pPr>
            <a:r>
              <a:rPr lang="en-US" sz="2000" dirty="0"/>
              <a:t> Add biometric authentication</a:t>
            </a:r>
          </a:p>
          <a:p>
            <a:pPr marL="342900" indent="-342900" algn="just">
              <a:buFont typeface="Arial" panose="020B0604020202020204" pitchFamily="34" charset="0"/>
              <a:buChar char="•"/>
            </a:pPr>
            <a:r>
              <a:rPr lang="en-US" sz="2000" dirty="0"/>
              <a:t> Implement advanced security features</a:t>
            </a:r>
          </a:p>
          <a:p>
            <a:pPr marL="342900" indent="-342900" algn="just">
              <a:buFont typeface="Arial" panose="020B0604020202020204" pitchFamily="34" charset="0"/>
              <a:buChar char="•"/>
            </a:pPr>
            <a:r>
              <a:rPr lang="en-US" sz="2000" dirty="0"/>
              <a:t> Add support for multi-language interface</a:t>
            </a:r>
          </a:p>
          <a:p>
            <a:pPr marL="342900" indent="-342900" algn="just">
              <a:buFont typeface="Arial" panose="020B0604020202020204" pitchFamily="34" charset="0"/>
              <a:buChar char="•"/>
            </a:pPr>
            <a:r>
              <a:rPr lang="en-US" sz="2000" dirty="0"/>
              <a:t> Integrate with mobile or web-based platforms</a:t>
            </a:r>
          </a:p>
          <a:p>
            <a:pPr marL="342900" indent="-342900" algn="just">
              <a:buFont typeface="Arial" panose="020B0604020202020204" pitchFamily="34" charset="0"/>
              <a:buChar char="•"/>
            </a:pPr>
            <a:r>
              <a:rPr lang="en-US" sz="2000" dirty="0"/>
              <a:t> Simulate more real-world banking scenarios</a:t>
            </a:r>
          </a:p>
        </p:txBody>
      </p:sp>
    </p:spTree>
    <p:extLst>
      <p:ext uri="{BB962C8B-B14F-4D97-AF65-F5344CB8AC3E}">
        <p14:creationId xmlns:p14="http://schemas.microsoft.com/office/powerpoint/2010/main" val="2733696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B371653C-5A59-55AF-7592-1B7D2CA0BEA9}"/>
              </a:ext>
            </a:extLst>
          </p:cNvPr>
          <p:cNvSpPr txBox="1"/>
          <p:nvPr/>
        </p:nvSpPr>
        <p:spPr>
          <a:xfrm>
            <a:off x="3166669" y="2193074"/>
            <a:ext cx="2810662" cy="466453"/>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2500" kern="1200">
                <a:solidFill>
                  <a:schemeClr val="tx1"/>
                </a:solidFill>
                <a:latin typeface="Arial" panose="020B0604020202020204" pitchFamily="34" charset="0"/>
                <a:ea typeface="+mj-ea"/>
                <a:cs typeface="Arial" panose="020B0604020202020204" pitchFamily="34" charset="0"/>
              </a:rPr>
              <a:t>Thank you...!</a:t>
            </a:r>
          </a:p>
        </p:txBody>
      </p:sp>
    </p:spTree>
    <p:extLst>
      <p:ext uri="{BB962C8B-B14F-4D97-AF65-F5344CB8AC3E}">
        <p14:creationId xmlns:p14="http://schemas.microsoft.com/office/powerpoint/2010/main" val="3257701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64822" y="867160"/>
            <a:ext cx="3009530" cy="2142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600" b="1">
                <a:solidFill>
                  <a:srgbClr val="213163"/>
                </a:solidFill>
              </a:rPr>
              <a:t>Project Objectives</a:t>
            </a:r>
            <a:endParaRPr sz="1600"/>
          </a:p>
        </p:txBody>
      </p:sp>
      <p:pic>
        <p:nvPicPr>
          <p:cNvPr id="4" name="Picture 3">
            <a:extLst>
              <a:ext uri="{FF2B5EF4-FFF2-40B4-BE49-F238E27FC236}">
                <a16:creationId xmlns:a16="http://schemas.microsoft.com/office/drawing/2014/main" id="{FE6ACA23-A691-BBFF-54D8-448548EFD8C2}"/>
              </a:ext>
            </a:extLst>
          </p:cNvPr>
          <p:cNvPicPr>
            <a:picLocks noChangeAspect="1"/>
          </p:cNvPicPr>
          <p:nvPr/>
        </p:nvPicPr>
        <p:blipFill>
          <a:blip r:embed="rId3"/>
          <a:stretch>
            <a:fillRect/>
          </a:stretch>
        </p:blipFill>
        <p:spPr>
          <a:xfrm>
            <a:off x="5235375" y="1228377"/>
            <a:ext cx="3194940" cy="3194940"/>
          </a:xfrm>
          <a:prstGeom prst="rect">
            <a:avLst/>
          </a:prstGeom>
        </p:spPr>
      </p:pic>
      <p:sp>
        <p:nvSpPr>
          <p:cNvPr id="6" name="Google Shape;62;g5fab984687_2_0">
            <a:extLst>
              <a:ext uri="{FF2B5EF4-FFF2-40B4-BE49-F238E27FC236}">
                <a16:creationId xmlns:a16="http://schemas.microsoft.com/office/drawing/2014/main" id="{2C2DB4A5-624B-CADA-0A3F-8AADD412BC0C}"/>
              </a:ext>
            </a:extLst>
          </p:cNvPr>
          <p:cNvSpPr txBox="1">
            <a:spLocks/>
          </p:cNvSpPr>
          <p:nvPr/>
        </p:nvSpPr>
        <p:spPr>
          <a:xfrm>
            <a:off x="364822" y="1365005"/>
            <a:ext cx="3845164" cy="27719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82880" indent="-182880">
              <a:buFont typeface="Arial" panose="020B0604020202020204" pitchFamily="34" charset="0"/>
              <a:buChar char="•"/>
            </a:pPr>
            <a:r>
              <a:rPr lang="en-US" dirty="0"/>
              <a:t>Problem Statement</a:t>
            </a:r>
          </a:p>
          <a:p>
            <a:pPr marL="182880" indent="-182880">
              <a:buFont typeface="Arial" panose="020B0604020202020204" pitchFamily="34" charset="0"/>
              <a:buChar char="•"/>
            </a:pPr>
            <a:r>
              <a:rPr lang="en-US" dirty="0"/>
              <a:t>Project Overview – Introduction</a:t>
            </a:r>
          </a:p>
          <a:p>
            <a:pPr marL="182880" indent="-182880">
              <a:buFont typeface="Arial" panose="020B0604020202020204" pitchFamily="34" charset="0"/>
              <a:buChar char="•"/>
            </a:pPr>
            <a:r>
              <a:rPr lang="en-US" dirty="0"/>
              <a:t>End Users</a:t>
            </a:r>
          </a:p>
          <a:p>
            <a:pPr marL="182880" indent="-182880">
              <a:buFont typeface="Arial" panose="020B0604020202020204" pitchFamily="34" charset="0"/>
              <a:buChar char="•"/>
            </a:pPr>
            <a:r>
              <a:rPr lang="en-US" dirty="0"/>
              <a:t>Wow Factor in Project</a:t>
            </a:r>
          </a:p>
          <a:p>
            <a:pPr marL="182880" indent="-182880">
              <a:buFont typeface="Arial" panose="020B0604020202020204" pitchFamily="34" charset="0"/>
              <a:buChar char="•"/>
            </a:pPr>
            <a:r>
              <a:rPr lang="en-US" dirty="0"/>
              <a:t>Modelling/Block Diagram/Flow of Project</a:t>
            </a:r>
          </a:p>
          <a:p>
            <a:pPr marL="182880" indent="-182880">
              <a:buFont typeface="Arial" panose="020B0604020202020204" pitchFamily="34" charset="0"/>
              <a:buChar char="•"/>
            </a:pPr>
            <a:r>
              <a:rPr lang="en-US" dirty="0"/>
              <a:t>Result/outcomes</a:t>
            </a:r>
          </a:p>
          <a:p>
            <a:pPr marL="182880" indent="-182880">
              <a:buFont typeface="Arial" panose="020B0604020202020204" pitchFamily="34" charset="0"/>
              <a:buChar char="•"/>
            </a:pPr>
            <a:r>
              <a:rPr lang="en-US" dirty="0"/>
              <a:t>Conclusion</a:t>
            </a:r>
          </a:p>
          <a:p>
            <a:pPr marL="182880" indent="-182880">
              <a:buFont typeface="Arial" panose="020B0604020202020204" pitchFamily="34" charset="0"/>
              <a:buChar char="•"/>
            </a:pPr>
            <a:r>
              <a:rPr lang="en-US" dirty="0"/>
              <a:t>Future Perspective</a:t>
            </a:r>
          </a:p>
          <a:p>
            <a:pPr marL="182880" indent="-182880">
              <a:buFont typeface="Arial" panose="020B0604020202020204" pitchFamily="34" charset="0"/>
              <a:buChar char="•"/>
            </a:pPr>
            <a:endParaRPr lang="en-US" dirty="0"/>
          </a:p>
          <a:p>
            <a:pPr marL="182880" indent="-182880">
              <a:buFont typeface="Arial" panose="020B0604020202020204" pitchFamily="34" charset="0"/>
              <a:buChar char="•"/>
            </a:pPr>
            <a:endParaRPr lang="en-US" dirty="0"/>
          </a:p>
          <a:p>
            <a:pPr marL="182880" indent="-182880">
              <a:buFont typeface="Arial" panose="020B0604020202020204" pitchFamily="34" charset="0"/>
              <a:buChar char="•"/>
            </a:pPr>
            <a:endParaRPr lang="en-US" dirty="0"/>
          </a:p>
          <a:p>
            <a:pPr marL="182880" indent="-182880">
              <a:buFont typeface="Arial" panose="020B0604020202020204" pitchFamily="34" charset="0"/>
              <a:buChar char="•"/>
            </a:pPr>
            <a:endParaRPr lang="en-US" dirty="0"/>
          </a:p>
          <a:p>
            <a:pPr marL="182880" indent="-182880">
              <a:buFont typeface="Arial" panose="020B0604020202020204" pitchFamily="34" charset="0"/>
              <a:buChar cha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dirty="0">
                <a:solidFill>
                  <a:srgbClr val="002060"/>
                </a:solidFill>
              </a:rPr>
              <a:t>Problem Statement</a:t>
            </a:r>
          </a:p>
        </p:txBody>
      </p:sp>
      <p:sp>
        <p:nvSpPr>
          <p:cNvPr id="3" name="TextBox 2">
            <a:extLst>
              <a:ext uri="{FF2B5EF4-FFF2-40B4-BE49-F238E27FC236}">
                <a16:creationId xmlns:a16="http://schemas.microsoft.com/office/drawing/2014/main" id="{89C1B3E1-4C35-5157-A7E2-F46E46ED55A1}"/>
              </a:ext>
            </a:extLst>
          </p:cNvPr>
          <p:cNvSpPr txBox="1"/>
          <p:nvPr/>
        </p:nvSpPr>
        <p:spPr>
          <a:xfrm>
            <a:off x="406399" y="1180123"/>
            <a:ext cx="8143631" cy="1846659"/>
          </a:xfrm>
          <a:prstGeom prst="rect">
            <a:avLst/>
          </a:prstGeom>
          <a:noFill/>
        </p:spPr>
        <p:txBody>
          <a:bodyPr wrap="square">
            <a:spAutoFit/>
          </a:bodyPr>
          <a:lstStyle/>
          <a:p>
            <a:pPr marL="285750" indent="-285750" algn="just">
              <a:buClr>
                <a:schemeClr val="dk1"/>
              </a:buClr>
              <a:buSzPts val="1400"/>
              <a:buFont typeface="Arial" panose="020B0604020202020204" pitchFamily="34" charset="0"/>
              <a:buChar char="•"/>
            </a:pPr>
            <a:r>
              <a:rPr lang="en-US" sz="2000" dirty="0"/>
              <a:t>Many banking operations still rely on physical interaction, leading to long queues and delays. An ATM Simulator is needed to demonstrate the basic functionality of an ATM system in a virtual environment. This helps in understanding how ATM systems work and can be used for educational or prototyping purposes.</a:t>
            </a:r>
          </a:p>
          <a:p>
            <a:pPr marL="0" marR="0" lvl="0" indent="0" algn="just" rtl="0">
              <a:lnSpc>
                <a:spcPct val="100000"/>
              </a:lnSpc>
              <a:spcBef>
                <a:spcPts val="0"/>
              </a:spcBef>
              <a:spcAft>
                <a:spcPts val="0"/>
              </a:spcAft>
              <a:buClr>
                <a:schemeClr val="dk1"/>
              </a:buClr>
              <a:buSzPts val="1400"/>
              <a:buFont typeface="Arial"/>
              <a:buNone/>
            </a:pPr>
            <a:endParaRPr lang="en-US" dirty="0"/>
          </a:p>
        </p:txBody>
      </p:sp>
    </p:spTree>
    <p:extLst>
      <p:ext uri="{BB962C8B-B14F-4D97-AF65-F5344CB8AC3E}">
        <p14:creationId xmlns:p14="http://schemas.microsoft.com/office/powerpoint/2010/main" val="1607993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a:solidFill>
                  <a:srgbClr val="002060"/>
                </a:solidFill>
              </a:rPr>
              <a:t>Project overview - Introduction</a:t>
            </a:r>
          </a:p>
        </p:txBody>
      </p:sp>
      <p:sp>
        <p:nvSpPr>
          <p:cNvPr id="6" name="TextBox 5">
            <a:extLst>
              <a:ext uri="{FF2B5EF4-FFF2-40B4-BE49-F238E27FC236}">
                <a16:creationId xmlns:a16="http://schemas.microsoft.com/office/drawing/2014/main" id="{0223875B-A0C8-83A9-CBCC-04AC4914D918}"/>
              </a:ext>
            </a:extLst>
          </p:cNvPr>
          <p:cNvSpPr txBox="1"/>
          <p:nvPr/>
        </p:nvSpPr>
        <p:spPr>
          <a:xfrm>
            <a:off x="414215" y="1164492"/>
            <a:ext cx="6443785" cy="2246769"/>
          </a:xfrm>
          <a:prstGeom prst="rect">
            <a:avLst/>
          </a:prstGeom>
          <a:noFill/>
        </p:spPr>
        <p:txBody>
          <a:bodyPr wrap="square">
            <a:spAutoFit/>
          </a:bodyPr>
          <a:lstStyle/>
          <a:p>
            <a:pPr marL="285750" indent="-285750" algn="just">
              <a:buSzPct val="110000"/>
              <a:buFont typeface="Arial" panose="020B0604020202020204" pitchFamily="34" charset="0"/>
              <a:buChar char="•"/>
            </a:pPr>
            <a:r>
              <a:rPr lang="en-US" sz="2000" dirty="0"/>
              <a:t>This project is a simulation of an Automated Teller Machine (ATM) developed using Java and MySQL. It provides users with core banking functionalities such as account login, balance inquiry, cash withdrawal, deposit, and PIN change. The system interacts with a backend database to store and retrieve user information.</a:t>
            </a:r>
          </a:p>
        </p:txBody>
      </p:sp>
    </p:spTree>
    <p:extLst>
      <p:ext uri="{BB962C8B-B14F-4D97-AF65-F5344CB8AC3E}">
        <p14:creationId xmlns:p14="http://schemas.microsoft.com/office/powerpoint/2010/main" val="3764415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a:solidFill>
                  <a:srgbClr val="002060"/>
                </a:solidFill>
              </a:rPr>
              <a:t>End User</a:t>
            </a:r>
          </a:p>
        </p:txBody>
      </p:sp>
      <p:sp>
        <p:nvSpPr>
          <p:cNvPr id="3" name="TextBox 2">
            <a:extLst>
              <a:ext uri="{FF2B5EF4-FFF2-40B4-BE49-F238E27FC236}">
                <a16:creationId xmlns:a16="http://schemas.microsoft.com/office/drawing/2014/main" id="{2A4AA6A7-F7B0-EB0E-B358-35F5F7D8EF9F}"/>
              </a:ext>
            </a:extLst>
          </p:cNvPr>
          <p:cNvSpPr txBox="1"/>
          <p:nvPr/>
        </p:nvSpPr>
        <p:spPr>
          <a:xfrm>
            <a:off x="311700" y="1109786"/>
            <a:ext cx="6546300" cy="2246769"/>
          </a:xfrm>
          <a:prstGeom prst="rect">
            <a:avLst/>
          </a:prstGeom>
          <a:noFill/>
        </p:spPr>
        <p:txBody>
          <a:bodyPr wrap="square">
            <a:spAutoFit/>
          </a:bodyPr>
          <a:lstStyle/>
          <a:p>
            <a:pPr marL="285750" indent="-285750">
              <a:buFont typeface="Arial" panose="020B0604020202020204" pitchFamily="34" charset="0"/>
              <a:buChar char="•"/>
            </a:pPr>
            <a:r>
              <a:rPr lang="en-US" sz="2000" dirty="0"/>
              <a:t>Computer Science Students (for learning purposes)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Banking Institutions (for prototyping or demos)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Developers (for testing ATM features virtually)</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Trainers/Instructors (for demonstration and education)</a:t>
            </a:r>
          </a:p>
        </p:txBody>
      </p:sp>
    </p:spTree>
    <p:extLst>
      <p:ext uri="{BB962C8B-B14F-4D97-AF65-F5344CB8AC3E}">
        <p14:creationId xmlns:p14="http://schemas.microsoft.com/office/powerpoint/2010/main" val="1119326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a:solidFill>
                  <a:srgbClr val="002060"/>
                </a:solidFill>
              </a:rPr>
              <a:t>Wow Factor in Solution</a:t>
            </a:r>
          </a:p>
        </p:txBody>
      </p:sp>
      <p:sp>
        <p:nvSpPr>
          <p:cNvPr id="4" name="TextBox 3">
            <a:extLst>
              <a:ext uri="{FF2B5EF4-FFF2-40B4-BE49-F238E27FC236}">
                <a16:creationId xmlns:a16="http://schemas.microsoft.com/office/drawing/2014/main" id="{FB96B3C6-B4F8-17DA-3C75-3BFC174C3FBC}"/>
              </a:ext>
            </a:extLst>
          </p:cNvPr>
          <p:cNvSpPr txBox="1"/>
          <p:nvPr/>
        </p:nvSpPr>
        <p:spPr>
          <a:xfrm>
            <a:off x="311700" y="1141046"/>
            <a:ext cx="6546300" cy="2862322"/>
          </a:xfrm>
          <a:prstGeom prst="rect">
            <a:avLst/>
          </a:prstGeom>
          <a:noFill/>
        </p:spPr>
        <p:txBody>
          <a:bodyPr wrap="square">
            <a:spAutoFit/>
          </a:bodyPr>
          <a:lstStyle/>
          <a:p>
            <a:pPr marL="342900" indent="-342900" algn="just">
              <a:buFont typeface="Arial" panose="020B0604020202020204" pitchFamily="34" charset="0"/>
              <a:buChar char="•"/>
            </a:pPr>
            <a:r>
              <a:rPr lang="en-IN" sz="2000" dirty="0"/>
              <a:t>- Real-time database integration using MySQL</a:t>
            </a:r>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r>
              <a:rPr lang="en-IN" sz="2000" dirty="0"/>
              <a:t>- User-friendly Java GUI interface</a:t>
            </a:r>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r>
              <a:rPr lang="en-IN" sz="2000" dirty="0"/>
              <a:t>- Simulates secure PIN-based login and transaction system</a:t>
            </a:r>
          </a:p>
          <a:p>
            <a:pPr marL="342900" indent="-342900" algn="just">
              <a:buFont typeface="Arial" panose="020B0604020202020204" pitchFamily="34" charset="0"/>
              <a:buChar char="•"/>
            </a:pPr>
            <a:endParaRPr lang="en-IN" sz="2000" dirty="0"/>
          </a:p>
          <a:p>
            <a:pPr marL="342900" indent="-342900" algn="just">
              <a:buFont typeface="Arial" panose="020B0604020202020204" pitchFamily="34" charset="0"/>
              <a:buChar char="•"/>
            </a:pPr>
            <a:r>
              <a:rPr lang="en-IN" sz="2000" dirty="0"/>
              <a:t>- Educational tool for understanding core banking operations</a:t>
            </a:r>
          </a:p>
        </p:txBody>
      </p:sp>
    </p:spTree>
    <p:extLst>
      <p:ext uri="{BB962C8B-B14F-4D97-AF65-F5344CB8AC3E}">
        <p14:creationId xmlns:p14="http://schemas.microsoft.com/office/powerpoint/2010/main" val="3874308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a:solidFill>
                  <a:srgbClr val="002060"/>
                </a:solidFill>
              </a:rPr>
              <a:t>Modelling</a:t>
            </a:r>
          </a:p>
        </p:txBody>
      </p:sp>
      <p:sp>
        <p:nvSpPr>
          <p:cNvPr id="7" name="TextBox 6">
            <a:extLst>
              <a:ext uri="{FF2B5EF4-FFF2-40B4-BE49-F238E27FC236}">
                <a16:creationId xmlns:a16="http://schemas.microsoft.com/office/drawing/2014/main" id="{850AAB10-26FB-059E-74E5-806C2CD11CDA}"/>
              </a:ext>
            </a:extLst>
          </p:cNvPr>
          <p:cNvSpPr txBox="1"/>
          <p:nvPr/>
        </p:nvSpPr>
        <p:spPr>
          <a:xfrm>
            <a:off x="311700" y="1017725"/>
            <a:ext cx="6546300" cy="2862322"/>
          </a:xfrm>
          <a:prstGeom prst="rect">
            <a:avLst/>
          </a:prstGeom>
          <a:noFill/>
        </p:spPr>
        <p:txBody>
          <a:bodyPr wrap="square">
            <a:spAutoFit/>
          </a:bodyPr>
          <a:lstStyle/>
          <a:p>
            <a:r>
              <a:rPr lang="en-US" sz="2000" dirty="0"/>
              <a:t>1. User launches the ATM application</a:t>
            </a:r>
          </a:p>
          <a:p>
            <a:r>
              <a:rPr lang="en-US" sz="2000" dirty="0"/>
              <a:t>2. Enters PIN for authentication</a:t>
            </a:r>
          </a:p>
          <a:p>
            <a:r>
              <a:rPr lang="en-US" sz="2000" dirty="0"/>
              <a:t>3. Selects desired operation:</a:t>
            </a:r>
          </a:p>
          <a:p>
            <a:r>
              <a:rPr lang="en-US" sz="2000" dirty="0"/>
              <a:t>   - Check Balance</a:t>
            </a:r>
          </a:p>
          <a:p>
            <a:r>
              <a:rPr lang="en-US" sz="2000" dirty="0"/>
              <a:t>   - Withdraw</a:t>
            </a:r>
          </a:p>
          <a:p>
            <a:r>
              <a:rPr lang="en-US" sz="2000" dirty="0"/>
              <a:t>   - Deposit</a:t>
            </a:r>
          </a:p>
          <a:p>
            <a:r>
              <a:rPr lang="en-US" sz="2000" dirty="0"/>
              <a:t>   - Change PIN</a:t>
            </a:r>
          </a:p>
          <a:p>
            <a:r>
              <a:rPr lang="en-US" sz="2000" dirty="0"/>
              <a:t>4. Application interacts with MySQL database</a:t>
            </a:r>
          </a:p>
          <a:p>
            <a:r>
              <a:rPr lang="en-US" sz="2000" dirty="0"/>
              <a:t>5. Displays result and logs the transaction</a:t>
            </a:r>
          </a:p>
        </p:txBody>
      </p:sp>
    </p:spTree>
    <p:extLst>
      <p:ext uri="{BB962C8B-B14F-4D97-AF65-F5344CB8AC3E}">
        <p14:creationId xmlns:p14="http://schemas.microsoft.com/office/powerpoint/2010/main" val="3595609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dirty="0">
                <a:solidFill>
                  <a:srgbClr val="002060"/>
                </a:solidFill>
              </a:rPr>
              <a:t>Result / Outcomes</a:t>
            </a:r>
            <a:endParaRPr lang="en-US" dirty="0"/>
          </a:p>
        </p:txBody>
      </p:sp>
      <p:sp>
        <p:nvSpPr>
          <p:cNvPr id="2" name="TextBox 1">
            <a:extLst>
              <a:ext uri="{FF2B5EF4-FFF2-40B4-BE49-F238E27FC236}">
                <a16:creationId xmlns:a16="http://schemas.microsoft.com/office/drawing/2014/main" id="{48E43D08-7A70-8CFC-4F94-F58F70673CDC}"/>
              </a:ext>
            </a:extLst>
          </p:cNvPr>
          <p:cNvSpPr txBox="1"/>
          <p:nvPr/>
        </p:nvSpPr>
        <p:spPr>
          <a:xfrm>
            <a:off x="311700" y="1266092"/>
            <a:ext cx="8520600" cy="1846659"/>
          </a:xfrm>
          <a:prstGeom prst="rect">
            <a:avLst/>
          </a:prstGeom>
          <a:noFill/>
        </p:spPr>
        <p:txBody>
          <a:bodyPr wrap="square" rtlCol="0">
            <a:spAutoFit/>
          </a:bodyPr>
          <a:lstStyle/>
          <a:p>
            <a:pPr marL="285750" indent="-285750">
              <a:buFont typeface="Arial" panose="020B0604020202020204" pitchFamily="34" charset="0"/>
              <a:buChar char="•"/>
            </a:pPr>
            <a:r>
              <a:rPr lang="en-US" sz="2000" dirty="0"/>
              <a:t> Successfully simulated ATM operations using Java and MySQL</a:t>
            </a:r>
          </a:p>
          <a:p>
            <a:pPr marL="285750" indent="-285750">
              <a:buFont typeface="Arial" panose="020B0604020202020204" pitchFamily="34" charset="0"/>
              <a:buChar char="•"/>
            </a:pPr>
            <a:r>
              <a:rPr lang="en-US" sz="2000" dirty="0"/>
              <a:t> Demonstrated secure user authentication and basic transaction features</a:t>
            </a:r>
          </a:p>
          <a:p>
            <a:pPr marL="285750" indent="-285750">
              <a:buFont typeface="Arial" panose="020B0604020202020204" pitchFamily="34" charset="0"/>
              <a:buChar char="•"/>
            </a:pPr>
            <a:r>
              <a:rPr lang="en-US" sz="2000" dirty="0"/>
              <a:t> Improved understanding of how banking systems work behind the scenes</a:t>
            </a:r>
          </a:p>
          <a:p>
            <a:endParaRPr lang="en-IN"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016077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a:solidFill>
                  <a:srgbClr val="002060"/>
                </a:solidFill>
              </a:rPr>
              <a:t>Conclusion</a:t>
            </a:r>
          </a:p>
        </p:txBody>
      </p:sp>
      <p:sp>
        <p:nvSpPr>
          <p:cNvPr id="3" name="TextBox 2">
            <a:extLst>
              <a:ext uri="{FF2B5EF4-FFF2-40B4-BE49-F238E27FC236}">
                <a16:creationId xmlns:a16="http://schemas.microsoft.com/office/drawing/2014/main" id="{18E45A1D-43E0-6906-5903-4E02FB935696}"/>
              </a:ext>
            </a:extLst>
          </p:cNvPr>
          <p:cNvSpPr txBox="1"/>
          <p:nvPr/>
        </p:nvSpPr>
        <p:spPr>
          <a:xfrm>
            <a:off x="390769" y="1219200"/>
            <a:ext cx="6467231" cy="1631216"/>
          </a:xfrm>
          <a:prstGeom prst="rect">
            <a:avLst/>
          </a:prstGeom>
          <a:noFill/>
        </p:spPr>
        <p:txBody>
          <a:bodyPr wrap="square">
            <a:spAutoFit/>
          </a:bodyPr>
          <a:lstStyle/>
          <a:p>
            <a:pPr marL="342900" indent="-342900" algn="just">
              <a:buFont typeface="Arial" panose="020B0604020202020204" pitchFamily="34" charset="0"/>
              <a:buChar char="•"/>
            </a:pPr>
            <a:r>
              <a:rPr lang="en-US" sz="2000" dirty="0"/>
              <a:t>The ATM Simulator project effectively replicates basic banking functions in a virtual environment. It is a useful educational tool and helps in understanding both front-end and back-end integration in software systems.</a:t>
            </a:r>
          </a:p>
        </p:txBody>
      </p:sp>
    </p:spTree>
    <p:extLst>
      <p:ext uri="{BB962C8B-B14F-4D97-AF65-F5344CB8AC3E}">
        <p14:creationId xmlns:p14="http://schemas.microsoft.com/office/powerpoint/2010/main" val="17303882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41</TotalTime>
  <Words>369</Words>
  <Application>Microsoft Office PowerPoint</Application>
  <PresentationFormat>On-screen Show (16:9)</PresentationFormat>
  <Paragraphs>61</Paragraphs>
  <Slides>11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Noto Sans</vt:lpstr>
      <vt:lpstr>Times New Roman</vt:lpstr>
      <vt:lpstr>Simple Light</vt:lpstr>
      <vt:lpstr>PowerPoint Presentation</vt:lpstr>
      <vt:lpstr>Project Objectives</vt:lpstr>
      <vt:lpstr>Problem Statement</vt:lpstr>
      <vt:lpstr>Project overview - Introduction</vt:lpstr>
      <vt:lpstr>End User</vt:lpstr>
      <vt:lpstr>Wow Factor in Solution</vt:lpstr>
      <vt:lpstr>Modelling</vt:lpstr>
      <vt:lpstr>Result / Outcomes</vt:lpstr>
      <vt:lpstr>Conclusion</vt:lpstr>
      <vt:lpstr>Future Perspective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KARAN KATARIYA</cp:lastModifiedBy>
  <cp:revision>13</cp:revision>
  <dcterms:modified xsi:type="dcterms:W3CDTF">2025-04-04T17:44:09Z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