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82" r:id="rId9"/>
    <p:sldId id="265" r:id="rId10"/>
    <p:sldId id="266" r:id="rId11"/>
    <p:sldId id="268" r:id="rId12"/>
    <p:sldId id="267" r:id="rId13"/>
    <p:sldId id="283" r:id="rId14"/>
    <p:sldId id="264" r:id="rId15"/>
    <p:sldId id="269" r:id="rId16"/>
    <p:sldId id="270" r:id="rId17"/>
    <p:sldId id="271" r:id="rId18"/>
    <p:sldId id="272" r:id="rId19"/>
    <p:sldId id="273" r:id="rId20"/>
    <p:sldId id="274" r:id="rId21"/>
    <p:sldId id="275" r:id="rId22"/>
    <p:sldId id="284" r:id="rId23"/>
    <p:sldId id="276" r:id="rId24"/>
    <p:sldId id="277" r:id="rId25"/>
    <p:sldId id="278" r:id="rId26"/>
    <p:sldId id="279" r:id="rId27"/>
    <p:sldId id="280" r:id="rId28"/>
    <p:sldId id="281" r:id="rId29"/>
    <p:sldId id="286" r:id="rId30"/>
    <p:sldId id="287"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Shah" initials="KS" lastIdx="1" clrIdx="0">
    <p:extLst>
      <p:ext uri="{19B8F6BF-5375-455C-9EA6-DF929625EA0E}">
        <p15:presenceInfo xmlns:p15="http://schemas.microsoft.com/office/powerpoint/2012/main" userId="a6234659764871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183129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402461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189145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417310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7086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71504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16743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8379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76889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57431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59995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55EF1-163B-426A-B244-ECDAC6A4C868}" type="datetimeFigureOut">
              <a:rPr lang="en-IN" smtClean="0"/>
              <a:t>18-11-2019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C53F8-CAEA-4138-BF81-6E00F89B2E1F}" type="slidenum">
              <a:rPr lang="en-IN" smtClean="0"/>
              <a:t>‹#›</a:t>
            </a:fld>
            <a:endParaRPr lang="en-IN" dirty="0"/>
          </a:p>
        </p:txBody>
      </p:sp>
    </p:spTree>
    <p:extLst>
      <p:ext uri="{BB962C8B-B14F-4D97-AF65-F5344CB8AC3E}">
        <p14:creationId xmlns:p14="http://schemas.microsoft.com/office/powerpoint/2010/main" val="369287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0.0..4.101/CxWebClient/Login.aspx" TargetMode="External"/><Relationship Id="rId2" Type="http://schemas.openxmlformats.org/officeDocument/2006/relationships/hyperlink" Target="http://127.0.0.1/CxWebClient/Login.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Checkmarx Tutorial</a:t>
            </a:r>
            <a:endParaRPr lang="en-IN" dirty="0">
              <a:latin typeface="+mn-lt"/>
            </a:endParaRPr>
          </a:p>
        </p:txBody>
      </p:sp>
      <p:sp>
        <p:nvSpPr>
          <p:cNvPr id="3" name="Subtitle 2"/>
          <p:cNvSpPr>
            <a:spLocks noGrp="1"/>
          </p:cNvSpPr>
          <p:nvPr>
            <p:ph type="subTitle" idx="1"/>
          </p:nvPr>
        </p:nvSpPr>
        <p:spPr/>
        <p:txBody>
          <a:bodyPr/>
          <a:lstStyle/>
          <a:p>
            <a:r>
              <a:rPr lang="en-IN" dirty="0"/>
              <a:t>Running Basic Scans</a:t>
            </a:r>
          </a:p>
        </p:txBody>
      </p:sp>
    </p:spTree>
    <p:extLst>
      <p:ext uri="{BB962C8B-B14F-4D97-AF65-F5344CB8AC3E}">
        <p14:creationId xmlns:p14="http://schemas.microsoft.com/office/powerpoint/2010/main" val="250839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a:t>The local upload option allows only compressed file with “.zip” extension which is below 200 MB in size.</a:t>
            </a:r>
            <a:endParaRPr lang="en-IN" sz="5000" dirty="0"/>
          </a:p>
        </p:txBody>
      </p:sp>
    </p:spTree>
    <p:extLst>
      <p:ext uri="{BB962C8B-B14F-4D97-AF65-F5344CB8AC3E}">
        <p14:creationId xmlns:p14="http://schemas.microsoft.com/office/powerpoint/2010/main" val="42907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1" y="0"/>
            <a:ext cx="11758411" cy="1576410"/>
          </a:xfrm>
        </p:spPr>
        <p:txBody>
          <a:bodyPr>
            <a:noAutofit/>
          </a:bodyPr>
          <a:lstStyle/>
          <a:p>
            <a:pPr algn="ctr"/>
            <a:r>
              <a:rPr lang="en-US" sz="3200" dirty="0"/>
              <a:t>In the “Upload Zip File” pop-up, click on select and upload the compressed zip file(size below 200MB) and click on “Upload” button</a:t>
            </a:r>
            <a:endParaRPr lang="en-IN"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678" y="1555168"/>
            <a:ext cx="8483418" cy="5135907"/>
          </a:xfrm>
        </p:spPr>
      </p:pic>
    </p:spTree>
    <p:extLst>
      <p:ext uri="{BB962C8B-B14F-4D97-AF65-F5344CB8AC3E}">
        <p14:creationId xmlns:p14="http://schemas.microsoft.com/office/powerpoint/2010/main" val="275787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1" y="0"/>
            <a:ext cx="11758411" cy="1300766"/>
          </a:xfrm>
        </p:spPr>
        <p:txBody>
          <a:bodyPr>
            <a:noAutofit/>
          </a:bodyPr>
          <a:lstStyle/>
          <a:p>
            <a:pPr algn="ctr"/>
            <a:r>
              <a:rPr lang="en-US" sz="3200" dirty="0"/>
              <a:t>Click on “Finish” after the Uploading is complete and the scanning process will initiate.</a:t>
            </a:r>
            <a:endParaRPr lang="en-IN"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63" y="1300766"/>
            <a:ext cx="8988846" cy="5456665"/>
          </a:xfrm>
        </p:spPr>
      </p:pic>
    </p:spTree>
    <p:extLst>
      <p:ext uri="{BB962C8B-B14F-4D97-AF65-F5344CB8AC3E}">
        <p14:creationId xmlns:p14="http://schemas.microsoft.com/office/powerpoint/2010/main" val="14593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 Shared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0547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1" y="244697"/>
            <a:ext cx="11779876" cy="1041365"/>
          </a:xfrm>
        </p:spPr>
        <p:txBody>
          <a:bodyPr>
            <a:normAutofit/>
          </a:bodyPr>
          <a:lstStyle/>
          <a:p>
            <a:pPr algn="ctr"/>
            <a:r>
              <a:rPr lang="en-US" sz="3200"/>
              <a:t>In the “Location” section, choose “Shared” and click on “select” button</a:t>
            </a:r>
            <a:endParaRPr lang="en-IN" sz="3200" dirty="0"/>
          </a:p>
        </p:txBody>
      </p:sp>
      <p:pic>
        <p:nvPicPr>
          <p:cNvPr id="5" name="Picture 4" descr="E:\Applications\HK_BUPA\Screens\2017-03-28 22_24_10-‪Checkmarx Enterprise.png"/>
          <p:cNvPicPr/>
          <p:nvPr/>
        </p:nvPicPr>
        <p:blipFill rotWithShape="1">
          <a:blip r:embed="rId2" cstate="print">
            <a:extLst>
              <a:ext uri="{28A0092B-C50C-407E-A947-70E740481C1C}">
                <a14:useLocalDpi xmlns:a14="http://schemas.microsoft.com/office/drawing/2010/main" val="0"/>
              </a:ext>
            </a:extLst>
          </a:blip>
          <a:srcRect t="4521"/>
          <a:stretch/>
        </p:blipFill>
        <p:spPr bwMode="auto">
          <a:xfrm>
            <a:off x="1168213" y="1528175"/>
            <a:ext cx="9855571" cy="5113204"/>
          </a:xfrm>
          <a:prstGeom prst="rect">
            <a:avLst/>
          </a:prstGeom>
          <a:noFill/>
          <a:ln>
            <a:solidFill>
              <a:schemeClr val="accent1"/>
            </a:solidFill>
          </a:ln>
        </p:spPr>
      </p:pic>
    </p:spTree>
    <p:extLst>
      <p:ext uri="{BB962C8B-B14F-4D97-AF65-F5344CB8AC3E}">
        <p14:creationId xmlns:p14="http://schemas.microsoft.com/office/powerpoint/2010/main" val="132820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87" y="1236372"/>
            <a:ext cx="10515600" cy="4021562"/>
          </a:xfrm>
        </p:spPr>
        <p:txBody>
          <a:bodyPr>
            <a:normAutofit fontScale="90000"/>
          </a:bodyPr>
          <a:lstStyle/>
          <a:p>
            <a:pPr algn="ctr"/>
            <a:r>
              <a:rPr lang="en-US" sz="5000" dirty="0"/>
              <a:t>If the compressed file with “.zip” extension which is above 200 MB in size, We have to make use of the “shared” option, where we upload the application’s source on a shared network and map the shared network in Checkmarx</a:t>
            </a:r>
            <a:endParaRPr lang="en-IN" sz="5000" dirty="0"/>
          </a:p>
        </p:txBody>
      </p:sp>
    </p:spTree>
    <p:extLst>
      <p:ext uri="{BB962C8B-B14F-4D97-AF65-F5344CB8AC3E}">
        <p14:creationId xmlns:p14="http://schemas.microsoft.com/office/powerpoint/2010/main" val="75881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366" y="1133341"/>
            <a:ext cx="10515600" cy="4124594"/>
          </a:xfrm>
        </p:spPr>
        <p:txBody>
          <a:bodyPr>
            <a:normAutofit fontScale="90000"/>
          </a:bodyPr>
          <a:lstStyle/>
          <a:p>
            <a:pPr lvl="0"/>
            <a:br>
              <a:rPr lang="en-US" sz="3600" dirty="0"/>
            </a:br>
            <a:br>
              <a:rPr lang="en-US" sz="3600" dirty="0"/>
            </a:br>
            <a:r>
              <a:rPr lang="en-US" sz="3600" dirty="0"/>
              <a:t>Create a new user with admin rights and full access in the shared client. In this case we make use of the user “test”</a:t>
            </a:r>
            <a:br>
              <a:rPr lang="en-US" sz="3600" dirty="0"/>
            </a:br>
            <a:br>
              <a:rPr lang="en-US" sz="3600" dirty="0"/>
            </a:br>
            <a:r>
              <a:rPr lang="en-US" sz="3600" dirty="0"/>
              <a:t>“Network Credentials” popup will appear, enter the following credentials:</a:t>
            </a:r>
            <a:br>
              <a:rPr lang="en-IN" sz="3600" dirty="0"/>
            </a:br>
            <a:r>
              <a:rPr lang="en-US" sz="3600" i="1" dirty="0"/>
              <a:t>Username</a:t>
            </a:r>
            <a:r>
              <a:rPr lang="en-US" sz="3600" dirty="0"/>
              <a:t>: .\test</a:t>
            </a:r>
            <a:br>
              <a:rPr lang="en-IN" sz="3600" dirty="0"/>
            </a:br>
            <a:r>
              <a:rPr lang="en-US" sz="3600" i="1" dirty="0"/>
              <a:t>Password</a:t>
            </a:r>
            <a:r>
              <a:rPr lang="en-US" sz="3600" dirty="0"/>
              <a:t>: 	asd@123</a:t>
            </a:r>
            <a:br>
              <a:rPr lang="en-IN" sz="3600" dirty="0"/>
            </a:br>
            <a:endParaRPr lang="en-IN" sz="3600" dirty="0"/>
          </a:p>
        </p:txBody>
      </p:sp>
    </p:spTree>
    <p:extLst>
      <p:ext uri="{BB962C8B-B14F-4D97-AF65-F5344CB8AC3E}">
        <p14:creationId xmlns:p14="http://schemas.microsoft.com/office/powerpoint/2010/main" val="301175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Applications\HK_BUPA\Screens\2017-03-28 22_25_46-‪Checkmarx Enterprise.png"/>
          <p:cNvPicPr/>
          <p:nvPr/>
        </p:nvPicPr>
        <p:blipFill rotWithShape="1">
          <a:blip r:embed="rId2" cstate="print">
            <a:extLst>
              <a:ext uri="{28A0092B-C50C-407E-A947-70E740481C1C}">
                <a14:useLocalDpi xmlns:a14="http://schemas.microsoft.com/office/drawing/2010/main" val="0"/>
              </a:ext>
            </a:extLst>
          </a:blip>
          <a:srcRect t="3884"/>
          <a:stretch/>
        </p:blipFill>
        <p:spPr bwMode="auto">
          <a:xfrm>
            <a:off x="474348" y="676405"/>
            <a:ext cx="11232548" cy="5866488"/>
          </a:xfrm>
          <a:prstGeom prst="rect">
            <a:avLst/>
          </a:prstGeom>
          <a:noFill/>
          <a:ln>
            <a:solidFill>
              <a:schemeClr val="accent1"/>
            </a:solidFill>
          </a:ln>
        </p:spPr>
      </p:pic>
    </p:spTree>
    <p:extLst>
      <p:ext uri="{BB962C8B-B14F-4D97-AF65-F5344CB8AC3E}">
        <p14:creationId xmlns:p14="http://schemas.microsoft.com/office/powerpoint/2010/main" val="294511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6" y="206062"/>
            <a:ext cx="11007143" cy="989848"/>
          </a:xfrm>
        </p:spPr>
        <p:txBody>
          <a:bodyPr>
            <a:normAutofit fontScale="90000"/>
          </a:bodyPr>
          <a:lstStyle/>
          <a:p>
            <a:pPr lvl="0" algn="ctr"/>
            <a:r>
              <a:rPr lang="en-US" sz="3200" dirty="0"/>
              <a:t>“Choose Folders” popup will appear, enter the shared drive path(\\192.168.4.106\test) in the Root Path field and click on “GO”</a:t>
            </a:r>
            <a:endParaRPr lang="en-IN" sz="3200" dirty="0"/>
          </a:p>
        </p:txBody>
      </p:sp>
      <p:pic>
        <p:nvPicPr>
          <p:cNvPr id="4" name="Picture 3" descr="E:\Applications\HK_BUPA\Screens\2017-03-28 22_26_26-‪Checkmarx Enterprise.png"/>
          <p:cNvPicPr/>
          <p:nvPr/>
        </p:nvPicPr>
        <p:blipFill rotWithShape="1">
          <a:blip r:embed="rId2" cstate="print">
            <a:extLst>
              <a:ext uri="{28A0092B-C50C-407E-A947-70E740481C1C}">
                <a14:useLocalDpi xmlns:a14="http://schemas.microsoft.com/office/drawing/2010/main" val="0"/>
              </a:ext>
            </a:extLst>
          </a:blip>
          <a:srcRect t="4341"/>
          <a:stretch/>
        </p:blipFill>
        <p:spPr bwMode="auto">
          <a:xfrm>
            <a:off x="1236950" y="1371600"/>
            <a:ext cx="9718100" cy="5051400"/>
          </a:xfrm>
          <a:prstGeom prst="rect">
            <a:avLst/>
          </a:prstGeom>
          <a:noFill/>
          <a:ln>
            <a:solidFill>
              <a:schemeClr val="accent1"/>
            </a:solidFill>
          </a:ln>
        </p:spPr>
      </p:pic>
    </p:spTree>
    <p:extLst>
      <p:ext uri="{BB962C8B-B14F-4D97-AF65-F5344CB8AC3E}">
        <p14:creationId xmlns:p14="http://schemas.microsoft.com/office/powerpoint/2010/main" val="317508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95" y="193183"/>
            <a:ext cx="11397803" cy="989848"/>
          </a:xfrm>
        </p:spPr>
        <p:txBody>
          <a:bodyPr>
            <a:normAutofit/>
          </a:bodyPr>
          <a:lstStyle/>
          <a:p>
            <a:pPr lvl="0" algn="ctr"/>
            <a:r>
              <a:rPr lang="en-US" sz="2600" dirty="0"/>
              <a:t>Shared folders list will be populated, select the folder which contains the source files and click on OK</a:t>
            </a:r>
            <a:endParaRPr lang="en-IN" sz="2600" dirty="0"/>
          </a:p>
        </p:txBody>
      </p:sp>
      <p:pic>
        <p:nvPicPr>
          <p:cNvPr id="5" name="Picture 4" descr="E:\Applications\HK_BUPA\Screens\2017-03-28 22_26_33-‪Checkmarx Enterprise.png"/>
          <p:cNvPicPr/>
          <p:nvPr/>
        </p:nvPicPr>
        <p:blipFill rotWithShape="1">
          <a:blip r:embed="rId2" cstate="print">
            <a:extLst>
              <a:ext uri="{28A0092B-C50C-407E-A947-70E740481C1C}">
                <a14:useLocalDpi xmlns:a14="http://schemas.microsoft.com/office/drawing/2010/main" val="0"/>
              </a:ext>
            </a:extLst>
          </a:blip>
          <a:srcRect t="4073"/>
          <a:stretch/>
        </p:blipFill>
        <p:spPr bwMode="auto">
          <a:xfrm>
            <a:off x="1181631" y="1183031"/>
            <a:ext cx="9828730" cy="5114913"/>
          </a:xfrm>
          <a:prstGeom prst="rect">
            <a:avLst/>
          </a:prstGeom>
          <a:noFill/>
          <a:ln>
            <a:solidFill>
              <a:schemeClr val="accent1"/>
            </a:solidFill>
          </a:ln>
        </p:spPr>
      </p:pic>
    </p:spTree>
    <p:extLst>
      <p:ext uri="{BB962C8B-B14F-4D97-AF65-F5344CB8AC3E}">
        <p14:creationId xmlns:p14="http://schemas.microsoft.com/office/powerpoint/2010/main" val="111956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Details &amp; URL</a:t>
            </a:r>
          </a:p>
        </p:txBody>
      </p:sp>
      <p:sp>
        <p:nvSpPr>
          <p:cNvPr id="3" name="Content Placeholder 2"/>
          <p:cNvSpPr>
            <a:spLocks noGrp="1"/>
          </p:cNvSpPr>
          <p:nvPr>
            <p:ph idx="1"/>
          </p:nvPr>
        </p:nvSpPr>
        <p:spPr/>
        <p:txBody>
          <a:bodyPr/>
          <a:lstStyle/>
          <a:p>
            <a:r>
              <a:rPr lang="en-US" i="1" dirty="0"/>
              <a:t>Tool Server: 10.0.4.101</a:t>
            </a:r>
          </a:p>
          <a:p>
            <a:r>
              <a:rPr lang="en-US" i="1" dirty="0"/>
              <a:t>Username</a:t>
            </a:r>
            <a:r>
              <a:rPr lang="en-US" dirty="0"/>
              <a:t>: checkmarx</a:t>
            </a:r>
            <a:endParaRPr lang="en-IN" dirty="0"/>
          </a:p>
          <a:p>
            <a:r>
              <a:rPr lang="en-US" i="1" dirty="0"/>
              <a:t>Password</a:t>
            </a:r>
            <a:r>
              <a:rPr lang="en-US" dirty="0"/>
              <a:t>: Admin@123</a:t>
            </a:r>
          </a:p>
          <a:p>
            <a:endParaRPr lang="en-US" dirty="0"/>
          </a:p>
          <a:p>
            <a:r>
              <a:rPr lang="en-US" dirty="0"/>
              <a:t>Local URL: </a:t>
            </a:r>
            <a:r>
              <a:rPr lang="en-US" dirty="0">
                <a:hlinkClick r:id="rId2"/>
              </a:rPr>
              <a:t>http://127.0.0.1/CxWebClient/Login.aspx</a:t>
            </a:r>
            <a:r>
              <a:rPr lang="en-US" dirty="0"/>
              <a:t> </a:t>
            </a:r>
          </a:p>
          <a:p>
            <a:r>
              <a:rPr lang="en-US" dirty="0"/>
              <a:t>Network URL: </a:t>
            </a:r>
            <a:r>
              <a:rPr lang="en-US" dirty="0">
                <a:hlinkClick r:id="rId3"/>
              </a:rPr>
              <a:t>http://10.0.4.101/CxWebClient/Login.aspx</a:t>
            </a:r>
            <a:endParaRPr lang="en-US" dirty="0"/>
          </a:p>
          <a:p>
            <a:endParaRPr lang="en-IN" dirty="0"/>
          </a:p>
          <a:p>
            <a:endParaRPr lang="en-IN" dirty="0"/>
          </a:p>
        </p:txBody>
      </p:sp>
    </p:spTree>
    <p:extLst>
      <p:ext uri="{BB962C8B-B14F-4D97-AF65-F5344CB8AC3E}">
        <p14:creationId xmlns:p14="http://schemas.microsoft.com/office/powerpoint/2010/main" val="287223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95" y="193183"/>
            <a:ext cx="11397803" cy="989848"/>
          </a:xfrm>
        </p:spPr>
        <p:txBody>
          <a:bodyPr>
            <a:normAutofit/>
          </a:bodyPr>
          <a:lstStyle/>
          <a:p>
            <a:pPr lvl="0" algn="ctr"/>
            <a:r>
              <a:rPr lang="en-US" sz="2600" dirty="0"/>
              <a:t>After the shared location has been mapped, click on Finish</a:t>
            </a:r>
            <a:endParaRPr lang="en-IN" sz="2600" dirty="0"/>
          </a:p>
        </p:txBody>
      </p:sp>
      <p:pic>
        <p:nvPicPr>
          <p:cNvPr id="3" name="Picture 2"/>
          <p:cNvPicPr>
            <a:picLocks noChangeAspect="1"/>
          </p:cNvPicPr>
          <p:nvPr/>
        </p:nvPicPr>
        <p:blipFill rotWithShape="1">
          <a:blip r:embed="rId2"/>
          <a:srcRect t="4169"/>
          <a:stretch/>
        </p:blipFill>
        <p:spPr>
          <a:xfrm>
            <a:off x="1113458" y="1116356"/>
            <a:ext cx="9965076" cy="5210041"/>
          </a:xfrm>
          <a:prstGeom prst="rect">
            <a:avLst/>
          </a:prstGeom>
        </p:spPr>
      </p:pic>
    </p:spTree>
    <p:extLst>
      <p:ext uri="{BB962C8B-B14F-4D97-AF65-F5344CB8AC3E}">
        <p14:creationId xmlns:p14="http://schemas.microsoft.com/office/powerpoint/2010/main" val="290214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57" y="270456"/>
            <a:ext cx="10522994" cy="913875"/>
          </a:xfrm>
        </p:spPr>
        <p:txBody>
          <a:bodyPr>
            <a:normAutofit/>
          </a:bodyPr>
          <a:lstStyle/>
          <a:p>
            <a:pPr lvl="0" algn="ctr"/>
            <a:r>
              <a:rPr lang="en-US" sz="4000" dirty="0"/>
              <a:t>The scan will initiate</a:t>
            </a:r>
            <a:endParaRPr lang="en-IN" sz="4000" dirty="0"/>
          </a:p>
        </p:txBody>
      </p:sp>
      <p:pic>
        <p:nvPicPr>
          <p:cNvPr id="3" name="Picture 2">
            <a:extLst>
              <a:ext uri="{FF2B5EF4-FFF2-40B4-BE49-F238E27FC236}">
                <a16:creationId xmlns:a16="http://schemas.microsoft.com/office/drawing/2014/main" id="{1160446B-9379-4CFB-8ACC-BA43BCAB9F28}"/>
              </a:ext>
            </a:extLst>
          </p:cNvPr>
          <p:cNvPicPr>
            <a:picLocks noChangeAspect="1"/>
          </p:cNvPicPr>
          <p:nvPr/>
        </p:nvPicPr>
        <p:blipFill>
          <a:blip r:embed="rId2"/>
          <a:stretch>
            <a:fillRect/>
          </a:stretch>
        </p:blipFill>
        <p:spPr>
          <a:xfrm>
            <a:off x="1484479" y="1184331"/>
            <a:ext cx="9277350" cy="5229225"/>
          </a:xfrm>
          <a:prstGeom prst="rect">
            <a:avLst/>
          </a:prstGeom>
        </p:spPr>
      </p:pic>
    </p:spTree>
    <p:extLst>
      <p:ext uri="{BB962C8B-B14F-4D97-AF65-F5344CB8AC3E}">
        <p14:creationId xmlns:p14="http://schemas.microsoft.com/office/powerpoint/2010/main" val="386952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an Android application’s Source Code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9360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source of an Android app	</a:t>
            </a:r>
            <a:endParaRPr lang="en-IN" dirty="0"/>
          </a:p>
        </p:txBody>
      </p:sp>
      <p:sp>
        <p:nvSpPr>
          <p:cNvPr id="3" name="Content Placeholder 2"/>
          <p:cNvSpPr>
            <a:spLocks noGrp="1"/>
          </p:cNvSpPr>
          <p:nvPr>
            <p:ph idx="1"/>
          </p:nvPr>
        </p:nvSpPr>
        <p:spPr/>
        <p:txBody>
          <a:bodyPr/>
          <a:lstStyle/>
          <a:p>
            <a:r>
              <a:rPr lang="en-US" dirty="0"/>
              <a:t>Change the extension of the android file from “.apk” to “.zip” and extract the zip file</a:t>
            </a:r>
          </a:p>
          <a:p>
            <a:endParaRPr lang="en-US" dirty="0"/>
          </a:p>
          <a:p>
            <a:pPr marL="0" indent="0">
              <a:buNone/>
            </a:pPr>
            <a:endParaRPr lang="en-US" dirty="0"/>
          </a:p>
          <a:p>
            <a:pPr marL="0" indent="0">
              <a:buNone/>
            </a:pP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20" y="2878947"/>
            <a:ext cx="8487960" cy="2867425"/>
          </a:xfrm>
          <a:prstGeom prst="rect">
            <a:avLst/>
          </a:prstGeom>
        </p:spPr>
      </p:pic>
    </p:spTree>
    <p:extLst>
      <p:ext uri="{BB962C8B-B14F-4D97-AF65-F5344CB8AC3E}">
        <p14:creationId xmlns:p14="http://schemas.microsoft.com/office/powerpoint/2010/main" val="3800628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Retrieve the classes.dex file from the uncompressed folder</a:t>
            </a:r>
          </a:p>
          <a:p>
            <a:endParaRPr lang="en-US" dirty="0"/>
          </a:p>
          <a:p>
            <a:pPr marL="0" indent="0">
              <a:buNone/>
            </a:pPr>
            <a:endParaRPr lang="en-US" dirty="0"/>
          </a:p>
          <a:p>
            <a:pPr marL="0" indent="0">
              <a:buNone/>
            </a:pPr>
            <a:endParaRPr lang="en-IN" dirty="0"/>
          </a:p>
          <a:p>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710"/>
          <a:stretch/>
        </p:blipFill>
        <p:spPr>
          <a:xfrm>
            <a:off x="2166473" y="1445740"/>
            <a:ext cx="7859054" cy="2709907"/>
          </a:xfrm>
          <a:prstGeom prst="rect">
            <a:avLst/>
          </a:prstGeom>
        </p:spPr>
      </p:pic>
    </p:spTree>
    <p:extLst>
      <p:ext uri="{BB962C8B-B14F-4D97-AF65-F5344CB8AC3E}">
        <p14:creationId xmlns:p14="http://schemas.microsoft.com/office/powerpoint/2010/main" val="106968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lstStyle/>
          <a:p>
            <a:r>
              <a:rPr lang="en-US" dirty="0"/>
              <a:t>Convert the classes.dex file to classes.jar using the dex2jar utility</a:t>
            </a:r>
          </a:p>
          <a:p>
            <a:endParaRPr lang="en-US" dirty="0"/>
          </a:p>
          <a:p>
            <a:pPr marL="0" indent="0">
              <a:buNone/>
            </a:pPr>
            <a:endParaRPr lang="en-US" dirty="0"/>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426228" y="1120022"/>
            <a:ext cx="11339543" cy="12436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059"/>
          <a:stretch/>
        </p:blipFill>
        <p:spPr>
          <a:xfrm>
            <a:off x="1910132" y="2583300"/>
            <a:ext cx="8371734" cy="3374076"/>
          </a:xfrm>
          <a:prstGeom prst="rect">
            <a:avLst/>
          </a:prstGeom>
        </p:spPr>
      </p:pic>
    </p:spTree>
    <p:extLst>
      <p:ext uri="{BB962C8B-B14F-4D97-AF65-F5344CB8AC3E}">
        <p14:creationId xmlns:p14="http://schemas.microsoft.com/office/powerpoint/2010/main" val="328689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Open the classes.jar file in jd-gui(where classes in a jar file can be decompiled) and perform “Save All Sources” operation from the File menu</a:t>
            </a:r>
          </a:p>
          <a:p>
            <a:endParaRPr lang="en-US" dirty="0"/>
          </a:p>
          <a:p>
            <a:pPr marL="0" indent="0">
              <a:buNone/>
            </a:pPr>
            <a:endParaRPr lang="en-US" dirty="0"/>
          </a:p>
          <a:p>
            <a:pPr marL="0" indent="0">
              <a:buNone/>
            </a:pPr>
            <a:endParaRPr lang="en-IN"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00" y="1840934"/>
            <a:ext cx="8728096" cy="3939766"/>
          </a:xfrm>
          <a:prstGeom prst="rect">
            <a:avLst/>
          </a:prstGeom>
        </p:spPr>
      </p:pic>
    </p:spTree>
    <p:extLst>
      <p:ext uri="{BB962C8B-B14F-4D97-AF65-F5344CB8AC3E}">
        <p14:creationId xmlns:p14="http://schemas.microsoft.com/office/powerpoint/2010/main" val="2743134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The save operation will create a zipped file containing the apk’s source code</a:t>
            </a:r>
          </a:p>
          <a:p>
            <a:endParaRPr lang="en-US" dirty="0"/>
          </a:p>
          <a:p>
            <a:pPr marL="0" indent="0">
              <a:buNone/>
            </a:pPr>
            <a:endParaRPr lang="en-US" dirty="0"/>
          </a:p>
          <a:p>
            <a:pPr marL="0" indent="0">
              <a:buNone/>
            </a:pPr>
            <a:endParaRPr lang="en-IN" dirty="0"/>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98"/>
          <a:stretch/>
        </p:blipFill>
        <p:spPr>
          <a:xfrm>
            <a:off x="2035833" y="1940011"/>
            <a:ext cx="8120333" cy="3696058"/>
          </a:xfrm>
          <a:prstGeom prst="rect">
            <a:avLst/>
          </a:prstGeom>
        </p:spPr>
      </p:pic>
    </p:spTree>
    <p:extLst>
      <p:ext uri="{BB962C8B-B14F-4D97-AF65-F5344CB8AC3E}">
        <p14:creationId xmlns:p14="http://schemas.microsoft.com/office/powerpoint/2010/main" val="1417153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Perform a Local scan using checkmarx</a:t>
            </a:r>
          </a:p>
          <a:p>
            <a:pPr>
              <a:buFont typeface="Wingdings" panose="05000000000000000000" pitchFamily="2" charset="2"/>
              <a:buChar char="Ø"/>
            </a:pPr>
            <a:r>
              <a:rPr lang="en-US" dirty="0"/>
              <a:t>Select “Android” for the Preset dropdown</a:t>
            </a:r>
          </a:p>
          <a:p>
            <a:pPr>
              <a:buFont typeface="Wingdings" panose="05000000000000000000" pitchFamily="2" charset="2"/>
              <a:buChar char="Ø"/>
            </a:pPr>
            <a:endParaRPr lang="en-US" dirty="0"/>
          </a:p>
          <a:p>
            <a:endParaRPr lang="en-US" dirty="0"/>
          </a:p>
          <a:p>
            <a:pPr marL="0" indent="0">
              <a:buNone/>
            </a:pPr>
            <a:endParaRPr lang="en-US" dirty="0"/>
          </a:p>
          <a:p>
            <a:pPr marL="0" indent="0">
              <a:buNone/>
            </a:pPr>
            <a:endParaRPr lang="en-IN" dirty="0"/>
          </a:p>
          <a:p>
            <a:endParaRPr lang="en-IN" dirty="0"/>
          </a:p>
        </p:txBody>
      </p:sp>
      <p:pic>
        <p:nvPicPr>
          <p:cNvPr id="2" name="Picture 1">
            <a:extLst>
              <a:ext uri="{FF2B5EF4-FFF2-40B4-BE49-F238E27FC236}">
                <a16:creationId xmlns:a16="http://schemas.microsoft.com/office/drawing/2014/main" id="{367E3B29-89EC-42A9-8F27-392A36FDE003}"/>
              </a:ext>
            </a:extLst>
          </p:cNvPr>
          <p:cNvPicPr>
            <a:picLocks noChangeAspect="1"/>
          </p:cNvPicPr>
          <p:nvPr/>
        </p:nvPicPr>
        <p:blipFill>
          <a:blip r:embed="rId2"/>
          <a:stretch>
            <a:fillRect/>
          </a:stretch>
        </p:blipFill>
        <p:spPr>
          <a:xfrm>
            <a:off x="1800225" y="1706375"/>
            <a:ext cx="8591550" cy="4772025"/>
          </a:xfrm>
          <a:prstGeom prst="rect">
            <a:avLst/>
          </a:prstGeom>
        </p:spPr>
      </p:pic>
    </p:spTree>
    <p:extLst>
      <p:ext uri="{BB962C8B-B14F-4D97-AF65-F5344CB8AC3E}">
        <p14:creationId xmlns:p14="http://schemas.microsoft.com/office/powerpoint/2010/main" val="1408567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266682"/>
            <a:ext cx="10515600" cy="1857912"/>
          </a:xfrm>
        </p:spPr>
        <p:txBody>
          <a:bodyPr/>
          <a:lstStyle/>
          <a:p>
            <a:pPr algn="ctr"/>
            <a:r>
              <a:rPr lang="en-US" dirty="0"/>
              <a:t>Challenges faced while using</a:t>
            </a:r>
            <a:br>
              <a:rPr lang="en-US" dirty="0"/>
            </a:br>
            <a:r>
              <a:rPr lang="en-US" dirty="0"/>
              <a:t>Checkmarx</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983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Login with Username and Password</a:t>
            </a:r>
            <a:endParaRPr lang="en-IN" dirty="0"/>
          </a:p>
        </p:txBody>
      </p:sp>
      <p:pic>
        <p:nvPicPr>
          <p:cNvPr id="4" name="Content Placeholder 3" descr="E:\Applications\HK_BUPA\Screens\2017-03-28 20_59_44-‪Checkmarx Enterpris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87745" y="1690688"/>
            <a:ext cx="7816510" cy="4867934"/>
          </a:xfrm>
          <a:prstGeom prst="rect">
            <a:avLst/>
          </a:prstGeom>
          <a:noFill/>
          <a:ln>
            <a:noFill/>
          </a:ln>
        </p:spPr>
      </p:pic>
    </p:spTree>
    <p:extLst>
      <p:ext uri="{BB962C8B-B14F-4D97-AF65-F5344CB8AC3E}">
        <p14:creationId xmlns:p14="http://schemas.microsoft.com/office/powerpoint/2010/main" val="353056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9788"/>
            <a:ext cx="9144000" cy="2387600"/>
          </a:xfrm>
        </p:spPr>
        <p:txBody>
          <a:bodyPr>
            <a:normAutofit/>
          </a:bodyPr>
          <a:lstStyle/>
          <a:p>
            <a:br>
              <a:rPr lang="en-IN" dirty="0"/>
            </a:br>
            <a:endParaRPr lang="en-IN" dirty="0"/>
          </a:p>
        </p:txBody>
      </p:sp>
      <p:sp>
        <p:nvSpPr>
          <p:cNvPr id="3" name="Subtitle 2"/>
          <p:cNvSpPr>
            <a:spLocks noGrp="1"/>
          </p:cNvSpPr>
          <p:nvPr>
            <p:ph type="subTitle" idx="1"/>
          </p:nvPr>
        </p:nvSpPr>
        <p:spPr>
          <a:xfrm>
            <a:off x="833717" y="461907"/>
            <a:ext cx="10408023" cy="6073364"/>
          </a:xfrm>
        </p:spPr>
        <p:txBody>
          <a:bodyPr>
            <a:normAutofit fontScale="70000" lnSpcReduction="20000"/>
          </a:bodyPr>
          <a:lstStyle/>
          <a:p>
            <a:pPr algn="l"/>
            <a:r>
              <a:rPr lang="en-IN" sz="3600" dirty="0"/>
              <a:t>Challenge 1: </a:t>
            </a:r>
          </a:p>
          <a:p>
            <a:pPr algn="l"/>
            <a:r>
              <a:rPr lang="en-IN" sz="3600" dirty="0"/>
              <a:t>Passcode error appears while opening setup zip provided by </a:t>
            </a:r>
            <a:r>
              <a:rPr lang="en-IN" sz="3600" dirty="0" err="1"/>
              <a:t>Checkmarx</a:t>
            </a:r>
            <a:r>
              <a:rPr lang="en-IN" sz="3600" dirty="0"/>
              <a:t> support, hence we need to make sure if the passcode provided was correct.</a:t>
            </a:r>
          </a:p>
          <a:p>
            <a:pPr algn="l"/>
            <a:r>
              <a:rPr lang="en-IN" sz="3600" dirty="0"/>
              <a:t>Challenge 2: </a:t>
            </a:r>
          </a:p>
          <a:p>
            <a:pPr algn="l"/>
            <a:r>
              <a:rPr lang="en-IN" sz="3600" dirty="0"/>
              <a:t>We cannot upload source code above 200MB into the </a:t>
            </a:r>
            <a:r>
              <a:rPr lang="en-IN" sz="3600" dirty="0" err="1"/>
              <a:t>Checkmarx</a:t>
            </a:r>
            <a:r>
              <a:rPr lang="en-IN" sz="3600" dirty="0"/>
              <a:t> portal for scanning, we can follow the below ways to continue the scan:</a:t>
            </a:r>
          </a:p>
          <a:p>
            <a:pPr marL="571500" indent="-571500" algn="l">
              <a:buFont typeface="Arial" panose="020B0604020202020204" pitchFamily="34" charset="0"/>
              <a:buChar char="•"/>
            </a:pPr>
            <a:r>
              <a:rPr lang="en-IN" sz="3600" dirty="0"/>
              <a:t>Make use of </a:t>
            </a:r>
            <a:r>
              <a:rPr lang="en-IN" sz="3600" dirty="0" err="1"/>
              <a:t>Cx</a:t>
            </a:r>
            <a:r>
              <a:rPr lang="en-IN" sz="3600" dirty="0"/>
              <a:t> Zip utility available on the </a:t>
            </a:r>
            <a:r>
              <a:rPr lang="en-IN" sz="3600" dirty="0" err="1"/>
              <a:t>checkmarx</a:t>
            </a:r>
            <a:r>
              <a:rPr lang="en-IN" sz="3600" dirty="0"/>
              <a:t> website to decompress the source code.</a:t>
            </a:r>
          </a:p>
          <a:p>
            <a:pPr marL="571500" indent="-571500" algn="l">
              <a:buFont typeface="Arial" panose="020B0604020202020204" pitchFamily="34" charset="0"/>
              <a:buChar char="•"/>
            </a:pPr>
            <a:r>
              <a:rPr lang="en-IN" sz="3600" dirty="0"/>
              <a:t>We can host the source code over a local network and a run a shared scan (demonstrated above)</a:t>
            </a:r>
          </a:p>
          <a:p>
            <a:pPr algn="l"/>
            <a:r>
              <a:rPr lang="en-IN" sz="3600" dirty="0"/>
              <a:t>Challenge 3:</a:t>
            </a:r>
          </a:p>
          <a:p>
            <a:pPr algn="l"/>
            <a:r>
              <a:rPr lang="en-IN" sz="3600" dirty="0" err="1"/>
              <a:t>Checkmarx</a:t>
            </a:r>
            <a:r>
              <a:rPr lang="en-IN" sz="3600" dirty="0"/>
              <a:t> needs IIS for hosting its scanning services on the machine on which it will be hosted.</a:t>
            </a:r>
          </a:p>
          <a:p>
            <a:pPr algn="l"/>
            <a:r>
              <a:rPr lang="en-IN" sz="3600" dirty="0"/>
              <a:t>Challenge 4:</a:t>
            </a:r>
          </a:p>
          <a:p>
            <a:pPr algn="l"/>
            <a:r>
              <a:rPr lang="en-IN" sz="3600" dirty="0" err="1"/>
              <a:t>Checkmarx</a:t>
            </a:r>
            <a:r>
              <a:rPr lang="en-IN" sz="3600" dirty="0"/>
              <a:t> needs a minimum of 16GB RAM to execute source code scanning smoothly.</a:t>
            </a:r>
          </a:p>
        </p:txBody>
      </p:sp>
    </p:spTree>
    <p:extLst>
      <p:ext uri="{BB962C8B-B14F-4D97-AF65-F5344CB8AC3E}">
        <p14:creationId xmlns:p14="http://schemas.microsoft.com/office/powerpoint/2010/main" val="171628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9788"/>
            <a:ext cx="9144000" cy="2387600"/>
          </a:xfrm>
        </p:spPr>
        <p:txBody>
          <a:bodyPr>
            <a:normAutofit/>
          </a:bodyPr>
          <a:lstStyle/>
          <a:p>
            <a:br>
              <a:rPr lang="en-IN" dirty="0"/>
            </a:br>
            <a:endParaRPr lang="en-IN" dirty="0"/>
          </a:p>
        </p:txBody>
      </p:sp>
      <p:sp>
        <p:nvSpPr>
          <p:cNvPr id="3" name="Subtitle 2"/>
          <p:cNvSpPr>
            <a:spLocks noGrp="1"/>
          </p:cNvSpPr>
          <p:nvPr>
            <p:ph type="subTitle" idx="1"/>
          </p:nvPr>
        </p:nvSpPr>
        <p:spPr>
          <a:xfrm>
            <a:off x="833717" y="461907"/>
            <a:ext cx="10408023" cy="6073364"/>
          </a:xfrm>
        </p:spPr>
        <p:txBody>
          <a:bodyPr>
            <a:normAutofit/>
          </a:bodyPr>
          <a:lstStyle/>
          <a:p>
            <a:pPr algn="l"/>
            <a:r>
              <a:rPr lang="en-IN" sz="2500" dirty="0"/>
              <a:t>Challenge 5:</a:t>
            </a:r>
          </a:p>
          <a:p>
            <a:pPr algn="l"/>
            <a:r>
              <a:rPr lang="en-IN" sz="2500" dirty="0" err="1"/>
              <a:t>Checkmarx</a:t>
            </a:r>
            <a:r>
              <a:rPr lang="en-IN" sz="2500" dirty="0"/>
              <a:t> specific services needs to be started in the Windows services (</a:t>
            </a:r>
            <a:r>
              <a:rPr lang="en-IN" sz="2500" dirty="0" err="1"/>
              <a:t>services.msc</a:t>
            </a:r>
            <a:r>
              <a:rPr lang="en-IN" sz="2500" dirty="0"/>
              <a:t>) else the scans will not proceed.</a:t>
            </a:r>
          </a:p>
          <a:p>
            <a:pPr algn="l"/>
            <a:r>
              <a:rPr lang="en-IN" sz="2500" dirty="0"/>
              <a:t>Challenge 6: </a:t>
            </a:r>
          </a:p>
          <a:p>
            <a:pPr algn="l"/>
            <a:r>
              <a:rPr lang="en-IN" sz="2500" dirty="0" err="1"/>
              <a:t>Checkmarx</a:t>
            </a:r>
            <a:r>
              <a:rPr lang="en-IN" sz="2500" dirty="0"/>
              <a:t> by default supports only 20 lakh (2000000) lines of code per scan. If we have a requirement of more than 20 lakh lines, we need to get the license upgraded from the </a:t>
            </a:r>
            <a:r>
              <a:rPr lang="en-IN" sz="2500" dirty="0" err="1"/>
              <a:t>Checkmarx</a:t>
            </a:r>
            <a:r>
              <a:rPr lang="en-IN" sz="2500" dirty="0"/>
              <a:t> support which is free of cost.</a:t>
            </a:r>
          </a:p>
          <a:p>
            <a:pPr algn="l"/>
            <a:r>
              <a:rPr lang="en-IN" sz="2500" dirty="0"/>
              <a:t>Challenge 7:</a:t>
            </a:r>
          </a:p>
          <a:p>
            <a:pPr algn="l"/>
            <a:r>
              <a:rPr lang="en-IN" sz="2500" dirty="0" err="1"/>
              <a:t>Checkmarx</a:t>
            </a:r>
            <a:r>
              <a:rPr lang="en-IN" sz="2500" dirty="0"/>
              <a:t> does not allow more than 10 active scans at a time, so we need to keep taking consistent backups and releasing scans. (Note: Releasing scan will delete the scan, hence it is recommended to take multiple backups and generate the report in all the extensions before releasing)</a:t>
            </a:r>
          </a:p>
        </p:txBody>
      </p:sp>
    </p:spTree>
    <p:extLst>
      <p:ext uri="{BB962C8B-B14F-4D97-AF65-F5344CB8AC3E}">
        <p14:creationId xmlns:p14="http://schemas.microsoft.com/office/powerpoint/2010/main" val="3714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Configuration of Checkmarx for performing a scan</a:t>
            </a:r>
            <a:endParaRPr lang="en-IN" dirty="0"/>
          </a:p>
        </p:txBody>
      </p:sp>
      <p:sp>
        <p:nvSpPr>
          <p:cNvPr id="5" name="Text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741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804"/>
            <a:ext cx="10515600" cy="1325563"/>
          </a:xfrm>
        </p:spPr>
        <p:txBody>
          <a:bodyPr>
            <a:normAutofit/>
          </a:bodyPr>
          <a:lstStyle/>
          <a:p>
            <a:pPr algn="ctr"/>
            <a:r>
              <a:rPr lang="en-US" sz="4000" dirty="0"/>
              <a:t>Navigate to Project &amp; Scans &gt; Create New Project</a:t>
            </a:r>
            <a:endParaRPr lang="en-IN" sz="4000" dirty="0"/>
          </a:p>
        </p:txBody>
      </p:sp>
      <p:pic>
        <p:nvPicPr>
          <p:cNvPr id="3" name="Picture 2">
            <a:extLst>
              <a:ext uri="{FF2B5EF4-FFF2-40B4-BE49-F238E27FC236}">
                <a16:creationId xmlns:a16="http://schemas.microsoft.com/office/drawing/2014/main" id="{375C7FE7-2701-4BCA-B0C0-6BC132A87F2B}"/>
              </a:ext>
            </a:extLst>
          </p:cNvPr>
          <p:cNvPicPr>
            <a:picLocks noChangeAspect="1"/>
          </p:cNvPicPr>
          <p:nvPr/>
        </p:nvPicPr>
        <p:blipFill>
          <a:blip r:embed="rId2"/>
          <a:stretch>
            <a:fillRect/>
          </a:stretch>
        </p:blipFill>
        <p:spPr>
          <a:xfrm>
            <a:off x="1743075" y="1214437"/>
            <a:ext cx="8705850" cy="5419725"/>
          </a:xfrm>
          <a:prstGeom prst="rect">
            <a:avLst/>
          </a:prstGeom>
        </p:spPr>
      </p:pic>
    </p:spTree>
    <p:extLst>
      <p:ext uri="{BB962C8B-B14F-4D97-AF65-F5344CB8AC3E}">
        <p14:creationId xmlns:p14="http://schemas.microsoft.com/office/powerpoint/2010/main" val="64557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 the “New Project” window &gt; “General” section</a:t>
            </a:r>
            <a:endParaRPr lang="en-IN" sz="4000" dirty="0"/>
          </a:p>
        </p:txBody>
      </p:sp>
      <p:sp>
        <p:nvSpPr>
          <p:cNvPr id="5" name="Content Placeholder 4"/>
          <p:cNvSpPr>
            <a:spLocks noGrp="1"/>
          </p:cNvSpPr>
          <p:nvPr>
            <p:ph idx="1"/>
          </p:nvPr>
        </p:nvSpPr>
        <p:spPr/>
        <p:txBody>
          <a:bodyPr/>
          <a:lstStyle/>
          <a:p>
            <a:pPr lvl="0">
              <a:buFont typeface="Wingdings" panose="05000000000000000000" pitchFamily="2" charset="2"/>
              <a:buChar char="Ø"/>
            </a:pPr>
            <a:r>
              <a:rPr lang="en-US" dirty="0"/>
              <a:t>Enter respective Project Name with convention &lt;clientname&gt;_&lt;appmame&gt;_&lt;date(dd,mm,yy)&gt; </a:t>
            </a:r>
          </a:p>
          <a:p>
            <a:pPr marL="0" lvl="0" indent="0">
              <a:buNone/>
            </a:pPr>
            <a:r>
              <a:rPr lang="en-US" dirty="0"/>
              <a:t>E.g. ‘BOPA_IOS_03042017’</a:t>
            </a:r>
          </a:p>
          <a:p>
            <a:pPr marL="0" lvl="0" indent="0">
              <a:buNone/>
            </a:pPr>
            <a:endParaRPr lang="en-IN" dirty="0"/>
          </a:p>
          <a:p>
            <a:pPr lvl="0">
              <a:buFont typeface="Wingdings" panose="05000000000000000000" pitchFamily="2" charset="2"/>
              <a:buChar char="Ø"/>
            </a:pPr>
            <a:r>
              <a:rPr lang="en-US" dirty="0"/>
              <a:t>Select “Checkmarx Default” for the Preset dropdown</a:t>
            </a:r>
            <a:endParaRPr lang="en-IN" dirty="0"/>
          </a:p>
          <a:p>
            <a:pPr lvl="0">
              <a:buFont typeface="Wingdings" panose="05000000000000000000" pitchFamily="2" charset="2"/>
              <a:buChar char="Ø"/>
            </a:pPr>
            <a:r>
              <a:rPr lang="en-US" dirty="0"/>
              <a:t>Select “Default Configuration” for configuration dropdown</a:t>
            </a:r>
            <a:endParaRPr lang="en-IN" dirty="0"/>
          </a:p>
          <a:p>
            <a:pPr lvl="0">
              <a:buFont typeface="Wingdings" panose="05000000000000000000" pitchFamily="2" charset="2"/>
              <a:buChar char="Ø"/>
            </a:pPr>
            <a:r>
              <a:rPr lang="en-US" dirty="0"/>
              <a:t>Select “CxServer” for Team dropdown</a:t>
            </a:r>
          </a:p>
          <a:p>
            <a:pPr marL="0" lvl="0" indent="0">
              <a:buNone/>
            </a:pPr>
            <a:r>
              <a:rPr lang="en-US" dirty="0"/>
              <a:t>Click on Next</a:t>
            </a:r>
            <a:endParaRPr lang="en-IN" dirty="0"/>
          </a:p>
          <a:p>
            <a:endParaRPr lang="en-IN" dirty="0"/>
          </a:p>
        </p:txBody>
      </p:sp>
    </p:spTree>
    <p:extLst>
      <p:ext uri="{BB962C8B-B14F-4D97-AF65-F5344CB8AC3E}">
        <p14:creationId xmlns:p14="http://schemas.microsoft.com/office/powerpoint/2010/main" val="136811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098D5B-0994-45C5-B7DE-3394193546BF}"/>
              </a:ext>
            </a:extLst>
          </p:cNvPr>
          <p:cNvPicPr>
            <a:picLocks noChangeAspect="1"/>
          </p:cNvPicPr>
          <p:nvPr/>
        </p:nvPicPr>
        <p:blipFill>
          <a:blip r:embed="rId2"/>
          <a:stretch>
            <a:fillRect/>
          </a:stretch>
        </p:blipFill>
        <p:spPr>
          <a:xfrm>
            <a:off x="1028700" y="542925"/>
            <a:ext cx="10134600" cy="5772150"/>
          </a:xfrm>
          <a:prstGeom prst="rect">
            <a:avLst/>
          </a:prstGeom>
        </p:spPr>
      </p:pic>
    </p:spTree>
    <p:extLst>
      <p:ext uri="{BB962C8B-B14F-4D97-AF65-F5344CB8AC3E}">
        <p14:creationId xmlns:p14="http://schemas.microsoft.com/office/powerpoint/2010/main" val="366323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 Local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9766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2" y="249215"/>
            <a:ext cx="11758411" cy="819731"/>
          </a:xfrm>
        </p:spPr>
        <p:txBody>
          <a:bodyPr>
            <a:noAutofit/>
          </a:bodyPr>
          <a:lstStyle/>
          <a:p>
            <a:r>
              <a:rPr lang="en-US" sz="3200" dirty="0"/>
              <a:t>In the “Location” section, choose “Local” and click on “select” button</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889" y="1330079"/>
            <a:ext cx="9500220" cy="5434483"/>
          </a:xfrm>
        </p:spPr>
      </p:pic>
    </p:spTree>
    <p:extLst>
      <p:ext uri="{BB962C8B-B14F-4D97-AF65-F5344CB8AC3E}">
        <p14:creationId xmlns:p14="http://schemas.microsoft.com/office/powerpoint/2010/main" val="382132671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800</Words>
  <Application>Microsoft Office PowerPoint</Application>
  <PresentationFormat>Widescreen</PresentationFormat>
  <Paragraphs>74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Checkmarx Tutorial</vt:lpstr>
      <vt:lpstr>Login Details &amp; URL</vt:lpstr>
      <vt:lpstr>Login with Username and Password</vt:lpstr>
      <vt:lpstr>Configuration of Checkmarx for performing a scan</vt:lpstr>
      <vt:lpstr>Navigate to Project &amp; Scans &gt; Create New Project</vt:lpstr>
      <vt:lpstr>In the “New Project” window &gt; “General” section</vt:lpstr>
      <vt:lpstr>PowerPoint Presentation</vt:lpstr>
      <vt:lpstr>Performing a Local Scan</vt:lpstr>
      <vt:lpstr>In the “Location” section, choose “Local” and click on “select” button</vt:lpstr>
      <vt:lpstr>The local upload option allows only compressed file with “.zip” extension which is below 200 MB in size.</vt:lpstr>
      <vt:lpstr>In the “Upload Zip File” pop-up, click on select and upload the compressed zip file(size below 200MB) and click on “Upload” button</vt:lpstr>
      <vt:lpstr>Click on “Finish” after the Uploading is complete and the scanning process will initiate.</vt:lpstr>
      <vt:lpstr>Performing a Shared Scan</vt:lpstr>
      <vt:lpstr>In the “Location” section, choose “Shared” and click on “select” button</vt:lpstr>
      <vt:lpstr>If the compressed file with “.zip” extension which is above 200 MB in size, We have to make use of the “shared” option, where we upload the application’s source on a shared network and map the shared network in Checkmarx</vt:lpstr>
      <vt:lpstr>  Create a new user with admin rights and full access in the shared client. In this case we make use of the user “test”  “Network Credentials” popup will appear, enter the following credentials: Username: .\test Password:  asd@123 </vt:lpstr>
      <vt:lpstr>PowerPoint Presentation</vt:lpstr>
      <vt:lpstr>“Choose Folders” popup will appear, enter the shared drive path(\\192.168.4.106\test) in the Root Path field and click on “GO”</vt:lpstr>
      <vt:lpstr>Shared folders list will be populated, select the folder which contains the source files and click on OK</vt:lpstr>
      <vt:lpstr>After the shared location has been mapped, click on Finish</vt:lpstr>
      <vt:lpstr>The scan will initiate</vt:lpstr>
      <vt:lpstr>Performing an Android application’s Source Code Scan</vt:lpstr>
      <vt:lpstr>Testing the source of an Android app </vt:lpstr>
      <vt:lpstr>PowerPoint Presentation</vt:lpstr>
      <vt:lpstr>PowerPoint Presentation</vt:lpstr>
      <vt:lpstr>PowerPoint Presentation</vt:lpstr>
      <vt:lpstr>PowerPoint Presentation</vt:lpstr>
      <vt:lpstr>PowerPoint Presentation</vt:lpstr>
      <vt:lpstr>Challenges faced while using Checkmarx</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Checkmarx Tutorial</dc:title>
  <dc:creator>karanadmin</dc:creator>
  <cp:lastModifiedBy>Karan Shah</cp:lastModifiedBy>
  <cp:revision>39</cp:revision>
  <dcterms:created xsi:type="dcterms:W3CDTF">2017-04-03T12:34:21Z</dcterms:created>
  <dcterms:modified xsi:type="dcterms:W3CDTF">2019-11-18T11:18:49Z</dcterms:modified>
</cp:coreProperties>
</file>