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2" r:id="rId6"/>
    <p:sldId id="266" r:id="rId7"/>
    <p:sldId id="268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11.9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80 0 24575,'0'1'0,"1"-1"0,-1 1 0,1 0 0,-1-1 0,1 1 0,-1 0 0,1-1 0,-1 1 0,1-1 0,0 1 0,-1-1 0,1 1 0,0-1 0,-1 0 0,1 1 0,0-1 0,0 0 0,-1 0 0,1 1 0,0-1 0,0 0 0,0 0 0,-1 0 0,1 0 0,0 0 0,1 0 0,27 1 0,-25-1 0,77 0 0,-47 0 0,-27 0 0,-11 0 0,-72 1 0,-82-3 0,149 1-1365,3-2-5461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4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6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24575,'1'0'0,"1"0"0,1 0 0,1 0 0,1 0 0,0 0 0,1 0 0,-1 0 0,1 0 0,-1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7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24575,'1'1'0,"1"0"0,1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7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8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0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24575,'11'-1'24,"1"0"0,-1-1 0,0 0 0,15-5-1,-15 3-320,0 2 1,0-1-1,0 1 0,17-1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0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1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2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4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36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6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24575,'1'0'0,"1"-1"0,2-1 0,1 0 0,1-1 0,0 0 0,0 0 0,0 1 0,-2 0 0,0 0 0,0 0 0,0 0 0,-1 1 0,1 0 0,1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6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7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58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10:01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10:02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10:03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10:05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10:08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10:12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36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24575,'2'-1'0,"1"-1"0,2-1 0,0-1 0,0 2 0,1-1 0,0 0 0,-2 1 0,1-1 0,-1 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37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39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24575,'1'0'0,"1"0"0,2 0 0,1 0 0,1 0 0,0 0 0,1 0 0,-2 0 0,1 0 0,0 0 0,-1 0 0,1 0 0,-1 0 0,0 0 0,0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39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0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2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6:09:43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5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84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2497-2CE5-4359-848B-9BD1B333D86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BD2BDA-890A-44FA-8B88-1DBE8AFF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7.png"/><Relationship Id="rId26" Type="http://schemas.openxmlformats.org/officeDocument/2006/relationships/customXml" Target="../ink/ink17.xml"/><Relationship Id="rId39" Type="http://schemas.openxmlformats.org/officeDocument/2006/relationships/customXml" Target="../ink/ink29.xml"/><Relationship Id="rId21" Type="http://schemas.openxmlformats.org/officeDocument/2006/relationships/customXml" Target="../ink/ink13.xml"/><Relationship Id="rId34" Type="http://schemas.openxmlformats.org/officeDocument/2006/relationships/customXml" Target="../ink/ink24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6.xml"/><Relationship Id="rId33" Type="http://schemas.openxmlformats.org/officeDocument/2006/relationships/customXml" Target="../ink/ink23.xml"/><Relationship Id="rId38" Type="http://schemas.openxmlformats.org/officeDocument/2006/relationships/customXml" Target="../ink/ink28.xml"/><Relationship Id="rId2" Type="http://schemas.openxmlformats.org/officeDocument/2006/relationships/image" Target="../media/image2.png"/><Relationship Id="rId16" Type="http://schemas.openxmlformats.org/officeDocument/2006/relationships/customXml" Target="../ink/ink10.xml"/><Relationship Id="rId20" Type="http://schemas.openxmlformats.org/officeDocument/2006/relationships/image" Target="../media/image8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9.png"/><Relationship Id="rId32" Type="http://schemas.openxmlformats.org/officeDocument/2006/relationships/customXml" Target="../ink/ink22.xml"/><Relationship Id="rId37" Type="http://schemas.openxmlformats.org/officeDocument/2006/relationships/customXml" Target="../ink/ink27.xml"/><Relationship Id="rId40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6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31" Type="http://schemas.openxmlformats.org/officeDocument/2006/relationships/customXml" Target="../ink/ink21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customXml" Target="../ink/ink18.xml"/><Relationship Id="rId30" Type="http://schemas.openxmlformats.org/officeDocument/2006/relationships/image" Target="../media/image10.png"/><Relationship Id="rId35" Type="http://schemas.openxmlformats.org/officeDocument/2006/relationships/customXml" Target="../ink/ink25.xml"/><Relationship Id="rId8" Type="http://schemas.openxmlformats.org/officeDocument/2006/relationships/image" Target="../media/image5.png"/><Relationship Id="rId3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15170-DD41-753B-5687-3137E1F8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6" r="-1" b="731"/>
          <a:stretch/>
        </p:blipFill>
        <p:spPr>
          <a:xfrm>
            <a:off x="986271" y="1688482"/>
            <a:ext cx="5715866" cy="5175215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1EC1F-13F0-7C94-112D-4913D219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653330"/>
            <a:ext cx="8092979" cy="103515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FEFFFF"/>
                </a:solidFill>
              </a:rPr>
              <a:t>SYSTEM MONITERING </a:t>
            </a:r>
            <a:r>
              <a:rPr lang="en-US" sz="3200" dirty="0">
                <a:solidFill>
                  <a:srgbClr val="FEFFFF"/>
                </a:solidFill>
              </a:rPr>
              <a:t>: Centralized System Monitoring for Hardware Components</a:t>
            </a:r>
            <a:endParaRPr lang="en-IN" sz="3200" dirty="0">
              <a:solidFill>
                <a:srgbClr val="FE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60882B-E1C1-EFCE-AE64-F0FAA247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162" y="4759036"/>
            <a:ext cx="4908838" cy="1729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CONTRIBUTED BY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KARAN DHARRA 23MCA1102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GUIDED BY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L. Mary Shamala </a:t>
            </a:r>
          </a:p>
        </p:txBody>
      </p:sp>
    </p:spTree>
    <p:extLst>
      <p:ext uri="{BB962C8B-B14F-4D97-AF65-F5344CB8AC3E}">
        <p14:creationId xmlns:p14="http://schemas.microsoft.com/office/powerpoint/2010/main" val="19637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43364"/>
                </a:solidFill>
                <a:latin typeface="Montserrat"/>
                <a:sym typeface="Trebuchet MS"/>
              </a:rPr>
              <a:t>Table of Contents</a:t>
            </a:r>
            <a:br>
              <a:rPr lang="en-US" b="1" u="sng" dirty="0">
                <a:solidFill>
                  <a:srgbClr val="043364"/>
                </a:solidFill>
                <a:latin typeface="Montserrat" panose="000005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82881"/>
            <a:ext cx="9294275" cy="4921828"/>
          </a:xfrm>
        </p:spPr>
        <p:txBody>
          <a:bodyPr>
            <a:normAutofit fontScale="92500" lnSpcReduction="20000"/>
          </a:bodyPr>
          <a:lstStyle/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r>
              <a:rPr lang="en" sz="2400" b="1" dirty="0">
                <a:solidFill>
                  <a:schemeClr val="dk1"/>
                </a:solidFill>
                <a:latin typeface="Montserrat"/>
                <a:cs typeface="Calibri"/>
              </a:rPr>
              <a:t>Problem Statement</a:t>
            </a:r>
            <a:endParaRPr lang="en-US" sz="2400" dirty="0">
              <a:solidFill>
                <a:schemeClr val="dk1"/>
              </a:solidFill>
            </a:endParaRPr>
          </a:p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r>
              <a:rPr lang="en" sz="2400" b="1" dirty="0">
                <a:solidFill>
                  <a:schemeClr val="dk1"/>
                </a:solidFill>
                <a:latin typeface="Montserrat"/>
                <a:cs typeface="Calibri"/>
              </a:rPr>
              <a:t>Introduction</a:t>
            </a:r>
          </a:p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r>
              <a:rPr lang="en" sz="2400" b="1" dirty="0">
                <a:solidFill>
                  <a:schemeClr val="dk1"/>
                </a:solidFill>
                <a:latin typeface="Montserrat"/>
                <a:cs typeface="Calibri"/>
              </a:rPr>
              <a:t>Objective</a:t>
            </a:r>
          </a:p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r>
              <a:rPr lang="en-US" sz="2400" b="1" dirty="0">
                <a:solidFill>
                  <a:schemeClr val="dk1"/>
                </a:solidFill>
                <a:latin typeface="Montserrat" panose="00000500000000000000" pitchFamily="2" charset="0"/>
              </a:rPr>
              <a:t>Architectural Model</a:t>
            </a:r>
          </a:p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r>
              <a:rPr lang="en-US" sz="2400" b="1" dirty="0">
                <a:solidFill>
                  <a:schemeClr val="dk1"/>
                </a:solidFill>
                <a:latin typeface="Montserrat" panose="00000500000000000000" pitchFamily="2" charset="0"/>
              </a:rPr>
              <a:t>Flow Chart</a:t>
            </a:r>
          </a:p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r>
              <a:rPr lang="en-US" sz="2400" b="1" dirty="0">
                <a:solidFill>
                  <a:schemeClr val="dk1"/>
                </a:solidFill>
                <a:latin typeface="Montserrat"/>
                <a:ea typeface="Calibri"/>
              </a:rPr>
              <a:t>Unique Features of this System Compared to the Existing System</a:t>
            </a:r>
            <a:endParaRPr lang="en" sz="2400" b="1" dirty="0">
              <a:solidFill>
                <a:schemeClr val="dk1"/>
              </a:solidFill>
              <a:latin typeface="Montserrat"/>
              <a:ea typeface="Calibri"/>
              <a:cs typeface="Calibri"/>
            </a:endParaRPr>
          </a:p>
          <a:p>
            <a:pPr marL="476250">
              <a:lnSpc>
                <a:spcPct val="190000"/>
              </a:lnSpc>
              <a:buClrTx/>
              <a:buSzPct val="120000"/>
              <a:buAutoNum type="arabicParenR"/>
            </a:pPr>
            <a:endParaRPr lang="en" sz="2400" b="1" dirty="0">
              <a:solidFill>
                <a:schemeClr val="dk1"/>
              </a:solidFill>
              <a:latin typeface="Montserrat"/>
              <a:ea typeface="Calibri"/>
              <a:cs typeface="Calibri"/>
            </a:endParaRPr>
          </a:p>
          <a:p>
            <a:pPr marL="133350" indent="0">
              <a:lnSpc>
                <a:spcPct val="190000"/>
              </a:lnSpc>
              <a:buClrTx/>
              <a:buSzPct val="120000"/>
              <a:buNone/>
            </a:pPr>
            <a:endParaRPr lang="en-IN" sz="2400" b="1" dirty="0">
              <a:solidFill>
                <a:schemeClr val="dk1"/>
              </a:solidFill>
              <a:latin typeface="Montserrat" panose="00000500000000000000" pitchFamily="50" charset="0"/>
              <a:ea typeface="Calibri"/>
              <a:cs typeface="Calibri"/>
            </a:endParaRPr>
          </a:p>
          <a:p>
            <a:pPr marL="419100" indent="-285750">
              <a:lnSpc>
                <a:spcPct val="190000"/>
              </a:lnSpc>
              <a:buClrTx/>
              <a:buSzPct val="120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dk1"/>
              </a:solidFill>
              <a:latin typeface="Montserrat" panose="00000500000000000000" pitchFamily="50" charset="0"/>
              <a:ea typeface="Calibri"/>
              <a:cs typeface="Calibri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6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483520"/>
            <a:ext cx="9120554" cy="128089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EF4815"/>
                </a:solidFill>
              </a:rPr>
              <a:t>   </a:t>
            </a:r>
            <a:r>
              <a:rPr lang="en-IN" sz="5400" b="1" u="sng" dirty="0">
                <a:solidFill>
                  <a:srgbClr val="EF4815"/>
                </a:solidFill>
                <a:latin typeface="Montserrat"/>
              </a:rPr>
              <a:t>Problem Statement</a:t>
            </a:r>
            <a:endParaRPr lang="en-US" sz="5400" u="sng" dirty="0">
              <a:latin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887" y="2135104"/>
            <a:ext cx="10844463" cy="5494421"/>
          </a:xfrm>
        </p:spPr>
        <p:txBody>
          <a:bodyPr>
            <a:normAutofit/>
          </a:bodyPr>
          <a:lstStyle/>
          <a:p>
            <a:r>
              <a:rPr lang="en-US" sz="2800" b="1" dirty="0"/>
              <a:t>SUDDEN BREAKDOWN AND SLOWDOWN IN SYSTEM IN AN ORGANSIZATION.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CHANCES OF LOOSING WORKFORCE ENVIRONMENT IN AN ORGANIZATION.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809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89" y="605429"/>
            <a:ext cx="10944221" cy="128089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EF4815"/>
                </a:solidFill>
                <a:latin typeface="Montserrat"/>
              </a:rPr>
              <a:t>        </a:t>
            </a:r>
            <a:r>
              <a:rPr lang="en-IN" sz="4000" b="1" u="sng" dirty="0">
                <a:solidFill>
                  <a:srgbClr val="EF4815"/>
                </a:solidFill>
                <a:latin typeface="Montserrat"/>
              </a:rPr>
              <a:t>Introduction to System Monitor</a:t>
            </a:r>
            <a:br>
              <a:rPr lang="en-IN" sz="4000" b="1" dirty="0">
                <a:solidFill>
                  <a:srgbClr val="EF4815"/>
                </a:solidFill>
                <a:latin typeface="Montserrat" panose="00000500000000000000" pitchFamily="50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880" y="1716951"/>
            <a:ext cx="10698120" cy="5229889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043365"/>
                </a:solidFill>
              </a:rPr>
              <a:t>Client-server model to collect system information from multiple nodes over a network. To implement the connection between client and server the concepts of socket programming and then using those concepts the system information is being sent periodically to a server to update about its current working state with following parameters: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" b="1" dirty="0">
                <a:solidFill>
                  <a:srgbClr val="043365"/>
                </a:solidFill>
              </a:rPr>
              <a:t>RAM usage</a:t>
            </a:r>
            <a:endParaRPr lang="en" dirty="0"/>
          </a:p>
          <a:p>
            <a:pPr marL="285750" indent="-285750">
              <a:buFont typeface="Arial,Sans-Serif"/>
              <a:buChar char="•"/>
            </a:pPr>
            <a:r>
              <a:rPr lang="en" b="1" dirty="0">
                <a:solidFill>
                  <a:srgbClr val="043365"/>
                </a:solidFill>
              </a:rPr>
              <a:t>CPU utilization</a:t>
            </a:r>
            <a:endParaRPr lang="en" dirty="0"/>
          </a:p>
          <a:p>
            <a:pPr marL="285750" indent="-285750">
              <a:buFont typeface="Arial,Sans-Serif"/>
              <a:buChar char="•"/>
            </a:pPr>
            <a:r>
              <a:rPr lang="en" b="1" dirty="0">
                <a:solidFill>
                  <a:srgbClr val="043365"/>
                </a:solidFill>
              </a:rPr>
              <a:t>Disk utilization</a:t>
            </a:r>
            <a:endParaRPr lang="en" dirty="0"/>
          </a:p>
          <a:p>
            <a:pPr marL="285750" indent="-285750">
              <a:buFont typeface="Arial,Sans-Serif"/>
              <a:buChar char="•"/>
            </a:pPr>
            <a:r>
              <a:rPr lang="en" b="1" dirty="0">
                <a:solidFill>
                  <a:srgbClr val="043365"/>
                </a:solidFill>
              </a:rPr>
              <a:t>Processor Information</a:t>
            </a:r>
          </a:p>
          <a:p>
            <a:pPr marL="285750" indent="-285750">
              <a:buFont typeface="Arial,Sans-Serif"/>
              <a:buChar char="•"/>
            </a:pPr>
            <a:r>
              <a:rPr lang="en" b="1" dirty="0">
                <a:solidFill>
                  <a:srgbClr val="043365"/>
                </a:solidFill>
              </a:rPr>
              <a:t>Number of CPU</a:t>
            </a:r>
          </a:p>
          <a:p>
            <a:r>
              <a:rPr lang="en" dirty="0">
                <a:solidFill>
                  <a:srgbClr val="043365"/>
                </a:solidFill>
              </a:rPr>
              <a:t>These parameters are then periodically sent from the server to the database by establishing the database connection. If the user wants he/she can access the desired system information by selecting the options from a menu driven program which is displayed on the client side.</a:t>
            </a:r>
          </a:p>
          <a:p>
            <a:endParaRPr lang="en-US" dirty="0"/>
          </a:p>
          <a:p>
            <a:pPr marL="0" indent="0">
              <a:buNone/>
            </a:pPr>
            <a:endParaRPr lang="en" dirty="0"/>
          </a:p>
          <a:p>
            <a:endParaRPr lang="e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59" y="519938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EF4815"/>
                </a:solidFill>
                <a:latin typeface="Montserrat"/>
              </a:rPr>
              <a:t>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025569"/>
            <a:ext cx="9548490" cy="4317357"/>
          </a:xfrm>
        </p:spPr>
        <p:txBody>
          <a:bodyPr>
            <a:normAutofit/>
          </a:bodyPr>
          <a:lstStyle/>
          <a:p>
            <a:r>
              <a:rPr lang="en-US" sz="2400" b="1" dirty="0"/>
              <a:t>FOR MAINTANANCE OF HARDWARE AND OVERALL SYSTEM LIFE.</a:t>
            </a:r>
          </a:p>
          <a:p>
            <a:endParaRPr lang="en-US" sz="2400" b="1" dirty="0"/>
          </a:p>
          <a:p>
            <a:r>
              <a:rPr lang="en-US" sz="2400" b="1" dirty="0"/>
              <a:t>AVOID SYSTEM TO STUCK IN BOTTLENECK.</a:t>
            </a:r>
          </a:p>
          <a:p>
            <a:endParaRPr lang="en-US" sz="2400" b="1" dirty="0"/>
          </a:p>
          <a:p>
            <a:r>
              <a:rPr lang="en-US" sz="2400" b="1" dirty="0"/>
              <a:t>FOR MAINTAINING AND ENHANCING THE SYSTEM WORKFORCE ENVIRONMENT IN AN ORGANISATION.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04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3D3C-D1E2-91C0-DEB8-E0D01D81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EF4815"/>
                </a:solidFill>
                <a:latin typeface="Montserrat"/>
              </a:rPr>
              <a:t>ARCHITECTURAL MODEL</a:t>
            </a:r>
            <a:endParaRPr lang="en-IN" dirty="0"/>
          </a:p>
        </p:txBody>
      </p:sp>
      <p:pic>
        <p:nvPicPr>
          <p:cNvPr id="4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07FD88A-6199-471B-7B5C-77C387D9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68" y="1772826"/>
            <a:ext cx="6434772" cy="47818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2F0C0F-7A39-F025-61C6-FBF661CB7AE5}"/>
                  </a:ext>
                </a:extLst>
              </p14:cNvPr>
              <p14:cNvContentPartPr/>
              <p14:nvPr/>
            </p14:nvContentPartPr>
            <p14:xfrm>
              <a:off x="2729730" y="3981480"/>
              <a:ext cx="91440" cy="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2F0C0F-7A39-F025-61C6-FBF661CB7A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3610" y="3975360"/>
                <a:ext cx="10368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16CD22-5BB0-BCD6-84D7-F3A3E798B910}"/>
              </a:ext>
            </a:extLst>
          </p:cNvPr>
          <p:cNvGrpSpPr/>
          <p:nvPr/>
        </p:nvGrpSpPr>
        <p:grpSpPr>
          <a:xfrm>
            <a:off x="2664960" y="3969840"/>
            <a:ext cx="348840" cy="36720"/>
            <a:chOff x="2664960" y="3969840"/>
            <a:chExt cx="348840" cy="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F5BA1C-6395-9965-0432-C89751527E81}"/>
                    </a:ext>
                  </a:extLst>
                </p14:cNvPr>
                <p14:cNvContentPartPr/>
                <p14:nvPr/>
              </p14:nvContentPartPr>
              <p14:xfrm>
                <a:off x="2664960" y="397956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F5BA1C-6395-9965-0432-C89751527E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6960" y="3961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DB4CFA-6793-738E-0AB9-228915E54AA4}"/>
                    </a:ext>
                  </a:extLst>
                </p14:cNvPr>
                <p14:cNvContentPartPr/>
                <p14:nvPr/>
              </p14:nvContentPartPr>
              <p14:xfrm>
                <a:off x="2664960" y="3970200"/>
                <a:ext cx="18000" cy="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DB4CFA-6793-738E-0AB9-228915E54A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6960" y="3952200"/>
                  <a:ext cx="5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E40609-0363-EB00-D58C-D3D3EB3A9E40}"/>
                    </a:ext>
                  </a:extLst>
                </p14:cNvPr>
                <p14:cNvContentPartPr/>
                <p14:nvPr/>
              </p14:nvContentPartPr>
              <p14:xfrm>
                <a:off x="2685840" y="396984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E40609-0363-EB00-D58C-D3D3EB3A9E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8200" y="3952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06FCD4-FECF-D76B-E5F4-9BF31B1FC4FD}"/>
                    </a:ext>
                  </a:extLst>
                </p14:cNvPr>
                <p14:cNvContentPartPr/>
                <p14:nvPr/>
              </p14:nvContentPartPr>
              <p14:xfrm>
                <a:off x="2674320" y="3992880"/>
                <a:ext cx="309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06FCD4-FECF-D76B-E5F4-9BF31B1FC4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6680" y="3974880"/>
                  <a:ext cx="66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ECCB7D-552B-B6C5-F3C6-1A6A6477A06E}"/>
                    </a:ext>
                  </a:extLst>
                </p14:cNvPr>
                <p14:cNvContentPartPr/>
                <p14:nvPr/>
              </p14:nvContentPartPr>
              <p14:xfrm>
                <a:off x="2708880" y="399288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ECCB7D-552B-B6C5-F3C6-1A6A6477A0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90880" y="3974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D116E5-C3E8-CF81-8F0C-65DF4E11B5FC}"/>
                    </a:ext>
                  </a:extLst>
                </p14:cNvPr>
                <p14:cNvContentPartPr/>
                <p14:nvPr/>
              </p14:nvContentPartPr>
              <p14:xfrm>
                <a:off x="2748840" y="39889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D116E5-C3E8-CF81-8F0C-65DF4E11B5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30840" y="39712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BCDB65-CDF3-B875-A0C4-8ED9D9548BFB}"/>
                    </a:ext>
                  </a:extLst>
                </p14:cNvPr>
                <p14:cNvContentPartPr/>
                <p14:nvPr/>
              </p14:nvContentPartPr>
              <p14:xfrm>
                <a:off x="2725800" y="397380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BCDB65-CDF3-B875-A0C4-8ED9D9548B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160" y="3955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D56396-954F-D52F-3FC5-E0A0AC4B0401}"/>
                    </a:ext>
                  </a:extLst>
                </p14:cNvPr>
                <p14:cNvContentPartPr/>
                <p14:nvPr/>
              </p14:nvContentPartPr>
              <p14:xfrm>
                <a:off x="2733360" y="39982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D56396-954F-D52F-3FC5-E0A0AC4B04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15720" y="3980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DA973D-ACBF-1ED7-AC3F-C7D5458D59E4}"/>
                    </a:ext>
                  </a:extLst>
                </p14:cNvPr>
                <p14:cNvContentPartPr/>
                <p14:nvPr/>
              </p14:nvContentPartPr>
              <p14:xfrm>
                <a:off x="2773320" y="400044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DA973D-ACBF-1ED7-AC3F-C7D5458D59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55680" y="398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A796A5-84B7-AAD5-136A-5045827F04A6}"/>
                    </a:ext>
                  </a:extLst>
                </p14:cNvPr>
                <p14:cNvContentPartPr/>
                <p14:nvPr/>
              </p14:nvContentPartPr>
              <p14:xfrm>
                <a:off x="2779080" y="3984960"/>
                <a:ext cx="1764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A796A5-84B7-AAD5-136A-5045827F04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61440" y="3967320"/>
                  <a:ext cx="53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B6E84F-395D-A4CF-6C9B-923F448EB0DF}"/>
                    </a:ext>
                  </a:extLst>
                </p14:cNvPr>
                <p14:cNvContentPartPr/>
                <p14:nvPr/>
              </p14:nvContentPartPr>
              <p14:xfrm>
                <a:off x="2800320" y="3984960"/>
                <a:ext cx="3960" cy="1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B6E84F-395D-A4CF-6C9B-923F448EB0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2320" y="3967320"/>
                  <a:ext cx="3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3C3B10-59F8-23E9-73AC-547AE71318E6}"/>
                    </a:ext>
                  </a:extLst>
                </p14:cNvPr>
                <p14:cNvContentPartPr/>
                <p14:nvPr/>
              </p14:nvContentPartPr>
              <p14:xfrm>
                <a:off x="2807880" y="398712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3C3B10-59F8-23E9-73AC-547AE71318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9880" y="39691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679E02-C2DC-8AE3-940C-3DEC2CB47DDF}"/>
                    </a:ext>
                  </a:extLst>
                </p14:cNvPr>
                <p14:cNvContentPartPr/>
                <p14:nvPr/>
              </p14:nvContentPartPr>
              <p14:xfrm>
                <a:off x="2813640" y="399468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679E02-C2DC-8AE3-940C-3DEC2CB47D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5640" y="3976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7E0E52-60FA-E0EC-4374-C3B3C7CBE8EF}"/>
                    </a:ext>
                  </a:extLst>
                </p14:cNvPr>
                <p14:cNvContentPartPr/>
                <p14:nvPr/>
              </p14:nvContentPartPr>
              <p14:xfrm>
                <a:off x="2809680" y="3984960"/>
                <a:ext cx="51840" cy="1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7E0E52-60FA-E0EC-4374-C3B3C7CBE8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92040" y="3966960"/>
                  <a:ext cx="87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5124B0-DB5A-01FE-41AC-017D6BBF3D26}"/>
                    </a:ext>
                  </a:extLst>
                </p14:cNvPr>
                <p14:cNvContentPartPr/>
                <p14:nvPr/>
              </p14:nvContentPartPr>
              <p14:xfrm>
                <a:off x="2864760" y="398496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5124B0-DB5A-01FE-41AC-017D6BBF3D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7120" y="3967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5C702D-FAAF-16D7-54CA-1B4371E58FCE}"/>
                    </a:ext>
                  </a:extLst>
                </p14:cNvPr>
                <p14:cNvContentPartPr/>
                <p14:nvPr/>
              </p14:nvContentPartPr>
              <p14:xfrm>
                <a:off x="2886000" y="397956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5C702D-FAAF-16D7-54CA-1B4371E58F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68000" y="3961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C5FB79-3F4B-A5AE-7059-82C085FEB3D3}"/>
                    </a:ext>
                  </a:extLst>
                </p14:cNvPr>
                <p14:cNvContentPartPr/>
                <p14:nvPr/>
              </p14:nvContentPartPr>
              <p14:xfrm>
                <a:off x="2897160" y="396984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C5FB79-3F4B-A5AE-7059-82C085FEB3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9520" y="3952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C83CB0-6B2B-1858-21C8-3AB43D53858D}"/>
                    </a:ext>
                  </a:extLst>
                </p14:cNvPr>
                <p14:cNvContentPartPr/>
                <p14:nvPr/>
              </p14:nvContentPartPr>
              <p14:xfrm>
                <a:off x="2857200" y="400620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C83CB0-6B2B-1858-21C8-3AB43D5385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39560" y="3988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85EF7C-8A55-8AB9-5308-8330C3E350EA}"/>
                    </a:ext>
                  </a:extLst>
                </p14:cNvPr>
                <p14:cNvContentPartPr/>
                <p14:nvPr/>
              </p14:nvContentPartPr>
              <p14:xfrm>
                <a:off x="2889600" y="3994680"/>
                <a:ext cx="25200" cy="1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85EF7C-8A55-8AB9-5308-8330C3E350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71960" y="3976680"/>
                  <a:ext cx="60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2DDA40-2772-D7AF-CF45-19DC233AFDE4}"/>
                    </a:ext>
                  </a:extLst>
                </p14:cNvPr>
                <p14:cNvContentPartPr/>
                <p14:nvPr/>
              </p14:nvContentPartPr>
              <p14:xfrm>
                <a:off x="2918400" y="399468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2DDA40-2772-D7AF-CF45-19DC233AFD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0400" y="3976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B7FBA4-0B1B-20B9-FAC8-EEAC9D95DD7A}"/>
                    </a:ext>
                  </a:extLst>
                </p14:cNvPr>
                <p14:cNvContentPartPr/>
                <p14:nvPr/>
              </p14:nvContentPartPr>
              <p14:xfrm>
                <a:off x="2939280" y="399288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B7FBA4-0B1B-20B9-FAC8-EEAC9D95DD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21280" y="3974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84ABD38-AB37-B390-5459-73C22910477B}"/>
                    </a:ext>
                  </a:extLst>
                </p14:cNvPr>
                <p14:cNvContentPartPr/>
                <p14:nvPr/>
              </p14:nvContentPartPr>
              <p14:xfrm>
                <a:off x="2925960" y="397380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84ABD38-AB37-B390-5459-73C2291047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7960" y="3955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32F988-F8F2-A5E7-0702-73ECBD9BE390}"/>
                    </a:ext>
                  </a:extLst>
                </p14:cNvPr>
                <p14:cNvContentPartPr/>
                <p14:nvPr/>
              </p14:nvContentPartPr>
              <p14:xfrm>
                <a:off x="2967720" y="398496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32F988-F8F2-A5E7-0702-73ECBD9BE3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0080" y="3967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708A88-FDD1-BF79-5187-1343D4D518C9}"/>
                    </a:ext>
                  </a:extLst>
                </p14:cNvPr>
                <p14:cNvContentPartPr/>
                <p14:nvPr/>
              </p14:nvContentPartPr>
              <p14:xfrm>
                <a:off x="3007680" y="398316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708A88-FDD1-BF79-5187-1343D4D518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0040" y="3965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C468A1-E3AE-6D0E-A24E-ED35732E5020}"/>
                    </a:ext>
                  </a:extLst>
                </p14:cNvPr>
                <p14:cNvContentPartPr/>
                <p14:nvPr/>
              </p14:nvContentPartPr>
              <p14:xfrm>
                <a:off x="2981040" y="39849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C468A1-E3AE-6D0E-A24E-ED35732E50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3400" y="3967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D6DE90-ACE4-2134-6F01-60D51E813876}"/>
                    </a:ext>
                  </a:extLst>
                </p14:cNvPr>
                <p14:cNvContentPartPr/>
                <p14:nvPr/>
              </p14:nvContentPartPr>
              <p14:xfrm>
                <a:off x="2994360" y="39946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D6DE90-ACE4-2134-6F01-60D51E8138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6720" y="3976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F22F34-3165-4E28-2993-777AFB71ECBF}"/>
                    </a:ext>
                  </a:extLst>
                </p14:cNvPr>
                <p14:cNvContentPartPr/>
                <p14:nvPr/>
              </p14:nvContentPartPr>
              <p14:xfrm>
                <a:off x="3013440" y="399468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F22F34-3165-4E28-2993-777AFB71EC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5800" y="3976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C7CBD0-488E-CB35-140E-C948F85F7647}"/>
                    </a:ext>
                  </a:extLst>
                </p14:cNvPr>
                <p14:cNvContentPartPr/>
                <p14:nvPr/>
              </p14:nvContentPartPr>
              <p14:xfrm>
                <a:off x="2958360" y="400404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C7CBD0-488E-CB35-140E-C948F85F76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0360" y="3986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" name="Picture 8">
            <a:extLst>
              <a:ext uri="{FF2B5EF4-FFF2-40B4-BE49-F238E27FC236}">
                <a16:creationId xmlns:a16="http://schemas.microsoft.com/office/drawing/2014/main" id="{9AF149C8-0443-5E35-F51C-367C99EC9C4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914626" y="2093567"/>
            <a:ext cx="2397244" cy="4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7103-4055-CBA7-83AC-C83C2AD8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EF4815"/>
                </a:solidFill>
                <a:latin typeface="Montserrat"/>
              </a:rPr>
              <a:t>FLOW CHART</a:t>
            </a:r>
            <a:endParaRPr lang="en-IN" dirty="0"/>
          </a:p>
        </p:txBody>
      </p:sp>
      <p:pic>
        <p:nvPicPr>
          <p:cNvPr id="4" name="Content Placeholder 3" descr="A diagram of a server&#10;&#10;Description automatically generated">
            <a:extLst>
              <a:ext uri="{FF2B5EF4-FFF2-40B4-BE49-F238E27FC236}">
                <a16:creationId xmlns:a16="http://schemas.microsoft.com/office/drawing/2014/main" id="{B4BD0AA7-765D-279A-CF84-4EBD66E5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6" y="1319645"/>
            <a:ext cx="3751119" cy="5538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21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57" y="656194"/>
            <a:ext cx="10288885" cy="1280890"/>
          </a:xfrm>
        </p:spPr>
        <p:txBody>
          <a:bodyPr/>
          <a:lstStyle/>
          <a:p>
            <a:r>
              <a:rPr lang="en-US" sz="3600" b="1" dirty="0">
                <a:solidFill>
                  <a:srgbClr val="EF4815"/>
                </a:solidFill>
                <a:latin typeface="Montserrat"/>
              </a:rPr>
              <a:t>Unique Features of this System Compared to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50" y="1903935"/>
            <a:ext cx="9274253" cy="4954065"/>
          </a:xfrm>
        </p:spPr>
        <p:txBody>
          <a:bodyPr>
            <a:normAutofit/>
          </a:bodyPr>
          <a:lstStyle/>
          <a:p>
            <a:pPr marL="0" indent="0">
              <a:buSzPts val="1600"/>
              <a:buNone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>
              <a:buSzPts val="1600"/>
            </a:pPr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Send Alert messages to the client.</a:t>
            </a:r>
          </a:p>
          <a:p>
            <a:pPr marL="0" indent="0">
              <a:buSzPts val="1600"/>
              <a:buNone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>
              <a:buSzPts val="1600"/>
            </a:pPr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Determine the BOTTLENECK PERIOD of a particular system .</a:t>
            </a: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SzPts val="1600"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SzPts val="1600"/>
            </a:pPr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Work on both local and remote network.</a:t>
            </a:r>
          </a:p>
          <a:p>
            <a:pPr>
              <a:buSzPts val="1600"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marL="0" indent="0">
              <a:buSzPts val="1600"/>
              <a:buNone/>
            </a:pPr>
            <a:endParaRPr lang="en-US" b="1" dirty="0">
              <a:latin typeface="Montserrat" panose="00000500000000000000" pitchFamily="50" charset="0"/>
              <a:ea typeface="Calibri"/>
              <a:cs typeface="Calibri"/>
            </a:endParaRPr>
          </a:p>
          <a:p>
            <a:pPr>
              <a:buSzPts val="1600"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SzPts val="1600"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SzPts val="1600"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>
              <a:buSzPts val="1600"/>
            </a:pP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SzPts val="1600"/>
              <a:defRPr/>
            </a:pPr>
            <a:endParaRPr lang="en-US" b="1" dirty="0">
              <a:latin typeface="Montserrat" panose="00000500000000000000" pitchFamily="50" charset="0"/>
              <a:ea typeface="Calibri"/>
              <a:cs typeface="Calibri"/>
            </a:endParaRPr>
          </a:p>
          <a:p>
            <a:pPr>
              <a:buSzPts val="1600"/>
              <a:defRPr/>
            </a:pPr>
            <a:endParaRPr lang="en-US" b="1" dirty="0">
              <a:latin typeface="Montserrat" panose="00000500000000000000" pitchFamily="50" charset="0"/>
              <a:ea typeface="Calibri"/>
              <a:cs typeface="Calibri"/>
              <a:sym typeface="Calibri"/>
            </a:endParaRPr>
          </a:p>
          <a:p>
            <a:endParaRPr lang="en-US" sz="2400" b="1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5459755-8D6A-4A7E-8AB1-9E477E87F3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32" y="1821304"/>
            <a:ext cx="2416568" cy="23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538" y="657727"/>
            <a:ext cx="8393926" cy="2895600"/>
          </a:xfrm>
        </p:spPr>
        <p:txBody>
          <a:bodyPr>
            <a:normAutofit/>
          </a:bodyPr>
          <a:lstStyle/>
          <a:p>
            <a:r>
              <a:rPr lang="en-US" sz="54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929942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3861</TotalTime>
  <Words>251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Arial,Sans-Serif</vt:lpstr>
      <vt:lpstr>Calibri</vt:lpstr>
      <vt:lpstr>Century Gothic</vt:lpstr>
      <vt:lpstr>Montserrat</vt:lpstr>
      <vt:lpstr>Wingdings 3</vt:lpstr>
      <vt:lpstr>Wisp</vt:lpstr>
      <vt:lpstr>SYSTEM MONITERING : Centralized System Monitoring for Hardware Components</vt:lpstr>
      <vt:lpstr>Table of Contents </vt:lpstr>
      <vt:lpstr>   Problem Statement</vt:lpstr>
      <vt:lpstr>        Introduction to System Monitor </vt:lpstr>
      <vt:lpstr>OBJECTIVE</vt:lpstr>
      <vt:lpstr>ARCHITECTURAL MODEL</vt:lpstr>
      <vt:lpstr>FLOW CHART</vt:lpstr>
      <vt:lpstr>Unique Features of this System Compared to the Existing System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SysMonitor</dc:title>
  <dc:creator>lenovo</dc:creator>
  <cp:lastModifiedBy>KARAN DHARRA</cp:lastModifiedBy>
  <cp:revision>27</cp:revision>
  <dcterms:created xsi:type="dcterms:W3CDTF">2024-01-22T16:21:08Z</dcterms:created>
  <dcterms:modified xsi:type="dcterms:W3CDTF">2024-04-19T10:57:41Z</dcterms:modified>
</cp:coreProperties>
</file>