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notesMasterIdLst>
    <p:notesMasterId r:id="rId21"/>
  </p:notesMasterIdLst>
  <p:sldIdLst>
    <p:sldId id="266" r:id="rId2"/>
    <p:sldId id="267" r:id="rId3"/>
    <p:sldId id="274" r:id="rId4"/>
    <p:sldId id="257" r:id="rId5"/>
    <p:sldId id="275" r:id="rId6"/>
    <p:sldId id="271" r:id="rId7"/>
    <p:sldId id="276" r:id="rId8"/>
    <p:sldId id="265" r:id="rId9"/>
    <p:sldId id="273" r:id="rId10"/>
    <p:sldId id="260" r:id="rId11"/>
    <p:sldId id="259" r:id="rId12"/>
    <p:sldId id="277" r:id="rId13"/>
    <p:sldId id="261" r:id="rId14"/>
    <p:sldId id="262" r:id="rId15"/>
    <p:sldId id="263" r:id="rId16"/>
    <p:sldId id="278" r:id="rId17"/>
    <p:sldId id="279" r:id="rId18"/>
    <p:sldId id="26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Baranwal" initials="MB" lastIdx="1" clrIdx="0">
    <p:extLst>
      <p:ext uri="{19B8F6BF-5375-455C-9EA6-DF929625EA0E}">
        <p15:presenceInfo xmlns:p15="http://schemas.microsoft.com/office/powerpoint/2012/main" userId="cf755a28ae1f05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110" d="100"/>
          <a:sy n="110"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CCF9-384A-4D92-B07B-0BA7C343A77B}" type="datetimeFigureOut">
              <a:rPr lang="en-IN" smtClean="0"/>
              <a:t>16-02-2021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6375-E24E-4B2E-9165-E1F63D0F7CCD}" type="slidenum">
              <a:rPr lang="en-IN" smtClean="0"/>
              <a:t>‹#›</a:t>
            </a:fld>
            <a:endParaRPr lang="en-IN"/>
          </a:p>
        </p:txBody>
      </p:sp>
    </p:spTree>
    <p:extLst>
      <p:ext uri="{BB962C8B-B14F-4D97-AF65-F5344CB8AC3E}">
        <p14:creationId xmlns:p14="http://schemas.microsoft.com/office/powerpoint/2010/main" val="173559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2/16/2021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6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1535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17664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8142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4745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176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9112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35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551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934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08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42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83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7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14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90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31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76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2/16/2021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3593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A902-6CE5-4126-8C94-884ACEF3A019}"/>
              </a:ext>
            </a:extLst>
          </p:cNvPr>
          <p:cNvSpPr>
            <a:spLocks noGrp="1"/>
          </p:cNvSpPr>
          <p:nvPr>
            <p:ph type="title"/>
          </p:nvPr>
        </p:nvSpPr>
        <p:spPr/>
        <p:txBody>
          <a:bodyPr/>
          <a:lstStyle/>
          <a:p>
            <a:pPr algn="ctr"/>
            <a:r>
              <a:rPr lang="en-US" sz="7200" dirty="0" err="1">
                <a:latin typeface="Berlin Sans FB Demi" panose="020E0802020502020306" pitchFamily="34" charset="0"/>
              </a:rPr>
              <a:t>Edeth</a:t>
            </a:r>
            <a:endParaRPr lang="en-IN" sz="7200"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1723C745-E0AE-4DA4-BA05-874E941502ED}"/>
              </a:ext>
            </a:extLst>
          </p:cNvPr>
          <p:cNvSpPr>
            <a:spLocks noGrp="1"/>
          </p:cNvSpPr>
          <p:nvPr>
            <p:ph type="body" sz="half" idx="13"/>
          </p:nvPr>
        </p:nvSpPr>
        <p:spPr>
          <a:xfrm>
            <a:off x="1943221" y="3086826"/>
            <a:ext cx="7731219" cy="342174"/>
          </a:xfrm>
        </p:spPr>
        <p:txBody>
          <a:bodyPr/>
          <a:lstStyle/>
          <a:p>
            <a:pPr algn="ctr"/>
            <a:r>
              <a:rPr lang="en-US" dirty="0"/>
              <a:t>Computer Assistant</a:t>
            </a:r>
            <a:endParaRPr lang="en-IN" dirty="0"/>
          </a:p>
        </p:txBody>
      </p:sp>
    </p:spTree>
    <p:extLst>
      <p:ext uri="{BB962C8B-B14F-4D97-AF65-F5344CB8AC3E}">
        <p14:creationId xmlns:p14="http://schemas.microsoft.com/office/powerpoint/2010/main" val="2671363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1353-C8D8-8840-A690-A82DDD08C097}"/>
              </a:ext>
            </a:extLst>
          </p:cNvPr>
          <p:cNvSpPr>
            <a:spLocks noGrp="1"/>
          </p:cNvSpPr>
          <p:nvPr>
            <p:ph type="title"/>
          </p:nvPr>
        </p:nvSpPr>
        <p:spPr/>
        <p:txBody>
          <a:bodyPr/>
          <a:lstStyle/>
          <a:p>
            <a:r>
              <a:rPr lang="en-GB" dirty="0"/>
              <a:t>Python libraries used</a:t>
            </a:r>
            <a:endParaRPr lang="en-US" dirty="0"/>
          </a:p>
        </p:txBody>
      </p:sp>
      <p:sp>
        <p:nvSpPr>
          <p:cNvPr id="3" name="Content Placeholder 2">
            <a:extLst>
              <a:ext uri="{FF2B5EF4-FFF2-40B4-BE49-F238E27FC236}">
                <a16:creationId xmlns:a16="http://schemas.microsoft.com/office/drawing/2014/main" id="{A9F963B6-BF02-D344-95C0-6C5D1D2ABAEF}"/>
              </a:ext>
            </a:extLst>
          </p:cNvPr>
          <p:cNvSpPr>
            <a:spLocks noGrp="1"/>
          </p:cNvSpPr>
          <p:nvPr>
            <p:ph idx="1"/>
          </p:nvPr>
        </p:nvSpPr>
        <p:spPr>
          <a:xfrm>
            <a:off x="1683170" y="2307771"/>
            <a:ext cx="10018713" cy="4293323"/>
          </a:xfrm>
        </p:spPr>
        <p:txBody>
          <a:bodyPr numCol="2">
            <a:noAutofit/>
          </a:bodyPr>
          <a:lstStyle/>
          <a:p>
            <a:pPr marL="0" indent="0">
              <a:buNone/>
            </a:pPr>
            <a:r>
              <a:rPr lang="en-GB" b="1" i="1" dirty="0"/>
              <a:t>Pyttsx3</a:t>
            </a:r>
            <a:r>
              <a:rPr lang="en-GB" sz="1000" b="1" i="1" dirty="0"/>
              <a:t> </a:t>
            </a:r>
          </a:p>
          <a:p>
            <a:pPr marL="0" indent="0">
              <a:buNone/>
            </a:pPr>
            <a:r>
              <a:rPr lang="en-GB" sz="1000" i="1" dirty="0"/>
              <a:t>Text to speech library.</a:t>
            </a:r>
          </a:p>
          <a:p>
            <a:pPr marL="0" indent="0">
              <a:buNone/>
            </a:pPr>
            <a:endParaRPr lang="en-GB" sz="1000" b="1" i="1" dirty="0"/>
          </a:p>
          <a:p>
            <a:pPr marL="0" indent="0">
              <a:buNone/>
            </a:pPr>
            <a:r>
              <a:rPr lang="en-GB" b="1" i="1" dirty="0"/>
              <a:t>                     Speech Recognition </a:t>
            </a:r>
            <a:endParaRPr lang="en-GB" sz="1000" b="1" i="1" dirty="0"/>
          </a:p>
          <a:p>
            <a:pPr marL="0" indent="0">
              <a:buNone/>
            </a:pPr>
            <a:r>
              <a:rPr lang="en-GB" sz="1000" b="1" i="1" dirty="0"/>
              <a:t>	                         </a:t>
            </a:r>
            <a:r>
              <a:rPr lang="en-GB" sz="1000" i="1" dirty="0"/>
              <a:t>Speech to text library.</a:t>
            </a:r>
          </a:p>
          <a:p>
            <a:pPr marL="0" indent="0">
              <a:buNone/>
            </a:pPr>
            <a:endParaRPr lang="en-GB" sz="1000" b="1" i="1" dirty="0"/>
          </a:p>
          <a:p>
            <a:pPr marL="0" indent="0">
              <a:buNone/>
            </a:pPr>
            <a:r>
              <a:rPr lang="en-GB" b="1" i="1" dirty="0"/>
              <a:t>                    </a:t>
            </a:r>
          </a:p>
          <a:p>
            <a:pPr marL="0" indent="0">
              <a:buNone/>
            </a:pPr>
            <a:r>
              <a:rPr lang="en-GB" b="1" i="1" dirty="0"/>
              <a:t> OS </a:t>
            </a:r>
          </a:p>
          <a:p>
            <a:pPr marL="0" indent="0">
              <a:buNone/>
            </a:pPr>
            <a:r>
              <a:rPr lang="en-GB" sz="1000" b="1" i="1" dirty="0"/>
              <a:t> 			</a:t>
            </a:r>
            <a:r>
              <a:rPr lang="en-GB" sz="1000" i="1" dirty="0"/>
              <a:t>Provide interface to program</a:t>
            </a:r>
          </a:p>
          <a:p>
            <a:pPr marL="0" indent="0">
              <a:buNone/>
            </a:pPr>
            <a:r>
              <a:rPr lang="en-GB" sz="1000" b="1" i="1" dirty="0"/>
              <a:t>			</a:t>
            </a:r>
            <a:r>
              <a:rPr lang="en-GB" sz="1000" i="1" dirty="0"/>
              <a:t>with the operating system.</a:t>
            </a:r>
          </a:p>
          <a:p>
            <a:pPr marL="0" indent="0">
              <a:buNone/>
            </a:pPr>
            <a:endParaRPr lang="en-GB" sz="1000" i="1" dirty="0"/>
          </a:p>
          <a:p>
            <a:pPr marL="0" indent="0" algn="r">
              <a:buNone/>
            </a:pPr>
            <a:endParaRPr lang="en-GB" sz="1000" i="1" dirty="0"/>
          </a:p>
          <a:p>
            <a:pPr marL="0" indent="0">
              <a:buNone/>
            </a:pPr>
            <a:r>
              <a:rPr lang="en-GB" b="1" i="1" dirty="0"/>
              <a:t>     </a:t>
            </a:r>
          </a:p>
          <a:p>
            <a:pPr marL="0" indent="0">
              <a:buNone/>
            </a:pPr>
            <a:r>
              <a:rPr lang="en-GB" b="1" i="1" dirty="0"/>
              <a:t> Wikipedia</a:t>
            </a:r>
          </a:p>
          <a:p>
            <a:pPr marL="0" indent="0">
              <a:buNone/>
            </a:pPr>
            <a:r>
              <a:rPr lang="en-GB" sz="1000" b="1" i="1" dirty="0"/>
              <a:t>            </a:t>
            </a:r>
            <a:r>
              <a:rPr lang="en-GB" sz="1000" i="1" dirty="0"/>
              <a:t>Wikipedia module.</a:t>
            </a:r>
          </a:p>
          <a:p>
            <a:pPr marL="0" indent="0">
              <a:buNone/>
            </a:pPr>
            <a:endParaRPr lang="en-GB" sz="1000" i="1" dirty="0"/>
          </a:p>
          <a:p>
            <a:pPr marL="0" indent="0">
              <a:buNone/>
            </a:pPr>
            <a:r>
              <a:rPr lang="en-GB" b="1" i="1" dirty="0"/>
              <a:t>    </a:t>
            </a:r>
          </a:p>
          <a:p>
            <a:pPr marL="0" indent="0">
              <a:buNone/>
            </a:pPr>
            <a:r>
              <a:rPr lang="en-GB" b="1" i="1" dirty="0"/>
              <a:t>  </a:t>
            </a:r>
            <a:r>
              <a:rPr lang="en-GB" b="1" i="1" dirty="0" err="1"/>
              <a:t>Webbrowser</a:t>
            </a:r>
            <a:endParaRPr lang="en-GB" b="1" i="1" dirty="0"/>
          </a:p>
          <a:p>
            <a:pPr marL="0" indent="0">
              <a:buNone/>
            </a:pPr>
            <a:r>
              <a:rPr lang="en-GB" sz="1000" i="1" dirty="0"/>
              <a:t>            It provide interface to search</a:t>
            </a:r>
          </a:p>
          <a:p>
            <a:pPr marL="0" indent="0">
              <a:buNone/>
            </a:pPr>
            <a:r>
              <a:rPr lang="en-GB" sz="1000" i="1" dirty="0"/>
              <a:t>            anything using default browser</a:t>
            </a:r>
          </a:p>
          <a:p>
            <a:pPr marL="0" indent="0">
              <a:buNone/>
            </a:pPr>
            <a:endParaRPr lang="en-GB" sz="1000" i="1" dirty="0"/>
          </a:p>
          <a:p>
            <a:pPr marL="0" indent="0" algn="r">
              <a:buNone/>
            </a:pPr>
            <a:r>
              <a:rPr lang="en-GB" sz="1200" b="1" i="1" dirty="0"/>
              <a:t>Datetime, time, google search ,</a:t>
            </a:r>
          </a:p>
          <a:p>
            <a:pPr marL="0" indent="0" algn="r">
              <a:buNone/>
            </a:pPr>
            <a:r>
              <a:rPr lang="en-GB" sz="1200" b="1" i="1" dirty="0"/>
              <a:t>Etc. as for the requirement. </a:t>
            </a:r>
          </a:p>
          <a:p>
            <a:pPr marL="0" indent="0">
              <a:buNone/>
            </a:pPr>
            <a:r>
              <a:rPr lang="en-GB" sz="1000" b="1" i="1" dirty="0"/>
              <a:t>	</a:t>
            </a:r>
          </a:p>
        </p:txBody>
      </p:sp>
    </p:spTree>
    <p:extLst>
      <p:ext uri="{BB962C8B-B14F-4D97-AF65-F5344CB8AC3E}">
        <p14:creationId xmlns:p14="http://schemas.microsoft.com/office/powerpoint/2010/main" val="362719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EB8C-EB0C-8B42-99C6-3E21C0A61AAC}"/>
              </a:ext>
            </a:extLst>
          </p:cNvPr>
          <p:cNvSpPr>
            <a:spLocks noGrp="1"/>
          </p:cNvSpPr>
          <p:nvPr>
            <p:ph type="title"/>
          </p:nvPr>
        </p:nvSpPr>
        <p:spPr/>
        <p:txBody>
          <a:bodyPr/>
          <a:lstStyle/>
          <a:p>
            <a:r>
              <a:rPr lang="en-GB" dirty="0"/>
              <a:t>What can this Assistant do for you?</a:t>
            </a:r>
            <a:endParaRPr lang="en-US" dirty="0"/>
          </a:p>
        </p:txBody>
      </p:sp>
      <p:sp>
        <p:nvSpPr>
          <p:cNvPr id="3" name="Content Placeholder 2">
            <a:extLst>
              <a:ext uri="{FF2B5EF4-FFF2-40B4-BE49-F238E27FC236}">
                <a16:creationId xmlns:a16="http://schemas.microsoft.com/office/drawing/2014/main" id="{4A8E75A2-D52A-BA44-B36D-D9A405BDE81B}"/>
              </a:ext>
            </a:extLst>
          </p:cNvPr>
          <p:cNvSpPr>
            <a:spLocks noGrp="1"/>
          </p:cNvSpPr>
          <p:nvPr>
            <p:ph idx="1"/>
          </p:nvPr>
        </p:nvSpPr>
        <p:spPr>
          <a:xfrm>
            <a:off x="1154954" y="2034299"/>
            <a:ext cx="9950254" cy="4823701"/>
          </a:xfrm>
        </p:spPr>
        <p:txBody>
          <a:bodyPr/>
          <a:lstStyle/>
          <a:p>
            <a:endParaRPr lang="en-GB" dirty="0"/>
          </a:p>
          <a:p>
            <a:pPr lvl="1"/>
            <a:r>
              <a:rPr lang="en-GB" sz="2000" dirty="0"/>
              <a:t>EDETH works </a:t>
            </a:r>
            <a:r>
              <a:rPr lang="en-GB" dirty="0"/>
              <a:t>as ONLINE ASSISTANT</a:t>
            </a:r>
            <a:endParaRPr lang="en-GB" sz="2000" dirty="0"/>
          </a:p>
          <a:p>
            <a:pPr marL="457200" lvl="1" indent="0">
              <a:buNone/>
            </a:pPr>
            <a:endParaRPr lang="en-GB" sz="2000" dirty="0"/>
          </a:p>
          <a:p>
            <a:pPr marL="914400" lvl="1" indent="-457200">
              <a:buFont typeface="+mj-lt"/>
              <a:buAutoNum type="arabicPeriod"/>
            </a:pPr>
            <a:r>
              <a:rPr lang="en-GB" sz="2000" dirty="0"/>
              <a:t>It can open Websites. </a:t>
            </a:r>
          </a:p>
          <a:p>
            <a:pPr marL="914400" lvl="1" indent="-457200">
              <a:buFont typeface="+mj-lt"/>
              <a:buAutoNum type="arabicPeriod"/>
            </a:pPr>
            <a:r>
              <a:rPr lang="en-GB" sz="2000" dirty="0"/>
              <a:t>It can open applications (like MS Word ,VS Code ,Spotify etc) .</a:t>
            </a:r>
          </a:p>
          <a:p>
            <a:pPr marL="914400" lvl="1" indent="-457200">
              <a:buFont typeface="+mj-lt"/>
              <a:buAutoNum type="arabicPeriod"/>
            </a:pPr>
            <a:r>
              <a:rPr lang="en-GB" sz="2000" dirty="0"/>
              <a:t>It can search on Wikipedia.</a:t>
            </a:r>
          </a:p>
          <a:p>
            <a:pPr marL="914400" lvl="1" indent="-457200">
              <a:buFont typeface="+mj-lt"/>
              <a:buAutoNum type="arabicPeriod"/>
            </a:pPr>
            <a:r>
              <a:rPr lang="en-GB" sz="2000" dirty="0"/>
              <a:t>It can save reminders .</a:t>
            </a:r>
          </a:p>
          <a:p>
            <a:pPr marL="914400" lvl="1" indent="-457200">
              <a:buFont typeface="+mj-lt"/>
              <a:buAutoNum type="arabicPeriod"/>
            </a:pPr>
            <a:r>
              <a:rPr lang="en-GB" sz="2000" dirty="0"/>
              <a:t>It can provide as current time.</a:t>
            </a:r>
          </a:p>
          <a:p>
            <a:pPr marL="914400" lvl="1" indent="-457200">
              <a:buFont typeface="+mj-lt"/>
              <a:buAutoNum type="arabicPeriod"/>
            </a:pPr>
            <a:endParaRPr lang="en-GB" sz="2000" dirty="0"/>
          </a:p>
          <a:p>
            <a:pPr marL="457200" lvl="1" indent="0">
              <a:buNone/>
            </a:pPr>
            <a:endParaRPr lang="en-GB" sz="2000" dirty="0"/>
          </a:p>
        </p:txBody>
      </p:sp>
    </p:spTree>
    <p:extLst>
      <p:ext uri="{BB962C8B-B14F-4D97-AF65-F5344CB8AC3E}">
        <p14:creationId xmlns:p14="http://schemas.microsoft.com/office/powerpoint/2010/main" val="1984010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FB69-EB33-4965-A2A6-8B68B72D29B2}"/>
              </a:ext>
            </a:extLst>
          </p:cNvPr>
          <p:cNvSpPr>
            <a:spLocks noGrp="1"/>
          </p:cNvSpPr>
          <p:nvPr>
            <p:ph type="ctrTitle"/>
          </p:nvPr>
        </p:nvSpPr>
        <p:spPr>
          <a:xfrm>
            <a:off x="1683171" y="1223041"/>
            <a:ext cx="8825658" cy="2677648"/>
          </a:xfrm>
        </p:spPr>
        <p:txBody>
          <a:bodyPr/>
          <a:lstStyle/>
          <a:p>
            <a:pPr algn="ctr"/>
            <a:r>
              <a:rPr lang="en-US" dirty="0"/>
              <a:t>CONCLUSION</a:t>
            </a:r>
            <a:endParaRPr lang="en-IN" dirty="0"/>
          </a:p>
        </p:txBody>
      </p:sp>
    </p:spTree>
    <p:extLst>
      <p:ext uri="{BB962C8B-B14F-4D97-AF65-F5344CB8AC3E}">
        <p14:creationId xmlns:p14="http://schemas.microsoft.com/office/powerpoint/2010/main" val="2378980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FBE0-93DE-4649-AFB9-0A5775960CEE}"/>
              </a:ext>
            </a:extLst>
          </p:cNvPr>
          <p:cNvSpPr>
            <a:spLocks noGrp="1"/>
          </p:cNvSpPr>
          <p:nvPr>
            <p:ph type="title"/>
          </p:nvPr>
        </p:nvSpPr>
        <p:spPr/>
        <p:txBody>
          <a:bodyPr/>
          <a:lstStyle/>
          <a:p>
            <a:r>
              <a:rPr lang="en-GB" dirty="0"/>
              <a:t>Is EDETH an A.I.?</a:t>
            </a:r>
            <a:endParaRPr lang="en-US" dirty="0"/>
          </a:p>
        </p:txBody>
      </p:sp>
      <p:sp>
        <p:nvSpPr>
          <p:cNvPr id="3" name="Content Placeholder 2">
            <a:extLst>
              <a:ext uri="{FF2B5EF4-FFF2-40B4-BE49-F238E27FC236}">
                <a16:creationId xmlns:a16="http://schemas.microsoft.com/office/drawing/2014/main" id="{5D5C99F2-DBB0-0640-ABF0-8FA9D5B400C3}"/>
              </a:ext>
            </a:extLst>
          </p:cNvPr>
          <p:cNvSpPr>
            <a:spLocks noGrp="1"/>
          </p:cNvSpPr>
          <p:nvPr>
            <p:ph idx="1"/>
          </p:nvPr>
        </p:nvSpPr>
        <p:spPr>
          <a:xfrm>
            <a:off x="1683170" y="2468032"/>
            <a:ext cx="8825659" cy="3416300"/>
          </a:xfrm>
        </p:spPr>
        <p:txBody>
          <a:bodyPr>
            <a:normAutofit/>
          </a:bodyPr>
          <a:lstStyle/>
          <a:p>
            <a:pPr marL="0" indent="0" algn="ctr">
              <a:buNone/>
            </a:pPr>
            <a:endParaRPr lang="en-GB" sz="2000" dirty="0"/>
          </a:p>
          <a:p>
            <a:pPr marL="0" indent="0" algn="ctr">
              <a:buNone/>
            </a:pPr>
            <a:r>
              <a:rPr lang="en-GB" sz="2000" dirty="0"/>
              <a:t>A lot of people will argue that the virtual assistant that I have created is not an A.I. , but it is the output of the bunch of the statements. But , if we look at the very basic level , the sole purpose of an A.I. Is to develop machines that can perform human tasks with the same effectiveness or even more effectively than humans.</a:t>
            </a:r>
          </a:p>
          <a:p>
            <a:pPr marL="0" indent="0" algn="ctr">
              <a:buNone/>
            </a:pPr>
            <a:endParaRPr lang="en-GB" sz="2000" dirty="0"/>
          </a:p>
          <a:p>
            <a:pPr marL="0" indent="0" algn="ctr">
              <a:buNone/>
            </a:pPr>
            <a:r>
              <a:rPr lang="en-GB" sz="2000" dirty="0"/>
              <a:t>It is a fact that this virtual assistant is not a very good example of A.I. , </a:t>
            </a:r>
            <a:r>
              <a:rPr lang="en-GB" sz="2000" b="1" i="1" u="sng" dirty="0"/>
              <a:t>but it can be an A.I. if I work in it more and more with the help of machine learning ,neural networks, Cognitive </a:t>
            </a:r>
            <a:r>
              <a:rPr lang="en-GB" sz="2000" b="1" i="1" u="sng" dirty="0" err="1"/>
              <a:t>computing,etc</a:t>
            </a:r>
            <a:endParaRPr lang="en-US" sz="2000" b="1" i="1" u="sng" dirty="0"/>
          </a:p>
        </p:txBody>
      </p:sp>
    </p:spTree>
    <p:extLst>
      <p:ext uri="{BB962C8B-B14F-4D97-AF65-F5344CB8AC3E}">
        <p14:creationId xmlns:p14="http://schemas.microsoft.com/office/powerpoint/2010/main" val="2726056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ED8B-BB32-E349-96AF-56B024437603}"/>
              </a:ext>
            </a:extLst>
          </p:cNvPr>
          <p:cNvSpPr>
            <a:spLocks noGrp="1"/>
          </p:cNvSpPr>
          <p:nvPr>
            <p:ph type="title"/>
          </p:nvPr>
        </p:nvSpPr>
        <p:spPr/>
        <p:txBody>
          <a:bodyPr/>
          <a:lstStyle/>
          <a:p>
            <a:r>
              <a:rPr lang="en-GB" dirty="0"/>
              <a:t>Advantages of EDETH</a:t>
            </a:r>
            <a:endParaRPr lang="en-US" dirty="0"/>
          </a:p>
        </p:txBody>
      </p:sp>
      <p:sp>
        <p:nvSpPr>
          <p:cNvPr id="3" name="Content Placeholder 2">
            <a:extLst>
              <a:ext uri="{FF2B5EF4-FFF2-40B4-BE49-F238E27FC236}">
                <a16:creationId xmlns:a16="http://schemas.microsoft.com/office/drawing/2014/main" id="{1C1ED677-CA5A-E240-9D7C-5FE6CBB69B16}"/>
              </a:ext>
            </a:extLst>
          </p:cNvPr>
          <p:cNvSpPr>
            <a:spLocks noGrp="1"/>
          </p:cNvSpPr>
          <p:nvPr>
            <p:ph idx="1"/>
          </p:nvPr>
        </p:nvSpPr>
        <p:spPr/>
        <p:txBody>
          <a:bodyPr>
            <a:normAutofit/>
          </a:bodyPr>
          <a:lstStyle/>
          <a:p>
            <a:endParaRPr lang="en-GB" sz="2000" dirty="0"/>
          </a:p>
          <a:p>
            <a:r>
              <a:rPr lang="en-GB" sz="2000" dirty="0"/>
              <a:t>This work on the voice commands.</a:t>
            </a:r>
          </a:p>
          <a:p>
            <a:r>
              <a:rPr lang="en-GB" sz="2000" dirty="0"/>
              <a:t>It will neglect the time taken by the user to open a application (which he/she use frequently).</a:t>
            </a:r>
          </a:p>
          <a:p>
            <a:r>
              <a:rPr lang="en-GB" sz="2000" dirty="0"/>
              <a:t>Somehow this provides a different interface between the User and his/her Personal Computer.</a:t>
            </a:r>
          </a:p>
          <a:p>
            <a:r>
              <a:rPr lang="en-GB" sz="2000" dirty="0"/>
              <a:t>User can search the web , </a:t>
            </a:r>
            <a:r>
              <a:rPr lang="en-GB" sz="2000" dirty="0" err="1"/>
              <a:t>wikipedia</a:t>
            </a:r>
            <a:r>
              <a:rPr lang="en-GB" sz="2000" dirty="0"/>
              <a:t>.</a:t>
            </a:r>
            <a:endParaRPr lang="en-US" sz="2000" dirty="0"/>
          </a:p>
        </p:txBody>
      </p:sp>
    </p:spTree>
    <p:extLst>
      <p:ext uri="{BB962C8B-B14F-4D97-AF65-F5344CB8AC3E}">
        <p14:creationId xmlns:p14="http://schemas.microsoft.com/office/powerpoint/2010/main" val="3161097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E807-FAD5-B143-AC69-AEFB9F28D5A9}"/>
              </a:ext>
            </a:extLst>
          </p:cNvPr>
          <p:cNvSpPr>
            <a:spLocks noGrp="1"/>
          </p:cNvSpPr>
          <p:nvPr>
            <p:ph type="title"/>
          </p:nvPr>
        </p:nvSpPr>
        <p:spPr/>
        <p:txBody>
          <a:bodyPr/>
          <a:lstStyle/>
          <a:p>
            <a:r>
              <a:rPr lang="en-GB" dirty="0"/>
              <a:t>Disadvantages </a:t>
            </a:r>
            <a:endParaRPr lang="en-US" dirty="0"/>
          </a:p>
        </p:txBody>
      </p:sp>
      <p:sp>
        <p:nvSpPr>
          <p:cNvPr id="3" name="Content Placeholder 2">
            <a:extLst>
              <a:ext uri="{FF2B5EF4-FFF2-40B4-BE49-F238E27FC236}">
                <a16:creationId xmlns:a16="http://schemas.microsoft.com/office/drawing/2014/main" id="{4C612845-F731-C149-938A-D33D6277276E}"/>
              </a:ext>
            </a:extLst>
          </p:cNvPr>
          <p:cNvSpPr>
            <a:spLocks noGrp="1"/>
          </p:cNvSpPr>
          <p:nvPr>
            <p:ph idx="1"/>
          </p:nvPr>
        </p:nvSpPr>
        <p:spPr>
          <a:xfrm>
            <a:off x="1683170" y="2900113"/>
            <a:ext cx="8825659" cy="3416300"/>
          </a:xfrm>
        </p:spPr>
        <p:txBody>
          <a:bodyPr>
            <a:normAutofit/>
          </a:bodyPr>
          <a:lstStyle/>
          <a:p>
            <a:endParaRPr lang="en-GB" sz="2000" dirty="0"/>
          </a:p>
          <a:p>
            <a:r>
              <a:rPr lang="en-GB" sz="2000" dirty="0"/>
              <a:t>For now this will only work on Windows Operating System.</a:t>
            </a:r>
          </a:p>
          <a:p>
            <a:r>
              <a:rPr lang="en-GB" sz="2000" dirty="0"/>
              <a:t>If more than one commands are given at the same time it will only perform the command whose source code is written at first.</a:t>
            </a:r>
          </a:p>
          <a:p>
            <a:r>
              <a:rPr lang="en-US" sz="2000" dirty="0"/>
              <a:t>You have to say the </a:t>
            </a:r>
            <a:r>
              <a:rPr lang="en-US" sz="2000" dirty="0" err="1"/>
              <a:t>hotword</a:t>
            </a:r>
            <a:r>
              <a:rPr lang="en-US" sz="2000" dirty="0"/>
              <a:t> every time to activate EDETH</a:t>
            </a:r>
          </a:p>
        </p:txBody>
      </p:sp>
    </p:spTree>
    <p:extLst>
      <p:ext uri="{BB962C8B-B14F-4D97-AF65-F5344CB8AC3E}">
        <p14:creationId xmlns:p14="http://schemas.microsoft.com/office/powerpoint/2010/main" val="3737711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29EA-26EF-453D-A370-4BCB5E7E4A0E}"/>
              </a:ext>
            </a:extLst>
          </p:cNvPr>
          <p:cNvSpPr>
            <a:spLocks noGrp="1"/>
          </p:cNvSpPr>
          <p:nvPr>
            <p:ph type="ctrTitle"/>
          </p:nvPr>
        </p:nvSpPr>
        <p:spPr>
          <a:xfrm>
            <a:off x="1683171" y="1062785"/>
            <a:ext cx="8825658" cy="2677648"/>
          </a:xfrm>
        </p:spPr>
        <p:txBody>
          <a:bodyPr/>
          <a:lstStyle/>
          <a:p>
            <a:pPr algn="ctr"/>
            <a:r>
              <a:rPr lang="en-US" dirty="0"/>
              <a:t>FUTURE SCOPE</a:t>
            </a:r>
            <a:endParaRPr lang="en-IN" dirty="0"/>
          </a:p>
        </p:txBody>
      </p:sp>
    </p:spTree>
    <p:extLst>
      <p:ext uri="{BB962C8B-B14F-4D97-AF65-F5344CB8AC3E}">
        <p14:creationId xmlns:p14="http://schemas.microsoft.com/office/powerpoint/2010/main" val="937841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65C65-42AB-4E93-B296-7DE537E90F29}"/>
              </a:ext>
            </a:extLst>
          </p:cNvPr>
          <p:cNvSpPr txBox="1"/>
          <p:nvPr/>
        </p:nvSpPr>
        <p:spPr>
          <a:xfrm>
            <a:off x="1335463" y="1543772"/>
            <a:ext cx="9521073" cy="3770456"/>
          </a:xfrm>
          <a:prstGeom prst="rect">
            <a:avLst/>
          </a:prstGeom>
          <a:noFill/>
        </p:spPr>
        <p:txBody>
          <a:bodyPr wrap="square">
            <a:spAutoFit/>
          </a:bodyPr>
          <a:lstStyle/>
          <a:p>
            <a:pPr>
              <a:lnSpc>
                <a:spcPct val="107000"/>
              </a:lnSpc>
              <a:spcAft>
                <a:spcPts val="800"/>
              </a:spcAft>
            </a:pPr>
            <a:r>
              <a:rPr lang="en-IN" sz="2000" dirty="0">
                <a:effectLst/>
                <a:ea typeface="Calibri" panose="020F0502020204030204" pitchFamily="34" charset="0"/>
                <a:cs typeface="Calibri" panose="020F0502020204030204" pitchFamily="34" charset="0"/>
              </a:rPr>
              <a:t>Currently, there are several different companies developing virtual assistant technology, each targeting their own devices and hardware. For example, Microsoft’s Cortana works best with Windows 10 devices, Amazon’s Alexa works best with Amazon Devices, and Google Home uses its own platform.</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More over in future these are going to be a part of our daily life.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So, the future scope of my virtual assistant “EDETH” will be bright by the requirement it fulfil for the user who will be using it.</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It has to be more user friendly and perform more task in future. And I would love to make this assistant to capable in all the electronic devices in future.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897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0570-25A9-7E4E-B7AF-6002FDE3914F}"/>
              </a:ext>
            </a:extLst>
          </p:cNvPr>
          <p:cNvSpPr>
            <a:spLocks noGrp="1"/>
          </p:cNvSpPr>
          <p:nvPr>
            <p:ph type="title"/>
          </p:nvPr>
        </p:nvSpPr>
        <p:spPr/>
        <p:txBody>
          <a:bodyPr/>
          <a:lstStyle/>
          <a:p>
            <a:r>
              <a:rPr lang="en-GB" dirty="0"/>
              <a:t>References </a:t>
            </a:r>
            <a:endParaRPr lang="en-US" dirty="0"/>
          </a:p>
        </p:txBody>
      </p:sp>
      <p:sp>
        <p:nvSpPr>
          <p:cNvPr id="3" name="Content Placeholder 2">
            <a:extLst>
              <a:ext uri="{FF2B5EF4-FFF2-40B4-BE49-F238E27FC236}">
                <a16:creationId xmlns:a16="http://schemas.microsoft.com/office/drawing/2014/main" id="{E20260A2-C46D-4E4E-ABCA-28F110945160}"/>
              </a:ext>
            </a:extLst>
          </p:cNvPr>
          <p:cNvSpPr>
            <a:spLocks noGrp="1"/>
          </p:cNvSpPr>
          <p:nvPr>
            <p:ph idx="1"/>
          </p:nvPr>
        </p:nvSpPr>
        <p:spPr>
          <a:xfrm>
            <a:off x="1683170" y="2774817"/>
            <a:ext cx="8825659" cy="3416300"/>
          </a:xfrm>
        </p:spPr>
        <p:txBody>
          <a:bodyPr>
            <a:normAutofit/>
          </a:bodyPr>
          <a:lstStyle/>
          <a:p>
            <a:r>
              <a:rPr lang="en-GB" sz="2000" dirty="0"/>
              <a:t>While working on EDETH I had a big help from “</a:t>
            </a:r>
            <a:r>
              <a:rPr lang="en-GB" sz="2000" b="1" dirty="0"/>
              <a:t> </a:t>
            </a:r>
            <a:r>
              <a:rPr lang="en-GB" sz="2000" b="1" dirty="0" err="1"/>
              <a:t>Youtube</a:t>
            </a:r>
            <a:r>
              <a:rPr lang="en-GB" sz="2000" b="1" dirty="0"/>
              <a:t> </a:t>
            </a:r>
            <a:r>
              <a:rPr lang="en-GB" sz="2000" dirty="0"/>
              <a:t>“ for where to start with.</a:t>
            </a:r>
          </a:p>
          <a:p>
            <a:pPr algn="ctr"/>
            <a:endParaRPr lang="en-GB" sz="2000" dirty="0"/>
          </a:p>
          <a:p>
            <a:r>
              <a:rPr lang="en-GB" sz="2000" dirty="0"/>
              <a:t>“ </a:t>
            </a:r>
            <a:r>
              <a:rPr lang="en-GB" sz="2000" b="1" dirty="0" err="1"/>
              <a:t>Internshala</a:t>
            </a:r>
            <a:r>
              <a:rPr lang="en-GB" sz="2000" b="1" dirty="0"/>
              <a:t> </a:t>
            </a:r>
            <a:r>
              <a:rPr lang="en-GB" sz="2000" dirty="0"/>
              <a:t>“ was the platform from where I had learn python language and had a good command on it.</a:t>
            </a:r>
          </a:p>
          <a:p>
            <a:pPr algn="ctr"/>
            <a:endParaRPr lang="en-GB" sz="2000" dirty="0"/>
          </a:p>
          <a:p>
            <a:r>
              <a:rPr lang="en-GB" sz="2000" dirty="0"/>
              <a:t>As I said before python has a big community , so I even have many help from them by websites “</a:t>
            </a:r>
            <a:r>
              <a:rPr lang="en-GB" sz="2000" b="1" dirty="0"/>
              <a:t> </a:t>
            </a:r>
            <a:r>
              <a:rPr lang="en-GB" sz="2000" b="1" dirty="0" err="1"/>
              <a:t>Github</a:t>
            </a:r>
            <a:r>
              <a:rPr lang="en-GB" sz="2000" b="1" dirty="0"/>
              <a:t> , </a:t>
            </a:r>
            <a:r>
              <a:rPr lang="en-GB" sz="2000" b="1" dirty="0" err="1"/>
              <a:t>Stackoverflow</a:t>
            </a:r>
            <a:r>
              <a:rPr lang="en-GB" sz="2000" b="1" dirty="0"/>
              <a:t> </a:t>
            </a:r>
            <a:r>
              <a:rPr lang="en-GB" sz="2000" dirty="0"/>
              <a:t>etc</a:t>
            </a:r>
            <a:r>
              <a:rPr lang="en-GB" sz="2000" b="1" dirty="0"/>
              <a:t> </a:t>
            </a:r>
            <a:r>
              <a:rPr lang="en-GB" sz="2000" dirty="0"/>
              <a:t>“ .</a:t>
            </a:r>
          </a:p>
          <a:p>
            <a:pPr algn="ctr"/>
            <a:endParaRPr lang="en-GB" sz="2000" b="1" i="1" u="sng" dirty="0"/>
          </a:p>
          <a:p>
            <a:pPr marL="0" indent="0" algn="ctr">
              <a:buNone/>
            </a:pPr>
            <a:endParaRPr lang="en-GB" sz="2000" b="1" i="1" u="sng" dirty="0"/>
          </a:p>
          <a:p>
            <a:pPr marL="0" indent="0" algn="ctr">
              <a:buNone/>
            </a:pPr>
            <a:endParaRPr lang="en-US" sz="2000" b="1" dirty="0"/>
          </a:p>
        </p:txBody>
      </p:sp>
    </p:spTree>
    <p:extLst>
      <p:ext uri="{BB962C8B-B14F-4D97-AF65-F5344CB8AC3E}">
        <p14:creationId xmlns:p14="http://schemas.microsoft.com/office/powerpoint/2010/main" val="1164339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9A9C5-30D4-468D-AAB1-86A22A4F3FEB}"/>
              </a:ext>
            </a:extLst>
          </p:cNvPr>
          <p:cNvSpPr txBox="1"/>
          <p:nvPr/>
        </p:nvSpPr>
        <p:spPr>
          <a:xfrm>
            <a:off x="1828801" y="1602377"/>
            <a:ext cx="9161417" cy="1200329"/>
          </a:xfrm>
          <a:prstGeom prst="rect">
            <a:avLst/>
          </a:prstGeom>
          <a:noFill/>
        </p:spPr>
        <p:txBody>
          <a:bodyPr wrap="square" rtlCol="0">
            <a:spAutoFit/>
          </a:bodyPr>
          <a:lstStyle/>
          <a:p>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070141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BBF5B-1C05-4734-865B-B80B17F8DA67}"/>
              </a:ext>
            </a:extLst>
          </p:cNvPr>
          <p:cNvSpPr txBox="1"/>
          <p:nvPr/>
        </p:nvSpPr>
        <p:spPr>
          <a:xfrm>
            <a:off x="2573518" y="2564091"/>
            <a:ext cx="45719"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A4E4B9E-C089-4C80-AC26-ED528995503F}"/>
              </a:ext>
            </a:extLst>
          </p:cNvPr>
          <p:cNvSpPr txBox="1"/>
          <p:nvPr/>
        </p:nvSpPr>
        <p:spPr>
          <a:xfrm>
            <a:off x="1381887" y="2194759"/>
            <a:ext cx="9428219" cy="3046988"/>
          </a:xfrm>
          <a:prstGeom prst="rect">
            <a:avLst/>
          </a:prstGeom>
          <a:noFill/>
        </p:spPr>
        <p:txBody>
          <a:bodyPr wrap="square" rtlCol="0">
            <a:spAutoFit/>
          </a:bodyPr>
          <a:lstStyle/>
          <a:p>
            <a:pPr algn="ctr"/>
            <a:r>
              <a:rPr lang="en-US" dirty="0"/>
              <a:t>Mini Project</a:t>
            </a:r>
          </a:p>
          <a:p>
            <a:pPr algn="ctr"/>
            <a:r>
              <a:rPr lang="en-US" dirty="0"/>
              <a:t>on</a:t>
            </a:r>
          </a:p>
          <a:p>
            <a:pPr algn="ctr"/>
            <a:endParaRPr lang="en-US" dirty="0"/>
          </a:p>
          <a:p>
            <a:pPr algn="ctr"/>
            <a:endParaRPr lang="en-US" dirty="0"/>
          </a:p>
          <a:p>
            <a:pPr algn="ctr"/>
            <a:r>
              <a:rPr lang="en-US" sz="2400" b="1" dirty="0">
                <a:solidFill>
                  <a:schemeClr val="tx2">
                    <a:lumMod val="60000"/>
                    <a:lumOff val="40000"/>
                  </a:schemeClr>
                </a:solidFill>
              </a:rPr>
              <a:t>Computer Assistant </a:t>
            </a:r>
          </a:p>
          <a:p>
            <a:pPr algn="ctr"/>
            <a:endParaRPr lang="en-US" sz="2400" b="1" dirty="0">
              <a:solidFill>
                <a:schemeClr val="tx2">
                  <a:lumMod val="60000"/>
                  <a:lumOff val="40000"/>
                </a:schemeClr>
              </a:solidFill>
            </a:endParaRPr>
          </a:p>
          <a:p>
            <a:pPr algn="ctr"/>
            <a:r>
              <a:rPr lang="en-US" dirty="0"/>
              <a:t>BY</a:t>
            </a:r>
          </a:p>
          <a:p>
            <a:pPr algn="ctr"/>
            <a:endParaRPr lang="en-US" dirty="0"/>
          </a:p>
          <a:p>
            <a:pPr algn="ctr"/>
            <a:r>
              <a:rPr lang="en-US" dirty="0"/>
              <a:t>KARAN PANDEY</a:t>
            </a:r>
          </a:p>
          <a:p>
            <a:pPr algn="ctr"/>
            <a:r>
              <a:rPr lang="en-US" dirty="0"/>
              <a:t>1901320310042</a:t>
            </a:r>
          </a:p>
        </p:txBody>
      </p:sp>
      <p:sp>
        <p:nvSpPr>
          <p:cNvPr id="7" name="TextBox 6">
            <a:extLst>
              <a:ext uri="{FF2B5EF4-FFF2-40B4-BE49-F238E27FC236}">
                <a16:creationId xmlns:a16="http://schemas.microsoft.com/office/drawing/2014/main" id="{001AF343-2F05-42F3-9ADD-35A2DF9C660F}"/>
              </a:ext>
            </a:extLst>
          </p:cNvPr>
          <p:cNvSpPr txBox="1"/>
          <p:nvPr/>
        </p:nvSpPr>
        <p:spPr>
          <a:xfrm>
            <a:off x="9070201" y="5698164"/>
            <a:ext cx="3007150" cy="923330"/>
          </a:xfrm>
          <a:prstGeom prst="rect">
            <a:avLst/>
          </a:prstGeom>
          <a:noFill/>
        </p:spPr>
        <p:txBody>
          <a:bodyPr wrap="square" rtlCol="0">
            <a:spAutoFit/>
          </a:bodyPr>
          <a:lstStyle/>
          <a:p>
            <a:pPr algn="ctr"/>
            <a:r>
              <a:rPr lang="en-US" dirty="0">
                <a:solidFill>
                  <a:schemeClr val="accent4">
                    <a:lumMod val="75000"/>
                  </a:schemeClr>
                </a:solidFill>
              </a:rPr>
              <a:t>Under the guidance</a:t>
            </a:r>
          </a:p>
          <a:p>
            <a:pPr algn="ctr"/>
            <a:r>
              <a:rPr lang="en-US" dirty="0">
                <a:solidFill>
                  <a:schemeClr val="accent4">
                    <a:lumMod val="75000"/>
                  </a:schemeClr>
                </a:solidFill>
              </a:rPr>
              <a:t>of</a:t>
            </a:r>
          </a:p>
          <a:p>
            <a:pPr algn="ctr"/>
            <a:r>
              <a:rPr lang="en-US" dirty="0">
                <a:solidFill>
                  <a:schemeClr val="accent4">
                    <a:lumMod val="75000"/>
                  </a:schemeClr>
                </a:solidFill>
              </a:rPr>
              <a:t>Mr. Shiv Sir</a:t>
            </a:r>
            <a:endParaRPr lang="en-IN" dirty="0">
              <a:solidFill>
                <a:schemeClr val="accent4">
                  <a:lumMod val="75000"/>
                </a:schemeClr>
              </a:solidFill>
            </a:endParaRPr>
          </a:p>
        </p:txBody>
      </p:sp>
      <p:pic>
        <p:nvPicPr>
          <p:cNvPr id="4" name="Picture 3">
            <a:extLst>
              <a:ext uri="{FF2B5EF4-FFF2-40B4-BE49-F238E27FC236}">
                <a16:creationId xmlns:a16="http://schemas.microsoft.com/office/drawing/2014/main" id="{BB23CB2C-1ACC-41C3-953D-E150C6564A07}"/>
              </a:ext>
            </a:extLst>
          </p:cNvPr>
          <p:cNvPicPr>
            <a:picLocks noChangeAspect="1"/>
          </p:cNvPicPr>
          <p:nvPr/>
        </p:nvPicPr>
        <p:blipFill>
          <a:blip r:embed="rId2"/>
          <a:stretch>
            <a:fillRect/>
          </a:stretch>
        </p:blipFill>
        <p:spPr>
          <a:xfrm>
            <a:off x="2193612" y="470487"/>
            <a:ext cx="7804767" cy="1286916"/>
          </a:xfrm>
          <a:prstGeom prst="rect">
            <a:avLst/>
          </a:prstGeom>
        </p:spPr>
      </p:pic>
    </p:spTree>
    <p:extLst>
      <p:ext uri="{BB962C8B-B14F-4D97-AF65-F5344CB8AC3E}">
        <p14:creationId xmlns:p14="http://schemas.microsoft.com/office/powerpoint/2010/main" val="32901077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4C6F-722F-4057-8B0B-B183F5916591}"/>
              </a:ext>
            </a:extLst>
          </p:cNvPr>
          <p:cNvSpPr>
            <a:spLocks noGrp="1"/>
          </p:cNvSpPr>
          <p:nvPr>
            <p:ph type="ctrTitle"/>
          </p:nvPr>
        </p:nvSpPr>
        <p:spPr>
          <a:xfrm>
            <a:off x="1683171" y="1260747"/>
            <a:ext cx="8825658" cy="2677648"/>
          </a:xfrm>
        </p:spPr>
        <p:txBody>
          <a:bodyPr/>
          <a:lstStyle/>
          <a:p>
            <a:pPr algn="ctr"/>
            <a:r>
              <a:rPr lang="en-US" dirty="0"/>
              <a:t>OBJECTIVE</a:t>
            </a:r>
            <a:endParaRPr lang="en-IN" dirty="0"/>
          </a:p>
        </p:txBody>
      </p:sp>
    </p:spTree>
    <p:extLst>
      <p:ext uri="{BB962C8B-B14F-4D97-AF65-F5344CB8AC3E}">
        <p14:creationId xmlns:p14="http://schemas.microsoft.com/office/powerpoint/2010/main" val="3036261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DC2-C77A-5F4B-A5E3-8620BF128C44}"/>
              </a:ext>
            </a:extLst>
          </p:cNvPr>
          <p:cNvSpPr>
            <a:spLocks noGrp="1"/>
          </p:cNvSpPr>
          <p:nvPr>
            <p:ph type="title"/>
          </p:nvPr>
        </p:nvSpPr>
        <p:spPr/>
        <p:txBody>
          <a:bodyPr/>
          <a:lstStyle/>
          <a:p>
            <a:r>
              <a:rPr lang="en-GB" b="1" dirty="0"/>
              <a:t>Computer Assistant</a:t>
            </a:r>
            <a:endParaRPr lang="en-US" b="1" dirty="0"/>
          </a:p>
        </p:txBody>
      </p:sp>
      <p:sp>
        <p:nvSpPr>
          <p:cNvPr id="3" name="Content Placeholder 2">
            <a:extLst>
              <a:ext uri="{FF2B5EF4-FFF2-40B4-BE49-F238E27FC236}">
                <a16:creationId xmlns:a16="http://schemas.microsoft.com/office/drawing/2014/main" id="{1A1F5BAC-9BAC-3243-A18B-5BEB17FE4069}"/>
              </a:ext>
            </a:extLst>
          </p:cNvPr>
          <p:cNvSpPr>
            <a:spLocks noGrp="1"/>
          </p:cNvSpPr>
          <p:nvPr>
            <p:ph idx="1"/>
          </p:nvPr>
        </p:nvSpPr>
        <p:spPr>
          <a:xfrm>
            <a:off x="1683170" y="3125540"/>
            <a:ext cx="8825659" cy="3416300"/>
          </a:xfrm>
        </p:spPr>
        <p:txBody>
          <a:bodyPr>
            <a:normAutofit fontScale="92500"/>
          </a:bodyPr>
          <a:lstStyle/>
          <a:p>
            <a:r>
              <a:rPr lang="en-GB" dirty="0">
                <a:cs typeface="Times New Roman" panose="02020603050405020304" pitchFamily="18" charset="0"/>
              </a:rPr>
              <a:t>Computer Assistant are use to assist Computer users with technical issues through problem-solving.</a:t>
            </a:r>
          </a:p>
          <a:p>
            <a:r>
              <a:rPr lang="en-GB" dirty="0">
                <a:cs typeface="Times New Roman" panose="02020603050405020304" pitchFamily="18" charset="0"/>
              </a:rPr>
              <a:t>It helps Computer users in better interface for working on the computer.</a:t>
            </a:r>
          </a:p>
          <a:p>
            <a:r>
              <a:rPr lang="en-GB" dirty="0">
                <a:cs typeface="Times New Roman" panose="02020603050405020304" pitchFamily="18" charset="0"/>
              </a:rPr>
              <a:t>It also reduce the work efforts of the user on the computer .</a:t>
            </a:r>
          </a:p>
          <a:p>
            <a:r>
              <a:rPr lang="en-GB" dirty="0">
                <a:cs typeface="Times New Roman" panose="02020603050405020304" pitchFamily="18" charset="0"/>
              </a:rPr>
              <a:t>Some examples of Computer Assistant now a days are :-</a:t>
            </a:r>
          </a:p>
          <a:p>
            <a:pPr>
              <a:buFont typeface="+mj-lt"/>
              <a:buAutoNum type="arabicPeriod"/>
            </a:pPr>
            <a:r>
              <a:rPr lang="en-GB" dirty="0">
                <a:cs typeface="Times New Roman" panose="02020603050405020304" pitchFamily="18" charset="0"/>
              </a:rPr>
              <a:t>Cortana (Windows assistant)</a:t>
            </a:r>
          </a:p>
          <a:p>
            <a:pPr>
              <a:buFont typeface="+mj-lt"/>
              <a:buAutoNum type="arabicPeriod"/>
            </a:pPr>
            <a:r>
              <a:rPr lang="en-GB" dirty="0">
                <a:cs typeface="Times New Roman" panose="02020603050405020304" pitchFamily="18" charset="0"/>
              </a:rPr>
              <a:t>Siri  (IOS assistant)</a:t>
            </a:r>
          </a:p>
          <a:p>
            <a:pPr marL="0" indent="0">
              <a:buNone/>
            </a:pPr>
            <a:endParaRPr lang="en-GB" dirty="0"/>
          </a:p>
        </p:txBody>
      </p:sp>
    </p:spTree>
    <p:extLst>
      <p:ext uri="{BB962C8B-B14F-4D97-AF65-F5344CB8AC3E}">
        <p14:creationId xmlns:p14="http://schemas.microsoft.com/office/powerpoint/2010/main" val="117435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91DC-EC64-4246-8B93-5E1BB889EFA0}"/>
              </a:ext>
            </a:extLst>
          </p:cNvPr>
          <p:cNvSpPr>
            <a:spLocks noGrp="1"/>
          </p:cNvSpPr>
          <p:nvPr>
            <p:ph type="ctrTitle"/>
          </p:nvPr>
        </p:nvSpPr>
        <p:spPr>
          <a:xfrm>
            <a:off x="3275985" y="2090176"/>
            <a:ext cx="8825658" cy="2677648"/>
          </a:xfrm>
        </p:spPr>
        <p:txBody>
          <a:bodyPr/>
          <a:lstStyle/>
          <a:p>
            <a:r>
              <a:rPr lang="en-US" dirty="0"/>
              <a:t>METHADOLOGY</a:t>
            </a:r>
            <a:br>
              <a:rPr lang="en-US" dirty="0"/>
            </a:br>
            <a:endParaRPr lang="en-IN" dirty="0"/>
          </a:p>
        </p:txBody>
      </p:sp>
    </p:spTree>
    <p:extLst>
      <p:ext uri="{BB962C8B-B14F-4D97-AF65-F5344CB8AC3E}">
        <p14:creationId xmlns:p14="http://schemas.microsoft.com/office/powerpoint/2010/main" val="1481397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28FF-8D1D-47DC-80F1-2012B5CD1A3D}"/>
              </a:ext>
            </a:extLst>
          </p:cNvPr>
          <p:cNvSpPr>
            <a:spLocks noGrp="1"/>
          </p:cNvSpPr>
          <p:nvPr>
            <p:ph type="title"/>
          </p:nvPr>
        </p:nvSpPr>
        <p:spPr/>
        <p:txBody>
          <a:bodyPr/>
          <a:lstStyle/>
          <a:p>
            <a:r>
              <a:rPr lang="en-US" dirty="0"/>
              <a:t>About EDETH and its UNIQUENESS</a:t>
            </a:r>
            <a:endParaRPr lang="en-IN" dirty="0"/>
          </a:p>
        </p:txBody>
      </p:sp>
      <p:sp>
        <p:nvSpPr>
          <p:cNvPr id="4" name="TextBox 3">
            <a:extLst>
              <a:ext uri="{FF2B5EF4-FFF2-40B4-BE49-F238E27FC236}">
                <a16:creationId xmlns:a16="http://schemas.microsoft.com/office/drawing/2014/main" id="{D947559B-13E1-40CD-AC11-A0734CA4730D}"/>
              </a:ext>
            </a:extLst>
          </p:cNvPr>
          <p:cNvSpPr txBox="1"/>
          <p:nvPr/>
        </p:nvSpPr>
        <p:spPr>
          <a:xfrm>
            <a:off x="2112960" y="2699747"/>
            <a:ext cx="8761413" cy="3416320"/>
          </a:xfrm>
          <a:prstGeom prst="rect">
            <a:avLst/>
          </a:prstGeom>
          <a:noFill/>
        </p:spPr>
        <p:txBody>
          <a:bodyPr wrap="square" rtlCol="0">
            <a:spAutoFit/>
          </a:bodyPr>
          <a:lstStyle/>
          <a:p>
            <a:r>
              <a:rPr lang="en-US" dirty="0">
                <a:cs typeface="Times New Roman" panose="02020603050405020304" pitchFamily="18" charset="0"/>
              </a:rPr>
              <a:t>As I describe Computer Assistant before , it is to assist user in technical work.</a:t>
            </a:r>
          </a:p>
          <a:p>
            <a:endParaRPr lang="en-US" dirty="0">
              <a:cs typeface="Times New Roman" panose="02020603050405020304" pitchFamily="18" charset="0"/>
            </a:endParaRPr>
          </a:p>
          <a:p>
            <a:r>
              <a:rPr lang="en-US" dirty="0">
                <a:cs typeface="Times New Roman" panose="02020603050405020304" pitchFamily="18" charset="0"/>
              </a:rPr>
              <a:t>As for my knowledge all the popular computer assistant available in the market do use internet to perform even their single task, and we can see each and everything we see nowadays are connected with internet.</a:t>
            </a:r>
          </a:p>
          <a:p>
            <a:endParaRPr lang="en-US" dirty="0">
              <a:cs typeface="Times New Roman" panose="02020603050405020304" pitchFamily="18" charset="0"/>
            </a:endParaRPr>
          </a:p>
          <a:p>
            <a:r>
              <a:rPr lang="en-US" dirty="0">
                <a:cs typeface="Times New Roman" panose="02020603050405020304" pitchFamily="18" charset="0"/>
              </a:rPr>
              <a:t>This makes me feel to develop an assistant which can work with internet wisely and don’t have any issues to download offline packages.</a:t>
            </a:r>
          </a:p>
          <a:p>
            <a:endParaRPr lang="en-IN" dirty="0">
              <a:cs typeface="Times New Roman" panose="02020603050405020304" pitchFamily="18" charset="0"/>
            </a:endParaRPr>
          </a:p>
          <a:p>
            <a:r>
              <a:rPr lang="en-IN" dirty="0">
                <a:cs typeface="Times New Roman" panose="02020603050405020304" pitchFamily="18" charset="0"/>
              </a:rPr>
              <a:t>This make EDETH a unique assistant.</a:t>
            </a:r>
          </a:p>
          <a:p>
            <a:r>
              <a:rPr lang="en-IN" dirty="0">
                <a:cs typeface="Times New Roman" panose="02020603050405020304" pitchFamily="18" charset="0"/>
              </a:rPr>
              <a:t>Although it can not work as a proper assistant but I am working on it to add as many features as I can to make EDETH a good assistant.</a:t>
            </a:r>
          </a:p>
        </p:txBody>
      </p:sp>
    </p:spTree>
    <p:extLst>
      <p:ext uri="{BB962C8B-B14F-4D97-AF65-F5344CB8AC3E}">
        <p14:creationId xmlns:p14="http://schemas.microsoft.com/office/powerpoint/2010/main" val="436002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CFE2-4EDE-4849-9E7A-325C01B286E2}"/>
              </a:ext>
            </a:extLst>
          </p:cNvPr>
          <p:cNvSpPr>
            <a:spLocks noGrp="1"/>
          </p:cNvSpPr>
          <p:nvPr>
            <p:ph type="ctrTitle"/>
          </p:nvPr>
        </p:nvSpPr>
        <p:spPr>
          <a:xfrm>
            <a:off x="2578403" y="1100492"/>
            <a:ext cx="8825658" cy="2677648"/>
          </a:xfrm>
        </p:spPr>
        <p:txBody>
          <a:bodyPr/>
          <a:lstStyle/>
          <a:p>
            <a:r>
              <a:rPr lang="en-US" dirty="0"/>
              <a:t>DESIGN and RESULT</a:t>
            </a:r>
            <a:endParaRPr lang="en-IN" dirty="0"/>
          </a:p>
        </p:txBody>
      </p:sp>
    </p:spTree>
    <p:extLst>
      <p:ext uri="{BB962C8B-B14F-4D97-AF65-F5344CB8AC3E}">
        <p14:creationId xmlns:p14="http://schemas.microsoft.com/office/powerpoint/2010/main" val="808501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B3DA7-B36C-47FE-BDA6-0EC015A86692}"/>
              </a:ext>
            </a:extLst>
          </p:cNvPr>
          <p:cNvSpPr txBox="1"/>
          <p:nvPr/>
        </p:nvSpPr>
        <p:spPr>
          <a:xfrm>
            <a:off x="4323760" y="386500"/>
            <a:ext cx="3544479" cy="400110"/>
          </a:xfrm>
          <a:prstGeom prst="rect">
            <a:avLst/>
          </a:prstGeom>
          <a:noFill/>
        </p:spPr>
        <p:txBody>
          <a:bodyPr wrap="square" rtlCol="0">
            <a:spAutoFit/>
          </a:bodyPr>
          <a:lstStyle/>
          <a:p>
            <a:pPr algn="ctr"/>
            <a:r>
              <a:rPr lang="en-US" sz="2000" b="1" dirty="0"/>
              <a:t>First Look</a:t>
            </a:r>
            <a:endParaRPr lang="en-IN" sz="2000" b="1" dirty="0"/>
          </a:p>
        </p:txBody>
      </p:sp>
      <p:pic>
        <p:nvPicPr>
          <p:cNvPr id="5" name="Picture 4">
            <a:extLst>
              <a:ext uri="{FF2B5EF4-FFF2-40B4-BE49-F238E27FC236}">
                <a16:creationId xmlns:a16="http://schemas.microsoft.com/office/drawing/2014/main" id="{528A77B5-9913-49D4-94E2-CEBD4C7CB8B0}"/>
              </a:ext>
            </a:extLst>
          </p:cNvPr>
          <p:cNvPicPr>
            <a:picLocks noChangeAspect="1"/>
          </p:cNvPicPr>
          <p:nvPr/>
        </p:nvPicPr>
        <p:blipFill rotWithShape="1">
          <a:blip r:embed="rId2"/>
          <a:srcRect l="454" t="1425"/>
          <a:stretch/>
        </p:blipFill>
        <p:spPr>
          <a:xfrm>
            <a:off x="1610161" y="1062446"/>
            <a:ext cx="9354856" cy="4819583"/>
          </a:xfrm>
          <a:prstGeom prst="rect">
            <a:avLst/>
          </a:prstGeom>
        </p:spPr>
      </p:pic>
    </p:spTree>
    <p:extLst>
      <p:ext uri="{BB962C8B-B14F-4D97-AF65-F5344CB8AC3E}">
        <p14:creationId xmlns:p14="http://schemas.microsoft.com/office/powerpoint/2010/main" val="53304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04F6-CF55-4AC6-8BB9-DDCBF6788124}"/>
              </a:ext>
            </a:extLst>
          </p:cNvPr>
          <p:cNvSpPr>
            <a:spLocks noGrp="1"/>
          </p:cNvSpPr>
          <p:nvPr>
            <p:ph type="title"/>
          </p:nvPr>
        </p:nvSpPr>
        <p:spPr/>
        <p:txBody>
          <a:bodyPr/>
          <a:lstStyle/>
          <a:p>
            <a:r>
              <a:rPr lang="en-US" dirty="0"/>
              <a:t>Language Used </a:t>
            </a:r>
            <a:endParaRPr lang="en-IN" dirty="0"/>
          </a:p>
        </p:txBody>
      </p:sp>
      <p:sp>
        <p:nvSpPr>
          <p:cNvPr id="3" name="TextBox 2">
            <a:extLst>
              <a:ext uri="{FF2B5EF4-FFF2-40B4-BE49-F238E27FC236}">
                <a16:creationId xmlns:a16="http://schemas.microsoft.com/office/drawing/2014/main" id="{BFE46513-655A-4232-8CE2-E20DF3AE8748}"/>
              </a:ext>
            </a:extLst>
          </p:cNvPr>
          <p:cNvSpPr txBox="1"/>
          <p:nvPr/>
        </p:nvSpPr>
        <p:spPr>
          <a:xfrm>
            <a:off x="752167" y="2379406"/>
            <a:ext cx="10687665" cy="4478149"/>
          </a:xfrm>
          <a:prstGeom prst="rect">
            <a:avLst/>
          </a:prstGeom>
          <a:noFill/>
        </p:spPr>
        <p:txBody>
          <a:bodyPr wrap="square" rtlCol="0">
            <a:spAutoFit/>
          </a:bodyPr>
          <a:lstStyle/>
          <a:p>
            <a:r>
              <a:rPr lang="en-GB" sz="2400" b="1" dirty="0"/>
              <a:t>PYTHON</a:t>
            </a:r>
          </a:p>
          <a:p>
            <a:pPr algn="ctr"/>
            <a:endParaRPr lang="en-GB" dirty="0"/>
          </a:p>
          <a:p>
            <a:pPr algn="ctr"/>
            <a:r>
              <a:rPr lang="en-GB" dirty="0"/>
              <a:t>Python is an interpreted, object- orientated and a high level programming language.</a:t>
            </a:r>
          </a:p>
          <a:p>
            <a:pPr algn="ctr"/>
            <a:r>
              <a:rPr lang="en-GB" dirty="0"/>
              <a:t>It is a general purpose programming language that is often applied in scripting role.</a:t>
            </a:r>
          </a:p>
          <a:p>
            <a:pPr algn="ctr"/>
            <a:endParaRPr lang="en-GB" sz="2400" b="1" dirty="0"/>
          </a:p>
          <a:p>
            <a:pPr lvl="1"/>
            <a:r>
              <a:rPr lang="en-GB" sz="2400" b="1" dirty="0"/>
              <a:t>Why I use python for creating my project :-</a:t>
            </a:r>
            <a:r>
              <a:rPr lang="en-GB" sz="800" b="1" dirty="0"/>
              <a:t> </a:t>
            </a:r>
          </a:p>
          <a:p>
            <a:pPr lvl="1"/>
            <a:r>
              <a:rPr lang="en-GB" sz="800" b="1" dirty="0"/>
              <a:t> </a:t>
            </a:r>
            <a:endParaRPr lang="en-GB" sz="2400" b="1" dirty="0"/>
          </a:p>
          <a:p>
            <a:pPr marL="1200150" lvl="2" indent="-285750">
              <a:spcBef>
                <a:spcPct val="20000"/>
              </a:spcBef>
              <a:spcAft>
                <a:spcPts val="600"/>
              </a:spcAft>
              <a:buClr>
                <a:schemeClr val="accent1"/>
              </a:buClr>
              <a:buFont typeface="Arial" panose="020B0604020202020204" pitchFamily="34" charset="0"/>
              <a:buChar char="•"/>
            </a:pPr>
            <a:r>
              <a:rPr lang="en-GB" dirty="0"/>
              <a:t>Easy to understand &amp; Easy to learn.</a:t>
            </a:r>
          </a:p>
          <a:p>
            <a:pPr marL="1200150" lvl="2" indent="-285750">
              <a:spcBef>
                <a:spcPct val="20000"/>
              </a:spcBef>
              <a:spcAft>
                <a:spcPts val="600"/>
              </a:spcAft>
              <a:buClr>
                <a:schemeClr val="accent1"/>
              </a:buClr>
              <a:buFont typeface="Arial" panose="020B0604020202020204" pitchFamily="34" charset="0"/>
              <a:buChar char="•"/>
            </a:pPr>
            <a:r>
              <a:rPr lang="en-GB" dirty="0"/>
              <a:t>Simple to use.</a:t>
            </a:r>
          </a:p>
          <a:p>
            <a:pPr marL="1200150" lvl="2" indent="-285750">
              <a:spcBef>
                <a:spcPct val="20000"/>
              </a:spcBef>
              <a:spcAft>
                <a:spcPts val="600"/>
              </a:spcAft>
              <a:buClr>
                <a:schemeClr val="accent1"/>
              </a:buClr>
              <a:buFont typeface="Arial" panose="020B0604020202020204" pitchFamily="34" charset="0"/>
              <a:buChar char="•"/>
            </a:pPr>
            <a:r>
              <a:rPr lang="en-GB" dirty="0"/>
              <a:t>Rich libraries.</a:t>
            </a:r>
          </a:p>
          <a:p>
            <a:pPr marL="1200150" lvl="2" indent="-285750">
              <a:spcBef>
                <a:spcPct val="20000"/>
              </a:spcBef>
              <a:spcAft>
                <a:spcPts val="600"/>
              </a:spcAft>
              <a:buClr>
                <a:schemeClr val="accent1"/>
              </a:buClr>
              <a:buFont typeface="Arial" panose="020B0604020202020204" pitchFamily="34" charset="0"/>
              <a:buChar char="•"/>
            </a:pPr>
            <a:r>
              <a:rPr lang="en-GB" dirty="0"/>
              <a:t>Fewer code lines , less time.</a:t>
            </a:r>
          </a:p>
          <a:p>
            <a:pPr marL="1200150" lvl="2" indent="-285750">
              <a:spcBef>
                <a:spcPct val="20000"/>
              </a:spcBef>
              <a:spcAft>
                <a:spcPts val="600"/>
              </a:spcAft>
              <a:buClr>
                <a:schemeClr val="accent1"/>
              </a:buClr>
              <a:buFont typeface="Arial" panose="020B0604020202020204" pitchFamily="34" charset="0"/>
              <a:buChar char="•"/>
            </a:pPr>
            <a:r>
              <a:rPr lang="en-GB" dirty="0"/>
              <a:t>It has a big community.</a:t>
            </a:r>
          </a:p>
          <a:p>
            <a:endParaRPr lang="en-IN" dirty="0"/>
          </a:p>
        </p:txBody>
      </p:sp>
    </p:spTree>
    <p:extLst>
      <p:ext uri="{BB962C8B-B14F-4D97-AF65-F5344CB8AC3E}">
        <p14:creationId xmlns:p14="http://schemas.microsoft.com/office/powerpoint/2010/main" val="85353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850</TotalTime>
  <Words>840</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Berlin Sans FB Demi</vt:lpstr>
      <vt:lpstr>Calibri</vt:lpstr>
      <vt:lpstr>Corbel</vt:lpstr>
      <vt:lpstr>Parallax</vt:lpstr>
      <vt:lpstr>Edeth</vt:lpstr>
      <vt:lpstr>PowerPoint Presentation</vt:lpstr>
      <vt:lpstr>OBJECTIVE</vt:lpstr>
      <vt:lpstr>Computer Assistant</vt:lpstr>
      <vt:lpstr>METHADOLOGY </vt:lpstr>
      <vt:lpstr>About EDETH and its UNIQUENESS</vt:lpstr>
      <vt:lpstr>DESIGN and RESULT</vt:lpstr>
      <vt:lpstr>PowerPoint Presentation</vt:lpstr>
      <vt:lpstr>Language Used </vt:lpstr>
      <vt:lpstr>Python libraries used</vt:lpstr>
      <vt:lpstr>What can this Assistant do for you?</vt:lpstr>
      <vt:lpstr>CONCLUSION</vt:lpstr>
      <vt:lpstr>Is EDETH an A.I.?</vt:lpstr>
      <vt:lpstr>Advantages of EDETH</vt:lpstr>
      <vt:lpstr>Disadvantages </vt:lpstr>
      <vt:lpstr>FUTURE SCOPE</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Maa</dc:title>
  <dc:creator>Manas Baranwal  EC 2 Year</dc:creator>
  <cp:lastModifiedBy>Karan Pandey</cp:lastModifiedBy>
  <cp:revision>60</cp:revision>
  <dcterms:created xsi:type="dcterms:W3CDTF">2020-09-21T09:29:23Z</dcterms:created>
  <dcterms:modified xsi:type="dcterms:W3CDTF">2021-02-16T09:42:09Z</dcterms:modified>
</cp:coreProperties>
</file>