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6"/>
  </p:notesMasterIdLst>
  <p:sldIdLst>
    <p:sldId id="256" r:id="rId3"/>
    <p:sldId id="277" r:id="rId4"/>
    <p:sldId id="291" r:id="rId5"/>
    <p:sldId id="292" r:id="rId6"/>
    <p:sldId id="278" r:id="rId7"/>
    <p:sldId id="293" r:id="rId8"/>
    <p:sldId id="260" r:id="rId9"/>
    <p:sldId id="258" r:id="rId10"/>
    <p:sldId id="259" r:id="rId11"/>
    <p:sldId id="257" r:id="rId12"/>
    <p:sldId id="261" r:id="rId13"/>
    <p:sldId id="263" r:id="rId14"/>
    <p:sldId id="265" r:id="rId15"/>
    <p:sldId id="267" r:id="rId16"/>
    <p:sldId id="269" r:id="rId17"/>
    <p:sldId id="276" r:id="rId18"/>
    <p:sldId id="286" r:id="rId19"/>
    <p:sldId id="287" r:id="rId20"/>
    <p:sldId id="288" r:id="rId21"/>
    <p:sldId id="289" r:id="rId22"/>
    <p:sldId id="282" r:id="rId23"/>
    <p:sldId id="283"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800" b="0" strike="noStrike" spc="-1">
                <a:solidFill>
                  <a:srgbClr val="000000"/>
                </a:solidFill>
                <a:latin typeface="Arial"/>
              </a:rPr>
              <a:t>Click to move the slide</a:t>
            </a:r>
          </a:p>
        </p:txBody>
      </p:sp>
      <p:sp>
        <p:nvSpPr>
          <p:cNvPr id="8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90"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9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9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9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3310B905-16B2-4FF1-B04C-9483E2BD8F49}" type="slidenum">
              <a:rPr lang="en-IN" sz="1400" b="0" strike="noStrike" spc="-1">
                <a:latin typeface="Times New Roman"/>
              </a:rPr>
              <a:t>‹#›</a:t>
            </a:fld>
            <a:endParaRPr lang="en-IN" sz="1400" b="0" strike="noStrike" spc="-1">
              <a:latin typeface="Times New Roman"/>
            </a:endParaRPr>
          </a:p>
        </p:txBody>
      </p:sp>
    </p:spTree>
    <p:extLst>
      <p:ext uri="{BB962C8B-B14F-4D97-AF65-F5344CB8AC3E}">
        <p14:creationId xmlns:p14="http://schemas.microsoft.com/office/powerpoint/2010/main" val="38405211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PlaceHolder 1"/>
          <p:cNvSpPr>
            <a:spLocks noGrp="1" noRot="1" noChangeAspect="1"/>
          </p:cNvSpPr>
          <p:nvPr>
            <p:ph type="sldImg"/>
          </p:nvPr>
        </p:nvSpPr>
        <p:spPr>
          <a:xfrm>
            <a:off x="685800" y="1143000"/>
            <a:ext cx="5486400" cy="3086100"/>
          </a:xfrm>
          <a:prstGeom prst="rect">
            <a:avLst/>
          </a:prstGeom>
        </p:spPr>
      </p:sp>
      <p:sp>
        <p:nvSpPr>
          <p:cNvPr id="306" name="PlaceHolder 2"/>
          <p:cNvSpPr>
            <a:spLocks noGrp="1"/>
          </p:cNvSpPr>
          <p:nvPr>
            <p:ph type="body"/>
          </p:nvPr>
        </p:nvSpPr>
        <p:spPr>
          <a:xfrm>
            <a:off x="685800" y="4400640"/>
            <a:ext cx="5485320" cy="3599280"/>
          </a:xfrm>
          <a:prstGeom prst="rect">
            <a:avLst/>
          </a:prstGeom>
        </p:spPr>
        <p:txBody>
          <a:bodyPr lIns="0" tIns="0" rIns="0" bIns="0">
            <a:noAutofit/>
          </a:bodyPr>
          <a:lstStyle/>
          <a:p>
            <a:endParaRPr lang="en-IN" sz="2000" b="0" strike="noStrike" spc="-1">
              <a:latin typeface="Arial"/>
            </a:endParaRPr>
          </a:p>
        </p:txBody>
      </p:sp>
      <p:sp>
        <p:nvSpPr>
          <p:cNvPr id="307" name="CustomShape 3"/>
          <p:cNvSpPr/>
          <p:nvPr/>
        </p:nvSpPr>
        <p:spPr>
          <a:xfrm>
            <a:off x="3884760" y="8685360"/>
            <a:ext cx="2970720" cy="45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875EF07F-7448-43CC-A9F8-A76930F4A9CF}" type="slidenum">
              <a:rPr lang="en-IN" sz="1200" b="0" strike="noStrike" spc="-1">
                <a:solidFill>
                  <a:srgbClr val="000000"/>
                </a:solidFill>
                <a:latin typeface="+mn-lt"/>
                <a:ea typeface="+mn-ea"/>
              </a:rPr>
              <a:t>1</a:t>
            </a:fld>
            <a:endParaRPr lang="en-IN" sz="1200" b="0" strike="noStrike" spc="-1">
              <a:solidFill>
                <a:srgbClr val="000000"/>
              </a:solidFill>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3310B905-16B2-4FF1-B04C-9483E2BD8F49}" type="slidenum">
              <a:rPr lang="en-IN" sz="1400" b="0" strike="noStrike" spc="-1" smtClean="0">
                <a:latin typeface="Times New Roman"/>
              </a:rPr>
              <a:t>10</a:t>
            </a:fld>
            <a:endParaRPr lang="en-IN" sz="1400" b="0" strike="noStrike" spc="-1">
              <a:latin typeface="Times New Roman"/>
            </a:endParaRPr>
          </a:p>
        </p:txBody>
      </p:sp>
    </p:spTree>
    <p:extLst>
      <p:ext uri="{BB962C8B-B14F-4D97-AF65-F5344CB8AC3E}">
        <p14:creationId xmlns:p14="http://schemas.microsoft.com/office/powerpoint/2010/main" val="1095637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9" name="CustomShape 1"/>
          <p:cNvSpPr/>
          <p:nvPr/>
        </p:nvSpPr>
        <p:spPr>
          <a:xfrm>
            <a:off x="-1087920" y="-815760"/>
            <a:ext cx="2184120" cy="1637640"/>
          </a:xfrm>
          <a:prstGeom prst="pie">
            <a:avLst>
              <a:gd name="adj1" fmla="val 0"/>
              <a:gd name="adj2" fmla="val 5402120"/>
            </a:avLst>
          </a:prstGeom>
          <a:solidFill>
            <a:schemeClr val="bg2">
              <a:tint val="18000"/>
              <a:satMod val="220000"/>
              <a:alpha val="33000"/>
            </a:schemeClr>
          </a:solidFill>
          <a:ln w="3240" cap="rnd">
            <a:solidFill>
              <a:schemeClr val="bg2">
                <a:shade val="70000"/>
                <a:satMod val="200000"/>
                <a:alpha val="100000"/>
              </a:schemeClr>
            </a:solidFill>
            <a:round/>
          </a:ln>
          <a:effectLst>
            <a:outerShdw blurRad="63500" dist="25560" dir="5400000" rotWithShape="0">
              <a:srgbClr val="000000">
                <a:alpha val="43000"/>
              </a:srgbClr>
            </a:outerShdw>
          </a:effectLst>
        </p:spPr>
        <p:style>
          <a:lnRef idx="3">
            <a:schemeClr val="lt1"/>
          </a:lnRef>
          <a:fillRef idx="1">
            <a:schemeClr val="accent1"/>
          </a:fillRef>
          <a:effectRef idx="1">
            <a:schemeClr val="accent1"/>
          </a:effectRef>
          <a:fontRef idx="minor"/>
        </p:style>
      </p:sp>
      <p:sp>
        <p:nvSpPr>
          <p:cNvPr id="10" name="CustomShape 2"/>
          <p:cNvSpPr/>
          <p:nvPr/>
        </p:nvSpPr>
        <p:spPr>
          <a:xfrm>
            <a:off x="225000" y="21240"/>
            <a:ext cx="2268360" cy="1701000"/>
          </a:xfrm>
          <a:prstGeom prst="ellipse">
            <a:avLst/>
          </a:prstGeom>
          <a:noFill/>
          <a:ln w="27360" cap="rnd">
            <a:solidFill>
              <a:schemeClr val="bg2">
                <a:tint val="45000"/>
                <a:satMod val="325000"/>
                <a:alpha val="100000"/>
              </a:schemeClr>
            </a:solidFill>
            <a:round/>
          </a:ln>
          <a:effectLst>
            <a:outerShdw blurRad="2540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2" name="CustomShape 3"/>
          <p:cNvSpPr/>
          <p:nvPr/>
        </p:nvSpPr>
        <p:spPr>
          <a:xfrm rot="2315400">
            <a:off x="243720" y="1054440"/>
            <a:ext cx="1499760" cy="1101600"/>
          </a:xfrm>
          <a:prstGeom prst="donut">
            <a:avLst>
              <a:gd name="adj" fmla="val 11833"/>
            </a:avLst>
          </a:prstGeom>
          <a:gradFill rotWithShape="0">
            <a:gsLst>
              <a:gs pos="0">
                <a:srgbClr val="FEFAF6"/>
              </a:gs>
              <a:gs pos="100000">
                <a:srgbClr val="EED18E"/>
              </a:gs>
            </a:gsLst>
            <a:path path="circle"/>
          </a:gradFill>
          <a:ln w="7200" cap="rnd">
            <a:solidFill>
              <a:schemeClr val="bg2">
                <a:shade val="60000"/>
                <a:satMod val="220000"/>
                <a:alpha val="100000"/>
              </a:schemeClr>
            </a:solidFill>
            <a:round/>
          </a:ln>
          <a:effectLst>
            <a:outerShdw blurRad="12700" dist="13979" dir="468668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3" name="CustomShape 4"/>
          <p:cNvSpPr/>
          <p:nvPr/>
        </p:nvSpPr>
        <p:spPr>
          <a:xfrm>
            <a:off x="1350360" y="0"/>
            <a:ext cx="10840320" cy="6856920"/>
          </a:xfrm>
          <a:prstGeom prst="rect">
            <a:avLst/>
          </a:prstGeom>
          <a:solidFill>
            <a:schemeClr val="bg1"/>
          </a:solidFill>
          <a:ln>
            <a:noFill/>
          </a:ln>
          <a:effectLst>
            <a:outerShdw blurRad="63500" dist="25560" dir="5400000" rotWithShape="0">
              <a:srgbClr val="000000">
                <a:alpha val="43000"/>
              </a:srgbClr>
            </a:outerShdw>
          </a:effectLst>
        </p:spPr>
        <p:style>
          <a:lnRef idx="3">
            <a:schemeClr val="lt1"/>
          </a:lnRef>
          <a:fillRef idx="1">
            <a:schemeClr val="accent1"/>
          </a:fillRef>
          <a:effectRef idx="1">
            <a:schemeClr val="accent1"/>
          </a:effectRef>
          <a:fontRef idx="minor"/>
        </p:style>
      </p:sp>
      <p:sp>
        <p:nvSpPr>
          <p:cNvPr id="4" name="CustomShape 5"/>
          <p:cNvSpPr/>
          <p:nvPr/>
        </p:nvSpPr>
        <p:spPr>
          <a:xfrm>
            <a:off x="1353240" y="0"/>
            <a:ext cx="96480" cy="6856920"/>
          </a:xfrm>
          <a:prstGeom prst="rect">
            <a:avLst/>
          </a:prstGeom>
          <a:solidFill>
            <a:schemeClr val="bg1"/>
          </a:solidFill>
          <a:ln>
            <a:noFill/>
          </a:ln>
          <a:effectLst>
            <a:outerShdw blurRad="3855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1228680" y="1413720"/>
            <a:ext cx="279360" cy="209160"/>
          </a:xfrm>
          <a:prstGeom prst="ellipse">
            <a:avLst/>
          </a:prstGeom>
          <a:gradFill rotWithShape="0">
            <a:gsLst>
              <a:gs pos="0">
                <a:srgbClr val="DAF5FE"/>
              </a:gs>
              <a:gs pos="100000">
                <a:srgbClr val="00AAD4"/>
              </a:gs>
            </a:gsLst>
            <a:path path="circle"/>
          </a:gradFill>
          <a:ln w="2160" cap="rnd">
            <a:solidFill>
              <a:schemeClr val="accent1">
                <a:shade val="90000"/>
                <a:satMod val="110000"/>
                <a:alpha val="60000"/>
              </a:schemeClr>
            </a:solidFill>
            <a:round/>
          </a:ln>
          <a:effectLst>
            <a:outerShdw blurRad="63500" dist="25560" dir="5400000" rotWithShape="0">
              <a:srgbClr val="000000">
                <a:alpha val="43000"/>
              </a:srgbClr>
            </a:outerShdw>
          </a:effectLst>
        </p:spPr>
        <p:style>
          <a:lnRef idx="1">
            <a:schemeClr val="accent1"/>
          </a:lnRef>
          <a:fillRef idx="2">
            <a:schemeClr val="accent1"/>
          </a:fillRef>
          <a:effectRef idx="1">
            <a:schemeClr val="accent1"/>
          </a:effectRef>
          <a:fontRef idx="minor"/>
        </p:style>
      </p:sp>
      <p:sp>
        <p:nvSpPr>
          <p:cNvPr id="6" name="CustomShape 7"/>
          <p:cNvSpPr/>
          <p:nvPr/>
        </p:nvSpPr>
        <p:spPr>
          <a:xfrm>
            <a:off x="1542960" y="1344960"/>
            <a:ext cx="84240" cy="63000"/>
          </a:xfrm>
          <a:prstGeom prst="ellipse">
            <a:avLst/>
          </a:prstGeom>
          <a:noFill/>
          <a:ln w="12600" cap="rnd">
            <a:solidFill>
              <a:schemeClr val="accent1">
                <a:shade val="75000"/>
                <a:alpha val="60000"/>
              </a:schemeClr>
            </a:solidFill>
            <a:round/>
          </a:ln>
          <a:effectLst>
            <a:outerShdw blurRad="63500" dist="25560" dir="5400000" rotWithShape="0">
              <a:srgbClr val="000000">
                <a:alpha val="43000"/>
              </a:srgbClr>
            </a:outerShdw>
          </a:effectLst>
        </p:spPr>
        <p:style>
          <a:lnRef idx="1">
            <a:schemeClr val="accent1"/>
          </a:lnRef>
          <a:fillRef idx="2">
            <a:schemeClr val="accent1"/>
          </a:fillRef>
          <a:effectRef idx="1">
            <a:schemeClr val="accent1"/>
          </a:effectRef>
          <a:fontRef idx="minor"/>
        </p:style>
      </p:sp>
      <p:sp>
        <p:nvSpPr>
          <p:cNvPr id="7" name="PlaceHolder 8"/>
          <p:cNvSpPr>
            <a:spLocks noGrp="1"/>
          </p:cNvSpPr>
          <p:nvPr>
            <p:ph type="title"/>
          </p:nvPr>
        </p:nvSpPr>
        <p:spPr>
          <a:xfrm>
            <a:off x="609480" y="273600"/>
            <a:ext cx="10972080" cy="1144440"/>
          </a:xfrm>
          <a:prstGeom prst="rect">
            <a:avLst/>
          </a:prstGeom>
        </p:spPr>
        <p:txBody>
          <a:bodyPr lIns="0" tIns="0" rIns="0" bIns="0" anchor="ctr">
            <a:noAutofit/>
          </a:bodyPr>
          <a:lstStyle/>
          <a:p>
            <a:pPr algn="ctr"/>
            <a:r>
              <a:rPr lang="en-US" sz="4400" b="0" strike="noStrike" spc="-1">
                <a:solidFill>
                  <a:srgbClr val="000000"/>
                </a:solidFill>
                <a:latin typeface="Arial"/>
              </a:rPr>
              <a:t>Click to edit the title text format</a:t>
            </a:r>
          </a:p>
        </p:txBody>
      </p:sp>
      <p:sp>
        <p:nvSpPr>
          <p:cNvPr id="8" name="PlaceHolder 9"/>
          <p:cNvSpPr>
            <a:spLocks noGrp="1"/>
          </p:cNvSpPr>
          <p:nvPr>
            <p:ph type="body"/>
          </p:nvPr>
        </p:nvSpPr>
        <p:spPr>
          <a:xfrm>
            <a:off x="609480" y="1604520"/>
            <a:ext cx="10972080" cy="397692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lgn="ctr">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lgn="ctr">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lgn="ctr">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lgn="ctr">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lgn="ctr">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lgn="ctr">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tile/>
        </a:blipFill>
        <a:effectLst/>
      </p:bgPr>
    </p:bg>
    <p:spTree>
      <p:nvGrpSpPr>
        <p:cNvPr id="1" name=""/>
        <p:cNvGrpSpPr/>
        <p:nvPr/>
      </p:nvGrpSpPr>
      <p:grpSpPr>
        <a:xfrm>
          <a:off x="0" y="0"/>
          <a:ext cx="0" cy="0"/>
          <a:chOff x="0" y="0"/>
          <a:chExt cx="0" cy="0"/>
        </a:xfrm>
      </p:grpSpPr>
      <p:sp>
        <p:nvSpPr>
          <p:cNvPr id="45" name="CustomShape 1"/>
          <p:cNvSpPr/>
          <p:nvPr/>
        </p:nvSpPr>
        <p:spPr>
          <a:xfrm>
            <a:off x="-1087920" y="-815760"/>
            <a:ext cx="2184120" cy="1637640"/>
          </a:xfrm>
          <a:prstGeom prst="pie">
            <a:avLst>
              <a:gd name="adj1" fmla="val 0"/>
              <a:gd name="adj2" fmla="val 5402120"/>
            </a:avLst>
          </a:prstGeom>
          <a:solidFill>
            <a:schemeClr val="bg2">
              <a:tint val="18000"/>
              <a:satMod val="220000"/>
              <a:alpha val="33000"/>
            </a:schemeClr>
          </a:solidFill>
          <a:ln w="3240" cap="rnd">
            <a:solidFill>
              <a:schemeClr val="bg2">
                <a:shade val="70000"/>
                <a:satMod val="200000"/>
                <a:alpha val="100000"/>
              </a:schemeClr>
            </a:solidFill>
            <a:round/>
          </a:ln>
          <a:effectLst>
            <a:outerShdw blurRad="63500" dist="25560" dir="5400000" rotWithShape="0">
              <a:srgbClr val="000000">
                <a:alpha val="43000"/>
              </a:srgbClr>
            </a:outerShdw>
          </a:effectLst>
        </p:spPr>
        <p:style>
          <a:lnRef idx="3">
            <a:schemeClr val="lt1"/>
          </a:lnRef>
          <a:fillRef idx="1">
            <a:schemeClr val="accent1"/>
          </a:fillRef>
          <a:effectRef idx="1">
            <a:schemeClr val="accent1"/>
          </a:effectRef>
          <a:fontRef idx="minor"/>
        </p:style>
      </p:sp>
      <p:sp>
        <p:nvSpPr>
          <p:cNvPr id="46" name="CustomShape 2"/>
          <p:cNvSpPr/>
          <p:nvPr/>
        </p:nvSpPr>
        <p:spPr>
          <a:xfrm>
            <a:off x="225000" y="21240"/>
            <a:ext cx="2268360" cy="1701000"/>
          </a:xfrm>
          <a:prstGeom prst="ellipse">
            <a:avLst/>
          </a:prstGeom>
          <a:noFill/>
          <a:ln w="27360" cap="rnd">
            <a:solidFill>
              <a:schemeClr val="bg2">
                <a:tint val="45000"/>
                <a:satMod val="325000"/>
                <a:alpha val="100000"/>
              </a:schemeClr>
            </a:solidFill>
            <a:round/>
          </a:ln>
          <a:effectLst>
            <a:outerShdw blurRad="25400" dist="2556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p:style>
      </p:sp>
      <p:sp>
        <p:nvSpPr>
          <p:cNvPr id="47" name="CustomShape 3"/>
          <p:cNvSpPr/>
          <p:nvPr/>
        </p:nvSpPr>
        <p:spPr>
          <a:xfrm rot="2315400">
            <a:off x="243720" y="1054440"/>
            <a:ext cx="1499760" cy="1101600"/>
          </a:xfrm>
          <a:prstGeom prst="donut">
            <a:avLst>
              <a:gd name="adj" fmla="val 11833"/>
            </a:avLst>
          </a:prstGeom>
          <a:gradFill rotWithShape="0">
            <a:gsLst>
              <a:gs pos="0">
                <a:srgbClr val="FEFAF6"/>
              </a:gs>
              <a:gs pos="100000">
                <a:srgbClr val="EED18E"/>
              </a:gs>
            </a:gsLst>
            <a:path path="circle"/>
          </a:gradFill>
          <a:ln w="7200" cap="rnd">
            <a:solidFill>
              <a:schemeClr val="bg2">
                <a:shade val="60000"/>
                <a:satMod val="220000"/>
                <a:alpha val="100000"/>
              </a:schemeClr>
            </a:solidFill>
            <a:round/>
          </a:ln>
          <a:effectLst>
            <a:outerShdw blurRad="12700" dist="13979" dir="468668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p:style>
      </p:sp>
      <p:sp>
        <p:nvSpPr>
          <p:cNvPr id="48" name="CustomShape 4"/>
          <p:cNvSpPr/>
          <p:nvPr/>
        </p:nvSpPr>
        <p:spPr>
          <a:xfrm>
            <a:off x="1350360" y="0"/>
            <a:ext cx="10840320" cy="6856920"/>
          </a:xfrm>
          <a:prstGeom prst="rect">
            <a:avLst/>
          </a:prstGeom>
          <a:solidFill>
            <a:schemeClr val="bg1"/>
          </a:solidFill>
          <a:ln>
            <a:noFill/>
          </a:ln>
          <a:effectLst>
            <a:outerShdw blurRad="63500" dist="25560" dir="5400000" rotWithShape="0">
              <a:srgbClr val="000000">
                <a:alpha val="43000"/>
              </a:srgbClr>
            </a:outerShdw>
          </a:effectLst>
        </p:spPr>
        <p:style>
          <a:lnRef idx="3">
            <a:schemeClr val="lt1"/>
          </a:lnRef>
          <a:fillRef idx="1">
            <a:schemeClr val="accent1"/>
          </a:fillRef>
          <a:effectRef idx="1">
            <a:schemeClr val="accent1"/>
          </a:effectRef>
          <a:fontRef idx="minor"/>
        </p:style>
      </p:sp>
      <p:sp>
        <p:nvSpPr>
          <p:cNvPr id="49" name="CustomShape 5"/>
          <p:cNvSpPr/>
          <p:nvPr/>
        </p:nvSpPr>
        <p:spPr>
          <a:xfrm>
            <a:off x="1353240" y="0"/>
            <a:ext cx="96480" cy="6856920"/>
          </a:xfrm>
          <a:prstGeom prst="rect">
            <a:avLst/>
          </a:prstGeom>
          <a:solidFill>
            <a:schemeClr val="bg1"/>
          </a:solidFill>
          <a:ln>
            <a:noFill/>
          </a:ln>
          <a:effectLst>
            <a:outerShdw blurRad="38550" dist="3816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Arial"/>
              </a:rPr>
              <a:t>Click to edit the title text format</a:t>
            </a:r>
          </a:p>
        </p:txBody>
      </p:sp>
      <p:sp>
        <p:nvSpPr>
          <p:cNvPr id="5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hyperlink" Target="https://www.geeksforgeeks.org/invisible-cloakusing-opencv-python-project/" TargetMode="Externa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CustomShape 1"/>
          <p:cNvSpPr/>
          <p:nvPr/>
        </p:nvSpPr>
        <p:spPr>
          <a:xfrm>
            <a:off x="2408400" y="355320"/>
            <a:ext cx="8310960" cy="84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200000"/>
              </a:lnSpc>
              <a:tabLst>
                <a:tab pos="408240" algn="l"/>
              </a:tabLst>
            </a:pPr>
            <a:r>
              <a:rPr lang="en-US" sz="3600" b="1" strike="noStrike" spc="-1">
                <a:solidFill>
                  <a:srgbClr val="572314"/>
                </a:solidFill>
                <a:latin typeface="Gill Sans MT"/>
                <a:ea typeface="DejaVu Sans"/>
              </a:rPr>
              <a:t>Poornima College of Engineering</a:t>
            </a:r>
            <a:endParaRPr lang="en-IN" sz="3600" b="0" strike="noStrike" spc="-1">
              <a:solidFill>
                <a:srgbClr val="000000"/>
              </a:solidFill>
              <a:latin typeface="Arial"/>
            </a:endParaRPr>
          </a:p>
        </p:txBody>
      </p:sp>
      <p:sp>
        <p:nvSpPr>
          <p:cNvPr id="95" name="CustomShape 2"/>
          <p:cNvSpPr/>
          <p:nvPr/>
        </p:nvSpPr>
        <p:spPr>
          <a:xfrm>
            <a:off x="2121840" y="2585520"/>
            <a:ext cx="9257360" cy="2651498"/>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numCol="2">
            <a:normAutofit fontScale="96000"/>
          </a:bodyPr>
          <a:lstStyle/>
          <a:p>
            <a:pPr marL="27360">
              <a:lnSpc>
                <a:spcPct val="100000"/>
              </a:lnSpc>
              <a:spcBef>
                <a:spcPts val="601"/>
              </a:spcBef>
              <a:tabLst>
                <a:tab pos="408240" algn="l"/>
              </a:tabLst>
            </a:pPr>
            <a:r>
              <a:rPr lang="en-US" sz="2200" b="0" strike="noStrike" spc="-1" dirty="0" smtClean="0">
                <a:solidFill>
                  <a:srgbClr val="361309"/>
                </a:solidFill>
                <a:latin typeface="Times New Roman"/>
                <a:ea typeface="DejaVu Sans"/>
              </a:rPr>
              <a:t>Submitted By:      </a:t>
            </a:r>
            <a:endParaRPr lang="en-IN" sz="2200" b="0" strike="noStrike" spc="-1" dirty="0">
              <a:solidFill>
                <a:srgbClr val="000000"/>
              </a:solidFill>
              <a:latin typeface="Arial"/>
            </a:endParaRPr>
          </a:p>
          <a:p>
            <a:pPr marL="484560" indent="-457200">
              <a:lnSpc>
                <a:spcPct val="100000"/>
              </a:lnSpc>
              <a:spcBef>
                <a:spcPts val="601"/>
              </a:spcBef>
              <a:buAutoNum type="arabicPeriod"/>
              <a:tabLst>
                <a:tab pos="408240" algn="l"/>
              </a:tabLst>
            </a:pPr>
            <a:r>
              <a:rPr lang="en-US" sz="1700" spc="-1" dirty="0" smtClean="0">
                <a:solidFill>
                  <a:srgbClr val="361309"/>
                </a:solidFill>
                <a:latin typeface="Times New Roman"/>
                <a:ea typeface="DejaVu Sans"/>
              </a:rPr>
              <a:t>Karan Parihar PCE17CS082 , 17EPCCS084</a:t>
            </a:r>
            <a:endParaRPr lang="en-US" sz="1700" spc="-1" dirty="0">
              <a:solidFill>
                <a:srgbClr val="361309"/>
              </a:solidFill>
              <a:latin typeface="Times New Roman"/>
              <a:ea typeface="DejaVu Sans"/>
            </a:endParaRPr>
          </a:p>
          <a:p>
            <a:pPr marL="484560" indent="-457200">
              <a:lnSpc>
                <a:spcPct val="100000"/>
              </a:lnSpc>
              <a:spcBef>
                <a:spcPts val="601"/>
              </a:spcBef>
              <a:buAutoNum type="arabicPeriod"/>
              <a:tabLst>
                <a:tab pos="408240" algn="l"/>
              </a:tabLst>
            </a:pPr>
            <a:endParaRPr lang="en-US" sz="1700" spc="-1" dirty="0" smtClean="0">
              <a:solidFill>
                <a:srgbClr val="361309"/>
              </a:solidFill>
              <a:latin typeface="Times New Roman"/>
            </a:endParaRPr>
          </a:p>
          <a:p>
            <a:pPr marL="484560" indent="-457200">
              <a:lnSpc>
                <a:spcPct val="100000"/>
              </a:lnSpc>
              <a:spcBef>
                <a:spcPts val="601"/>
              </a:spcBef>
              <a:buAutoNum type="arabicPeriod"/>
              <a:tabLst>
                <a:tab pos="408240" algn="l"/>
              </a:tabLst>
            </a:pPr>
            <a:endParaRPr lang="en-US" sz="1700" b="0" strike="noStrike" spc="-1" dirty="0">
              <a:solidFill>
                <a:srgbClr val="361309"/>
              </a:solidFill>
              <a:latin typeface="Times New Roman"/>
            </a:endParaRPr>
          </a:p>
          <a:p>
            <a:pPr marL="484560" indent="-457200">
              <a:lnSpc>
                <a:spcPct val="100000"/>
              </a:lnSpc>
              <a:spcBef>
                <a:spcPts val="601"/>
              </a:spcBef>
              <a:buAutoNum type="arabicPeriod"/>
              <a:tabLst>
                <a:tab pos="408240" algn="l"/>
              </a:tabLst>
            </a:pPr>
            <a:endParaRPr lang="en-US" sz="1700" spc="-1" dirty="0" smtClean="0">
              <a:solidFill>
                <a:srgbClr val="361309"/>
              </a:solidFill>
              <a:latin typeface="Times New Roman"/>
            </a:endParaRPr>
          </a:p>
          <a:p>
            <a:pPr marL="27360">
              <a:lnSpc>
                <a:spcPct val="100000"/>
              </a:lnSpc>
              <a:spcBef>
                <a:spcPts val="601"/>
              </a:spcBef>
              <a:tabLst>
                <a:tab pos="408240" algn="l"/>
              </a:tabLst>
            </a:pPr>
            <a:endParaRPr lang="en-IN" sz="1700" b="0" strike="noStrike" spc="-1" dirty="0">
              <a:solidFill>
                <a:srgbClr val="000000"/>
              </a:solidFill>
              <a:latin typeface="Arial"/>
            </a:endParaRPr>
          </a:p>
          <a:p>
            <a:pPr marL="27360">
              <a:spcBef>
                <a:spcPts val="601"/>
              </a:spcBef>
              <a:tabLst>
                <a:tab pos="408240" algn="l"/>
              </a:tabLst>
            </a:pPr>
            <a:r>
              <a:rPr lang="en-US" dirty="0">
                <a:latin typeface="Times New Roman"/>
                <a:ea typeface="Times New Roman"/>
                <a:cs typeface="Times New Roman"/>
                <a:sym typeface="Times New Roman"/>
              </a:rPr>
              <a:t>Subject: </a:t>
            </a:r>
            <a:r>
              <a:rPr lang="en-US" dirty="0" smtClean="0">
                <a:latin typeface="Times New Roman"/>
                <a:ea typeface="Times New Roman"/>
                <a:cs typeface="Times New Roman"/>
                <a:sym typeface="Times New Roman"/>
              </a:rPr>
              <a:t>8CS7_01, </a:t>
            </a:r>
            <a:r>
              <a:rPr lang="en-US" dirty="0">
                <a:latin typeface="Times New Roman"/>
                <a:ea typeface="Times New Roman"/>
                <a:cs typeface="Times New Roman"/>
                <a:sym typeface="Times New Roman"/>
              </a:rPr>
              <a:t>Project</a:t>
            </a:r>
            <a:endParaRPr lang="en-US" sz="1600" dirty="0" smtClean="0"/>
          </a:p>
          <a:p>
            <a:pPr marL="27360">
              <a:lnSpc>
                <a:spcPct val="100000"/>
              </a:lnSpc>
              <a:spcBef>
                <a:spcPts val="601"/>
              </a:spcBef>
              <a:tabLst>
                <a:tab pos="408240" algn="l"/>
              </a:tabLst>
            </a:pPr>
            <a:endParaRPr lang="en-IN" sz="1700" spc="-1" dirty="0" smtClean="0">
              <a:solidFill>
                <a:srgbClr val="000000"/>
              </a:solidFill>
              <a:latin typeface="Arial"/>
            </a:endParaRPr>
          </a:p>
          <a:p>
            <a:pPr marL="27360">
              <a:lnSpc>
                <a:spcPct val="100000"/>
              </a:lnSpc>
              <a:spcBef>
                <a:spcPts val="601"/>
              </a:spcBef>
              <a:tabLst>
                <a:tab pos="408240" algn="l"/>
              </a:tabLst>
            </a:pPr>
            <a:r>
              <a:rPr lang="en-US" sz="2000" spc="-1" dirty="0" smtClean="0">
                <a:solidFill>
                  <a:srgbClr val="361309"/>
                </a:solidFill>
                <a:latin typeface="Times New Roman"/>
              </a:rPr>
              <a:t>                      Project  </a:t>
            </a:r>
            <a:r>
              <a:rPr lang="en-US" sz="2000" spc="-1" dirty="0">
                <a:solidFill>
                  <a:srgbClr val="361309"/>
                </a:solidFill>
                <a:latin typeface="Times New Roman"/>
              </a:rPr>
              <a:t>Guide: </a:t>
            </a:r>
            <a:endParaRPr lang="en-US" sz="2000" spc="-1" dirty="0" smtClean="0">
              <a:solidFill>
                <a:srgbClr val="361309"/>
              </a:solidFill>
              <a:latin typeface="Times New Roman"/>
            </a:endParaRPr>
          </a:p>
          <a:p>
            <a:pPr marL="27360">
              <a:lnSpc>
                <a:spcPct val="100000"/>
              </a:lnSpc>
              <a:spcBef>
                <a:spcPts val="601"/>
              </a:spcBef>
              <a:tabLst>
                <a:tab pos="408240" algn="l"/>
              </a:tabLst>
            </a:pPr>
            <a:r>
              <a:rPr lang="en-US" sz="1700" spc="-1" dirty="0" smtClean="0">
                <a:solidFill>
                  <a:srgbClr val="361309"/>
                </a:solidFill>
                <a:latin typeface="Times New Roman"/>
              </a:rPr>
              <a:t>                          Ms. </a:t>
            </a:r>
            <a:r>
              <a:rPr lang="en-US" sz="1700" spc="-1" dirty="0" err="1" smtClean="0">
                <a:solidFill>
                  <a:srgbClr val="361309"/>
                </a:solidFill>
                <a:latin typeface="Times New Roman"/>
              </a:rPr>
              <a:t>Shalini</a:t>
            </a:r>
            <a:r>
              <a:rPr lang="en-US" sz="1700" spc="-1" dirty="0" smtClean="0">
                <a:solidFill>
                  <a:srgbClr val="361309"/>
                </a:solidFill>
                <a:latin typeface="Times New Roman"/>
              </a:rPr>
              <a:t> </a:t>
            </a:r>
            <a:r>
              <a:rPr lang="en-US" sz="1700" spc="-1" dirty="0" err="1" smtClean="0">
                <a:solidFill>
                  <a:srgbClr val="361309"/>
                </a:solidFill>
                <a:latin typeface="Times New Roman"/>
              </a:rPr>
              <a:t>Puri</a:t>
            </a:r>
            <a:endParaRPr lang="en-IN" sz="1700" b="0" strike="noStrike" spc="-1" dirty="0">
              <a:solidFill>
                <a:srgbClr val="000000"/>
              </a:solidFill>
              <a:latin typeface="Arial"/>
            </a:endParaRPr>
          </a:p>
          <a:p>
            <a:pPr marL="27360">
              <a:lnSpc>
                <a:spcPct val="100000"/>
              </a:lnSpc>
              <a:spcBef>
                <a:spcPts val="601"/>
              </a:spcBef>
              <a:tabLst>
                <a:tab pos="408240" algn="l"/>
              </a:tabLst>
            </a:pPr>
            <a:endParaRPr lang="en-IN" sz="2000" b="0" strike="noStrike" spc="-1" dirty="0">
              <a:solidFill>
                <a:srgbClr val="000000"/>
              </a:solidFill>
              <a:latin typeface="Arial"/>
            </a:endParaRPr>
          </a:p>
        </p:txBody>
      </p:sp>
      <p:pic>
        <p:nvPicPr>
          <p:cNvPr id="96" name="Picture 3_0"/>
          <p:cNvPicPr/>
          <p:nvPr/>
        </p:nvPicPr>
        <p:blipFill>
          <a:blip r:embed="rId3"/>
          <a:stretch/>
        </p:blipFill>
        <p:spPr>
          <a:xfrm>
            <a:off x="294120" y="127800"/>
            <a:ext cx="1827720" cy="1573920"/>
          </a:xfrm>
          <a:prstGeom prst="rect">
            <a:avLst/>
          </a:prstGeom>
          <a:ln>
            <a:noFill/>
          </a:ln>
        </p:spPr>
      </p:pic>
      <p:sp>
        <p:nvSpPr>
          <p:cNvPr id="97" name="CustomShape 3"/>
          <p:cNvSpPr/>
          <p:nvPr/>
        </p:nvSpPr>
        <p:spPr>
          <a:xfrm>
            <a:off x="1921163" y="1629000"/>
            <a:ext cx="9393381" cy="62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tabLst>
                <a:tab pos="408240" algn="l"/>
              </a:tabLst>
            </a:pPr>
            <a:r>
              <a:rPr lang="en-US" sz="2800" b="1" strike="noStrike" spc="-1" dirty="0">
                <a:solidFill>
                  <a:srgbClr val="3891A7"/>
                </a:solidFill>
                <a:latin typeface="Gill Sans MT"/>
                <a:ea typeface="DejaVu Sans"/>
              </a:rPr>
              <a:t>Project Title</a:t>
            </a:r>
            <a:r>
              <a:rPr lang="en-US" sz="2800" b="1" strike="noStrike" spc="-1" dirty="0" smtClean="0">
                <a:solidFill>
                  <a:srgbClr val="3891A7"/>
                </a:solidFill>
                <a:latin typeface="Gill Sans MT"/>
                <a:ea typeface="DejaVu Sans"/>
              </a:rPr>
              <a:t>: </a:t>
            </a:r>
            <a:r>
              <a:rPr lang="en-US" sz="2800" dirty="0" smtClean="0"/>
              <a:t>Invisibility cloak Illusion using </a:t>
            </a:r>
            <a:r>
              <a:rPr lang="en-US" sz="2800" dirty="0" err="1" smtClean="0"/>
              <a:t>OpenCV</a:t>
            </a:r>
            <a:r>
              <a:rPr lang="en-US" sz="2800" dirty="0" smtClean="0"/>
              <a:t>.</a:t>
            </a:r>
            <a:r>
              <a:rPr lang="en-US" sz="2800" b="1" strike="noStrike" spc="-1" dirty="0" smtClean="0">
                <a:solidFill>
                  <a:srgbClr val="3891A7"/>
                </a:solidFill>
                <a:latin typeface="Gill Sans MT"/>
                <a:ea typeface="DejaVu Sans"/>
              </a:rPr>
              <a:t> </a:t>
            </a:r>
            <a:endParaRPr lang="en-IN" sz="2800" b="0" strike="noStrike" spc="-1" dirty="0">
              <a:solidFill>
                <a:srgbClr val="000000"/>
              </a:solidFill>
              <a:latin typeface="Arial"/>
            </a:endParaRPr>
          </a:p>
        </p:txBody>
      </p:sp>
      <p:sp>
        <p:nvSpPr>
          <p:cNvPr id="2" name="TextBox 1"/>
          <p:cNvSpPr txBox="1"/>
          <p:nvPr/>
        </p:nvSpPr>
        <p:spPr>
          <a:xfrm flipH="1">
            <a:off x="2543357" y="5563898"/>
            <a:ext cx="8414326" cy="612475"/>
          </a:xfrm>
          <a:prstGeom prst="rect">
            <a:avLst/>
          </a:prstGeom>
          <a:noFill/>
        </p:spPr>
        <p:txBody>
          <a:bodyPr wrap="square" rtlCol="0">
            <a:spAutoFit/>
          </a:bodyPr>
          <a:lstStyle/>
          <a:p>
            <a:pPr marL="27432" lvl="0">
              <a:lnSpc>
                <a:spcPct val="80000"/>
              </a:lnSpc>
              <a:spcBef>
                <a:spcPts val="600"/>
              </a:spcBef>
              <a:buSzPts val="1240"/>
            </a:pPr>
            <a:r>
              <a:rPr lang="en-US" dirty="0" smtClean="0">
                <a:latin typeface="Times New Roman"/>
                <a:ea typeface="Times New Roman"/>
                <a:cs typeface="Times New Roman"/>
                <a:sym typeface="Times New Roman"/>
              </a:rPr>
              <a:t>                                             Academic </a:t>
            </a:r>
            <a:r>
              <a:rPr lang="en-US" dirty="0">
                <a:latin typeface="Times New Roman"/>
                <a:ea typeface="Times New Roman"/>
                <a:cs typeface="Times New Roman"/>
                <a:sym typeface="Times New Roman"/>
              </a:rPr>
              <a:t>Year : 2020-2021		        </a:t>
            </a:r>
            <a:endParaRPr lang="en-US" dirty="0" smtClean="0"/>
          </a:p>
          <a:p>
            <a:pPr marL="27432" lvl="0">
              <a:lnSpc>
                <a:spcPct val="80000"/>
              </a:lnSpc>
              <a:spcBef>
                <a:spcPts val="600"/>
              </a:spcBef>
              <a:buSzPts val="1240"/>
            </a:pPr>
            <a:r>
              <a:rPr lang="en-US" dirty="0">
                <a:latin typeface="Times New Roman"/>
                <a:ea typeface="Times New Roman"/>
                <a:cs typeface="Times New Roman"/>
                <a:sym typeface="Times New Roman"/>
              </a:rPr>
              <a:t>           </a:t>
            </a:r>
            <a:r>
              <a:rPr lang="en-US" dirty="0" smtClean="0">
                <a:latin typeface="Times New Roman"/>
                <a:ea typeface="Times New Roman"/>
                <a:cs typeface="Times New Roman"/>
                <a:sym typeface="Times New Roman"/>
              </a:rPr>
              <a:t>            </a:t>
            </a:r>
            <a:r>
              <a:rPr lang="en-US" dirty="0">
                <a:latin typeface="Times New Roman"/>
                <a:ea typeface="Times New Roman"/>
                <a:cs typeface="Times New Roman"/>
                <a:sym typeface="Times New Roman"/>
              </a:rPr>
              <a:t>Department of Computer Engineering ,  PCE ,  Jaipur </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1823040" y="336240"/>
            <a:ext cx="9195480" cy="10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6500" lnSpcReduction="20000"/>
          </a:bodyPr>
          <a:lstStyle/>
          <a:p>
            <a:pPr>
              <a:lnSpc>
                <a:spcPct val="100000"/>
              </a:lnSpc>
              <a:tabLst>
                <a:tab pos="408240" algn="l"/>
              </a:tabLst>
            </a:pPr>
            <a:r>
              <a:rPr lang="en-US" sz="4300" b="0" strike="noStrike" spc="-1" dirty="0">
                <a:solidFill>
                  <a:srgbClr val="572314"/>
                </a:solidFill>
                <a:latin typeface="Gill Sans MT"/>
                <a:ea typeface="DejaVu Sans"/>
              </a:rPr>
              <a:t>Literature Review Paper </a:t>
            </a:r>
            <a:r>
              <a:rPr lang="en-US" sz="3900" b="0" strike="noStrike" spc="-1" dirty="0" smtClean="0">
                <a:solidFill>
                  <a:srgbClr val="572314"/>
                </a:solidFill>
                <a:latin typeface="Gill Sans MT"/>
                <a:ea typeface="DejaVu Sans"/>
              </a:rPr>
              <a:t>04 - </a:t>
            </a:r>
            <a:r>
              <a:rPr lang="en-US" sz="3900" spc="-1" dirty="0">
                <a:solidFill>
                  <a:srgbClr val="000000"/>
                </a:solidFill>
              </a:rPr>
              <a:t>Invisibility Cloak using Color Detection and Segmentation with Open CV</a:t>
            </a:r>
            <a:endParaRPr lang="en-IN" sz="3900" b="0" strike="noStrike" spc="-1" dirty="0">
              <a:solidFill>
                <a:srgbClr val="000000"/>
              </a:solidFill>
              <a:latin typeface="Arial"/>
            </a:endParaRPr>
          </a:p>
        </p:txBody>
      </p:sp>
      <p:sp>
        <p:nvSpPr>
          <p:cNvPr id="99" name="CustomShape 2"/>
          <p:cNvSpPr/>
          <p:nvPr/>
        </p:nvSpPr>
        <p:spPr>
          <a:xfrm>
            <a:off x="1823040" y="1229040"/>
            <a:ext cx="9327600" cy="471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65760" indent="-282240">
              <a:lnSpc>
                <a:spcPct val="100000"/>
              </a:lnSpc>
              <a:spcBef>
                <a:spcPts val="601"/>
              </a:spcBef>
              <a:buClr>
                <a:srgbClr val="3891A7"/>
              </a:buClr>
              <a:buSzPct val="80000"/>
              <a:buFont typeface="Wingdings 2" charset="2"/>
              <a:buChar char=""/>
              <a:tabLst>
                <a:tab pos="408240" algn="l"/>
              </a:tabLst>
            </a:pPr>
            <a:endParaRPr lang="en-US" sz="2400" spc="-1" dirty="0" smtClean="0">
              <a:solidFill>
                <a:srgbClr val="FF0000"/>
              </a:solidFill>
            </a:endParaRPr>
          </a:p>
          <a:p>
            <a:pPr marL="365760" indent="-282240">
              <a:lnSpc>
                <a:spcPct val="100000"/>
              </a:lnSpc>
              <a:spcBef>
                <a:spcPts val="601"/>
              </a:spcBef>
              <a:buClr>
                <a:srgbClr val="3891A7"/>
              </a:buClr>
              <a:buSzPct val="80000"/>
              <a:buFont typeface="Wingdings 2" charset="2"/>
              <a:buChar char=""/>
              <a:tabLst>
                <a:tab pos="408240" algn="l"/>
              </a:tabLst>
            </a:pPr>
            <a:r>
              <a:rPr lang="en-US" sz="2400" spc="-1" dirty="0" smtClean="0">
                <a:solidFill>
                  <a:srgbClr val="FF0000"/>
                </a:solidFill>
              </a:rPr>
              <a:t>“</a:t>
            </a:r>
            <a:r>
              <a:rPr lang="en-US" sz="2400" spc="-1" dirty="0">
                <a:solidFill>
                  <a:srgbClr val="FF0000"/>
                </a:solidFill>
              </a:rPr>
              <a:t>Capture and store the background frame [This will be done for some seconds]” </a:t>
            </a:r>
            <a:endParaRPr lang="en-IN" sz="2400" b="0" strike="noStrike" spc="-1" dirty="0">
              <a:solidFill>
                <a:srgbClr val="000000"/>
              </a:solidFill>
              <a:latin typeface="Arial"/>
            </a:endParaRPr>
          </a:p>
          <a:p>
            <a:pPr marL="365760" indent="-282240">
              <a:lnSpc>
                <a:spcPct val="100000"/>
              </a:lnSpc>
              <a:spcBef>
                <a:spcPts val="601"/>
              </a:spcBef>
              <a:buClr>
                <a:srgbClr val="3891A7"/>
              </a:buClr>
              <a:buSzPct val="80000"/>
              <a:buFont typeface="Wingdings 2" charset="2"/>
              <a:buChar char=""/>
              <a:tabLst>
                <a:tab pos="408240" algn="l"/>
              </a:tabLst>
            </a:pPr>
            <a:r>
              <a:rPr lang="en-US" sz="2400" spc="-1" dirty="0">
                <a:solidFill>
                  <a:srgbClr val="FF0000"/>
                </a:solidFill>
              </a:rPr>
              <a:t> transforming the color space of our picture from R.G.B   to H.S.V (Hue .Saturation .Value).</a:t>
            </a:r>
            <a:endParaRPr lang="en-IN" sz="2400" b="0" strike="noStrike" spc="-1" dirty="0">
              <a:solidFill>
                <a:srgbClr val="000000"/>
              </a:solidFill>
              <a:latin typeface="Arial"/>
            </a:endParaRPr>
          </a:p>
          <a:p>
            <a:pPr marL="365760" indent="-282240">
              <a:lnSpc>
                <a:spcPct val="100000"/>
              </a:lnSpc>
              <a:spcBef>
                <a:spcPts val="601"/>
              </a:spcBef>
              <a:buClr>
                <a:srgbClr val="3891A7"/>
              </a:buClr>
              <a:buSzPct val="80000"/>
              <a:buFont typeface="Wingdings 2" charset="2"/>
              <a:buChar char=""/>
              <a:tabLst>
                <a:tab pos="408240" algn="l"/>
              </a:tabLst>
            </a:pPr>
            <a:r>
              <a:rPr lang="en-US" sz="2400" spc="-1" dirty="0">
                <a:solidFill>
                  <a:srgbClr val="FF0000"/>
                </a:solidFill>
              </a:rPr>
              <a:t>“Segmenting out the red colored fabric by generating a mask</a:t>
            </a:r>
            <a:r>
              <a:rPr lang="en-US" sz="2400" spc="-1" dirty="0" smtClean="0">
                <a:solidFill>
                  <a:srgbClr val="FF0000"/>
                </a:solidFill>
              </a:rPr>
              <a:t>.”</a:t>
            </a:r>
          </a:p>
          <a:p>
            <a:pPr marL="365760" indent="-282240">
              <a:lnSpc>
                <a:spcPct val="100000"/>
              </a:lnSpc>
              <a:spcBef>
                <a:spcPts val="601"/>
              </a:spcBef>
              <a:buClr>
                <a:srgbClr val="3891A7"/>
              </a:buClr>
              <a:buSzPct val="80000"/>
              <a:buFont typeface="Wingdings 2" charset="2"/>
              <a:buChar char=""/>
              <a:tabLst>
                <a:tab pos="408240" algn="l"/>
              </a:tabLst>
            </a:pPr>
            <a:r>
              <a:rPr lang="en-US" sz="2400" spc="-1" dirty="0">
                <a:solidFill>
                  <a:srgbClr val="FF0000"/>
                </a:solidFill>
              </a:rPr>
              <a:t>“Generate the final augmented(magical) output to create  Invisibility cloak</a:t>
            </a:r>
            <a:r>
              <a:rPr lang="en-US" sz="2400" spc="-1" dirty="0" smtClean="0">
                <a:solidFill>
                  <a:srgbClr val="FF0000"/>
                </a:solidFill>
              </a:rPr>
              <a:t>.”</a:t>
            </a:r>
            <a:endParaRPr lang="en-IN" sz="2400" b="0" strike="noStrike" spc="-1" dirty="0">
              <a:solidFill>
                <a:srgbClr val="000000"/>
              </a:solidFill>
              <a:latin typeface="Arial"/>
            </a:endParaRPr>
          </a:p>
        </p:txBody>
      </p:sp>
      <p:sp>
        <p:nvSpPr>
          <p:cNvPr id="100" name="CustomShape 3"/>
          <p:cNvSpPr/>
          <p:nvPr/>
        </p:nvSpPr>
        <p:spPr>
          <a:xfrm>
            <a:off x="184568" y="63428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967ECCEA-C200-43B3-B62C-A9C750AD8B7D}"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01" name="CustomShape 4"/>
          <p:cNvSpPr/>
          <p:nvPr/>
        </p:nvSpPr>
        <p:spPr>
          <a:xfrm>
            <a:off x="5326684" y="6342818"/>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02" name="CustomShape 5"/>
          <p:cNvSpPr/>
          <p:nvPr/>
        </p:nvSpPr>
        <p:spPr>
          <a:xfrm>
            <a:off x="11180520" y="6337709"/>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7C3B17F0-0D7D-487B-BBD7-5D9925EB31A5}" type="slidenum">
              <a:rPr lang="en-IN" sz="1200" b="0" strike="noStrike" spc="-1">
                <a:solidFill>
                  <a:srgbClr val="B5A989"/>
                </a:solidFill>
                <a:latin typeface="Gill Sans MT"/>
                <a:ea typeface="DejaVu Sans"/>
              </a:rPr>
              <a:t>10</a:t>
            </a:fld>
            <a:endParaRPr lang="en-IN" sz="1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1760040" y="367920"/>
            <a:ext cx="9988200" cy="1063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66000" lnSpcReduction="20000"/>
          </a:bodyPr>
          <a:lstStyle/>
          <a:p>
            <a:pPr>
              <a:lnSpc>
                <a:spcPct val="100000"/>
              </a:lnSpc>
              <a:tabLst>
                <a:tab pos="408240" algn="l"/>
              </a:tabLst>
            </a:pPr>
            <a:r>
              <a:rPr lang="en-US" sz="4300" b="0" strike="noStrike" spc="-1" dirty="0">
                <a:solidFill>
                  <a:srgbClr val="572314"/>
                </a:solidFill>
                <a:latin typeface="Gill Sans MT"/>
                <a:ea typeface="DejaVu Sans"/>
              </a:rPr>
              <a:t>Literature Review Paper </a:t>
            </a:r>
            <a:r>
              <a:rPr lang="en-US" sz="4300" b="0" strike="noStrike" spc="-1" dirty="0" smtClean="0">
                <a:solidFill>
                  <a:srgbClr val="572314"/>
                </a:solidFill>
                <a:latin typeface="Gill Sans MT"/>
                <a:ea typeface="DejaVu Sans"/>
              </a:rPr>
              <a:t>05 </a:t>
            </a:r>
            <a:r>
              <a:rPr lang="en-US" sz="4300" b="0" strike="noStrike" spc="-1" dirty="0">
                <a:solidFill>
                  <a:srgbClr val="572314"/>
                </a:solidFill>
                <a:latin typeface="Gill Sans MT"/>
                <a:ea typeface="DejaVu Sans"/>
              </a:rPr>
              <a:t>- </a:t>
            </a:r>
            <a:r>
              <a:rPr lang="en-US" sz="4400" spc="-1" dirty="0">
                <a:solidFill>
                  <a:srgbClr val="000000"/>
                </a:solidFill>
              </a:rPr>
              <a:t>Skin Detection Technique Based on HSV Color Model and SLIC Segmentation </a:t>
            </a:r>
            <a:r>
              <a:rPr lang="en-US" sz="4400" spc="-1" dirty="0" smtClean="0">
                <a:solidFill>
                  <a:srgbClr val="000000"/>
                </a:solidFill>
              </a:rPr>
              <a:t>Method</a:t>
            </a:r>
            <a:endParaRPr lang="en-US" sz="4400" spc="-1" dirty="0">
              <a:solidFill>
                <a:srgbClr val="000000"/>
              </a:solidFill>
            </a:endParaRPr>
          </a:p>
        </p:txBody>
      </p:sp>
      <p:sp>
        <p:nvSpPr>
          <p:cNvPr id="123" name="CustomShape 2"/>
          <p:cNvSpPr/>
          <p:nvPr/>
        </p:nvSpPr>
        <p:spPr>
          <a:xfrm>
            <a:off x="1738800" y="1550160"/>
            <a:ext cx="9411480" cy="4471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65760" indent="-282240">
              <a:lnSpc>
                <a:spcPct val="100000"/>
              </a:lnSpc>
              <a:spcBef>
                <a:spcPts val="601"/>
              </a:spcBef>
              <a:buClr>
                <a:srgbClr val="3891A7"/>
              </a:buClr>
              <a:buSzPct val="80000"/>
              <a:buFont typeface="Wingdings 2" charset="2"/>
              <a:buChar char=""/>
              <a:tabLst>
                <a:tab pos="408240" algn="l"/>
              </a:tabLst>
            </a:pPr>
            <a:endParaRPr lang="en-US" sz="2000" spc="-1" dirty="0" smtClean="0">
              <a:solidFill>
                <a:srgbClr val="000000"/>
              </a:solidFill>
            </a:endParaRPr>
          </a:p>
          <a:p>
            <a:pPr marL="365760" indent="-282240">
              <a:lnSpc>
                <a:spcPct val="100000"/>
              </a:lnSpc>
              <a:spcBef>
                <a:spcPts val="601"/>
              </a:spcBef>
              <a:buClr>
                <a:srgbClr val="3891A7"/>
              </a:buClr>
              <a:buSzPct val="80000"/>
              <a:buFont typeface="Wingdings 2" charset="2"/>
              <a:buChar char=""/>
              <a:tabLst>
                <a:tab pos="408240" algn="l"/>
              </a:tabLst>
            </a:pPr>
            <a:r>
              <a:rPr lang="en-US" sz="2000" spc="-1" dirty="0" smtClean="0">
                <a:solidFill>
                  <a:srgbClr val="000000"/>
                </a:solidFill>
              </a:rPr>
              <a:t>Converting </a:t>
            </a:r>
            <a:r>
              <a:rPr lang="en-US" sz="2000" spc="-1" dirty="0">
                <a:solidFill>
                  <a:srgbClr val="000000"/>
                </a:solidFill>
              </a:rPr>
              <a:t>the image into the same color space that was used in the training phase.</a:t>
            </a:r>
          </a:p>
          <a:p>
            <a:pPr marL="365760" indent="-282240">
              <a:lnSpc>
                <a:spcPct val="100000"/>
              </a:lnSpc>
              <a:spcBef>
                <a:spcPts val="601"/>
              </a:spcBef>
              <a:buClr>
                <a:srgbClr val="3891A7"/>
              </a:buClr>
              <a:buSzPct val="80000"/>
              <a:buFont typeface="Wingdings 2" charset="2"/>
              <a:buChar char=""/>
              <a:tabLst>
                <a:tab pos="408240" algn="l"/>
              </a:tabLst>
            </a:pPr>
            <a:endParaRPr lang="en-US" sz="2000" spc="-1" dirty="0" smtClean="0">
              <a:solidFill>
                <a:srgbClr val="000000"/>
              </a:solidFill>
            </a:endParaRPr>
          </a:p>
          <a:p>
            <a:pPr marL="365760" indent="-282240">
              <a:lnSpc>
                <a:spcPct val="100000"/>
              </a:lnSpc>
              <a:spcBef>
                <a:spcPts val="601"/>
              </a:spcBef>
              <a:buClr>
                <a:srgbClr val="3891A7"/>
              </a:buClr>
              <a:buSzPct val="80000"/>
              <a:buFont typeface="Wingdings 2" charset="2"/>
              <a:buChar char=""/>
              <a:tabLst>
                <a:tab pos="408240" algn="l"/>
              </a:tabLst>
            </a:pPr>
            <a:r>
              <a:rPr lang="en-US" sz="2000" spc="-1" dirty="0">
                <a:solidFill>
                  <a:srgbClr val="000000"/>
                </a:solidFill>
              </a:rPr>
              <a:t>Classifying each pixel using the skin classiﬁer to either a skin or non-skin</a:t>
            </a:r>
            <a:r>
              <a:rPr lang="en-US" sz="2000" spc="-1" dirty="0" smtClean="0">
                <a:solidFill>
                  <a:srgbClr val="000000"/>
                </a:solidFill>
              </a:rPr>
              <a:t>.</a:t>
            </a:r>
          </a:p>
          <a:p>
            <a:pPr marL="365760" indent="-282240">
              <a:lnSpc>
                <a:spcPct val="100000"/>
              </a:lnSpc>
              <a:spcBef>
                <a:spcPts val="601"/>
              </a:spcBef>
              <a:buClr>
                <a:srgbClr val="3891A7"/>
              </a:buClr>
              <a:buSzPct val="80000"/>
              <a:buFont typeface="Wingdings 2" charset="2"/>
              <a:buChar char=""/>
              <a:tabLst>
                <a:tab pos="408240" algn="l"/>
              </a:tabLst>
            </a:pPr>
            <a:endParaRPr lang="en-US" sz="2000" spc="-1" dirty="0">
              <a:solidFill>
                <a:srgbClr val="000000"/>
              </a:solidFill>
            </a:endParaRPr>
          </a:p>
          <a:p>
            <a:pPr marL="365760" indent="-282240">
              <a:lnSpc>
                <a:spcPct val="100000"/>
              </a:lnSpc>
              <a:spcBef>
                <a:spcPts val="601"/>
              </a:spcBef>
              <a:buClr>
                <a:srgbClr val="3891A7"/>
              </a:buClr>
              <a:buSzPct val="80000"/>
              <a:buFont typeface="Wingdings 2" charset="2"/>
              <a:buChar char=""/>
              <a:tabLst>
                <a:tab pos="408240" algn="l"/>
              </a:tabLst>
            </a:pPr>
            <a:r>
              <a:rPr lang="en-US" sz="2000" spc="-1" dirty="0" smtClean="0">
                <a:solidFill>
                  <a:srgbClr val="000000"/>
                </a:solidFill>
              </a:rPr>
              <a:t>Typically </a:t>
            </a:r>
            <a:r>
              <a:rPr lang="en-US" sz="2000" spc="-1" dirty="0">
                <a:solidFill>
                  <a:srgbClr val="000000"/>
                </a:solidFill>
              </a:rPr>
              <a:t>post processing is needed using morphology to impose spatial homogeneity on the detected regions.</a:t>
            </a:r>
          </a:p>
          <a:p>
            <a:pPr marL="365760" indent="-282240">
              <a:lnSpc>
                <a:spcPct val="100000"/>
              </a:lnSpc>
              <a:spcBef>
                <a:spcPts val="601"/>
              </a:spcBef>
              <a:buClr>
                <a:srgbClr val="3891A7"/>
              </a:buClr>
              <a:buSzPct val="80000"/>
              <a:buFont typeface="Wingdings 2" charset="2"/>
              <a:buChar char=""/>
              <a:tabLst>
                <a:tab pos="408240" algn="l"/>
              </a:tabLst>
            </a:pPr>
            <a:endParaRPr lang="en-US" sz="2000" spc="-1" dirty="0" smtClean="0">
              <a:solidFill>
                <a:srgbClr val="000000"/>
              </a:solidFill>
            </a:endParaRPr>
          </a:p>
        </p:txBody>
      </p:sp>
      <p:sp>
        <p:nvSpPr>
          <p:cNvPr id="124" name="CustomShape 3"/>
          <p:cNvSpPr/>
          <p:nvPr/>
        </p:nvSpPr>
        <p:spPr>
          <a:xfrm>
            <a:off x="249222" y="63054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059930D-C539-42AC-9388-2F53F5C6A94F}"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25" name="CustomShape 4"/>
          <p:cNvSpPr/>
          <p:nvPr/>
        </p:nvSpPr>
        <p:spPr>
          <a:xfrm>
            <a:off x="5514230"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26"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4B6DDA65-BDFC-4495-8396-20E5197564D9}" type="slidenum">
              <a:rPr lang="en-IN" sz="1200" b="0" strike="noStrike" spc="-1">
                <a:solidFill>
                  <a:srgbClr val="B5A989"/>
                </a:solidFill>
                <a:latin typeface="Gill Sans MT"/>
                <a:ea typeface="DejaVu Sans"/>
              </a:rPr>
              <a:t>11</a:t>
            </a:fld>
            <a:endParaRPr lang="en-IN"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1881180" y="546145"/>
            <a:ext cx="8905680" cy="99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a:bodyPr>
          <a:lstStyle/>
          <a:p>
            <a:pPr>
              <a:lnSpc>
                <a:spcPct val="100000"/>
              </a:lnSpc>
              <a:tabLst>
                <a:tab pos="408240" algn="l"/>
              </a:tabLst>
            </a:pPr>
            <a:r>
              <a:rPr lang="en-US" sz="2800" b="0" strike="noStrike" spc="-1" dirty="0" smtClean="0">
                <a:solidFill>
                  <a:srgbClr val="572314"/>
                </a:solidFill>
                <a:latin typeface="Gill Sans MT"/>
                <a:ea typeface="DejaVu Sans"/>
              </a:rPr>
              <a:t> </a:t>
            </a:r>
            <a:r>
              <a:rPr lang="en-US" sz="2800" spc="-1" dirty="0">
                <a:solidFill>
                  <a:srgbClr val="572314"/>
                </a:solidFill>
                <a:latin typeface="Gill Sans MT"/>
              </a:rPr>
              <a:t>Literature Review Paper 06 - </a:t>
            </a:r>
            <a:r>
              <a:rPr lang="en-US" sz="2800" spc="-1" dirty="0">
                <a:solidFill>
                  <a:srgbClr val="000000"/>
                </a:solidFill>
              </a:rPr>
              <a:t>Supplementary Materials for </a:t>
            </a:r>
          </a:p>
          <a:p>
            <a:pPr>
              <a:lnSpc>
                <a:spcPct val="100000"/>
              </a:lnSpc>
              <a:tabLst>
                <a:tab pos="408240" algn="l"/>
              </a:tabLst>
            </a:pPr>
            <a:r>
              <a:rPr lang="en-US" sz="2800" spc="-1" dirty="0">
                <a:solidFill>
                  <a:srgbClr val="000000"/>
                </a:solidFill>
              </a:rPr>
              <a:t> An ultrathin invisibility skin cloak for visible light </a:t>
            </a:r>
          </a:p>
          <a:p>
            <a:pPr>
              <a:lnSpc>
                <a:spcPct val="100000"/>
              </a:lnSpc>
              <a:tabLst>
                <a:tab pos="408240" algn="l"/>
              </a:tabLst>
            </a:pPr>
            <a:endParaRPr lang="en-IN" sz="2800" b="0" strike="noStrike" spc="-1" dirty="0">
              <a:solidFill>
                <a:srgbClr val="000000"/>
              </a:solidFill>
              <a:latin typeface="Arial"/>
            </a:endParaRPr>
          </a:p>
        </p:txBody>
      </p:sp>
      <p:sp>
        <p:nvSpPr>
          <p:cNvPr id="134" name="CustomShape 2"/>
          <p:cNvSpPr/>
          <p:nvPr/>
        </p:nvSpPr>
        <p:spPr>
          <a:xfrm>
            <a:off x="1591560" y="1571040"/>
            <a:ext cx="9484920" cy="4429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65760" indent="-282240">
              <a:lnSpc>
                <a:spcPct val="100000"/>
              </a:lnSpc>
              <a:spcBef>
                <a:spcPts val="601"/>
              </a:spcBef>
              <a:buClr>
                <a:srgbClr val="3891A7"/>
              </a:buClr>
              <a:buSzPct val="80000"/>
              <a:buFont typeface="Wingdings 2" charset="2"/>
              <a:buChar char=""/>
              <a:tabLst>
                <a:tab pos="408240" algn="l"/>
              </a:tabLst>
            </a:pPr>
            <a:endParaRPr lang="en-US" sz="2400" b="0" strike="noStrike" spc="-1" dirty="0" smtClean="0">
              <a:solidFill>
                <a:srgbClr val="FF0000"/>
              </a:solidFill>
              <a:latin typeface="Arial"/>
              <a:ea typeface="DejaVu Sans"/>
            </a:endParaRPr>
          </a:p>
          <a:p>
            <a:pPr marL="365760" indent="-282240">
              <a:lnSpc>
                <a:spcPct val="100000"/>
              </a:lnSpc>
              <a:spcBef>
                <a:spcPts val="601"/>
              </a:spcBef>
              <a:buClr>
                <a:srgbClr val="3891A7"/>
              </a:buClr>
              <a:buSzPct val="80000"/>
              <a:buFont typeface="Wingdings 2" charset="2"/>
              <a:buChar char=""/>
              <a:tabLst>
                <a:tab pos="408240" algn="l"/>
              </a:tabLst>
            </a:pPr>
            <a:r>
              <a:rPr lang="en-US" sz="2400" spc="-1" dirty="0">
                <a:solidFill>
                  <a:srgbClr val="000000"/>
                </a:solidFill>
              </a:rPr>
              <a:t>Collecting a database of skin patches from different images. Such a database typically contains skin-colored patches from a variety of people under different illumination conditions</a:t>
            </a:r>
            <a:r>
              <a:rPr lang="en-US" sz="2400" b="0" strike="noStrike" spc="-1" dirty="0" smtClean="0">
                <a:solidFill>
                  <a:srgbClr val="FF0000"/>
                </a:solidFill>
                <a:latin typeface="Arial"/>
                <a:ea typeface="DejaVu Sans"/>
              </a:rPr>
              <a:t>.</a:t>
            </a:r>
            <a:endParaRPr lang="en-IN" sz="2400" b="0" strike="noStrike" spc="-1" dirty="0">
              <a:solidFill>
                <a:srgbClr val="000000"/>
              </a:solidFill>
              <a:latin typeface="Arial"/>
            </a:endParaRPr>
          </a:p>
          <a:p>
            <a:pPr marL="365760" indent="-282240">
              <a:lnSpc>
                <a:spcPct val="100000"/>
              </a:lnSpc>
              <a:spcBef>
                <a:spcPts val="601"/>
              </a:spcBef>
              <a:buClr>
                <a:srgbClr val="3891A7"/>
              </a:buClr>
              <a:buSzPct val="80000"/>
              <a:buFont typeface="Wingdings 2" charset="2"/>
              <a:buChar char=""/>
              <a:tabLst>
                <a:tab pos="408240" algn="l"/>
              </a:tabLst>
            </a:pPr>
            <a:r>
              <a:rPr lang="en-US" sz="2400" spc="-1" dirty="0">
                <a:solidFill>
                  <a:srgbClr val="000000"/>
                </a:solidFill>
              </a:rPr>
              <a:t>Choosing a suitable color space</a:t>
            </a:r>
            <a:r>
              <a:rPr lang="en-US" sz="2400" b="0" strike="noStrike" spc="-1" dirty="0" smtClean="0">
                <a:solidFill>
                  <a:srgbClr val="FF0000"/>
                </a:solidFill>
                <a:latin typeface="Arial"/>
                <a:ea typeface="DejaVu Sans"/>
              </a:rPr>
              <a:t>.</a:t>
            </a:r>
            <a:endParaRPr lang="en-IN" sz="2400" b="0" strike="noStrike" spc="-1" dirty="0">
              <a:solidFill>
                <a:srgbClr val="000000"/>
              </a:solidFill>
              <a:latin typeface="Arial"/>
            </a:endParaRPr>
          </a:p>
          <a:p>
            <a:pPr marL="365760" indent="-282240">
              <a:lnSpc>
                <a:spcPct val="100000"/>
              </a:lnSpc>
              <a:spcBef>
                <a:spcPts val="601"/>
              </a:spcBef>
              <a:buClr>
                <a:srgbClr val="3891A7"/>
              </a:buClr>
              <a:buSzPct val="80000"/>
              <a:buFont typeface="Wingdings 2" charset="2"/>
              <a:buChar char=""/>
              <a:tabLst>
                <a:tab pos="408240" algn="l"/>
              </a:tabLst>
            </a:pPr>
            <a:r>
              <a:rPr lang="en-US" sz="2400" spc="-1" dirty="0">
                <a:solidFill>
                  <a:srgbClr val="000000"/>
                </a:solidFill>
              </a:rPr>
              <a:t>Learning the parameters of a skin classiﬁer</a:t>
            </a:r>
            <a:r>
              <a:rPr lang="en-US" sz="2400" b="0" strike="noStrike" spc="-1" dirty="0" smtClean="0">
                <a:solidFill>
                  <a:srgbClr val="FF0000"/>
                </a:solidFill>
                <a:latin typeface="Arial"/>
                <a:ea typeface="DejaVu Sans"/>
              </a:rPr>
              <a:t>.</a:t>
            </a:r>
            <a:endParaRPr lang="en-IN" sz="2400" b="0" strike="noStrike" spc="-1" dirty="0">
              <a:solidFill>
                <a:srgbClr val="000000"/>
              </a:solidFill>
              <a:latin typeface="Arial"/>
            </a:endParaRPr>
          </a:p>
        </p:txBody>
      </p:sp>
      <p:sp>
        <p:nvSpPr>
          <p:cNvPr id="135" name="CustomShape 3"/>
          <p:cNvSpPr/>
          <p:nvPr/>
        </p:nvSpPr>
        <p:spPr>
          <a:xfrm>
            <a:off x="0" y="6274655"/>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1067EC2E-6C82-4D08-8270-14661805B32A}"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36" name="CustomShape 4"/>
          <p:cNvSpPr/>
          <p:nvPr/>
        </p:nvSpPr>
        <p:spPr>
          <a:xfrm>
            <a:off x="5698957" y="6274655"/>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3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BFA95B40-D11B-4D57-A34D-4859007486A6}" type="slidenum">
              <a:rPr lang="en-IN" sz="1200" b="0" strike="noStrike" spc="-1">
                <a:solidFill>
                  <a:srgbClr val="B5A989"/>
                </a:solidFill>
                <a:latin typeface="Gill Sans MT"/>
                <a:ea typeface="DejaVu Sans"/>
              </a:rPr>
              <a:t>12</a:t>
            </a:fld>
            <a:endParaRPr lang="en-IN"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1"/>
          <p:cNvSpPr/>
          <p:nvPr/>
        </p:nvSpPr>
        <p:spPr>
          <a:xfrm>
            <a:off x="1881000" y="579960"/>
            <a:ext cx="8905680" cy="99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tabLst>
                <a:tab pos="408240" algn="l"/>
              </a:tabLst>
            </a:pPr>
            <a:r>
              <a:rPr lang="en-US" sz="2400" b="0" strike="noStrike" spc="-1" dirty="0">
                <a:solidFill>
                  <a:srgbClr val="000000"/>
                </a:solidFill>
                <a:latin typeface="Gill Sans MT"/>
                <a:ea typeface="DejaVu Sans"/>
              </a:rPr>
              <a:t>Literature Review Paper </a:t>
            </a:r>
            <a:r>
              <a:rPr lang="en-US" sz="2400" b="0" strike="noStrike" spc="-1" dirty="0" smtClean="0">
                <a:solidFill>
                  <a:srgbClr val="000000"/>
                </a:solidFill>
                <a:latin typeface="Gill Sans MT"/>
                <a:ea typeface="DejaVu Sans"/>
              </a:rPr>
              <a:t>08 </a:t>
            </a:r>
            <a:r>
              <a:rPr lang="en-US" sz="2400" b="0" strike="noStrike" spc="-1" dirty="0">
                <a:solidFill>
                  <a:srgbClr val="000000"/>
                </a:solidFill>
                <a:latin typeface="Gill Sans MT"/>
                <a:ea typeface="DejaVu Sans"/>
              </a:rPr>
              <a:t>- </a:t>
            </a:r>
            <a:r>
              <a:rPr lang="en-US" sz="2400" spc="-1" dirty="0">
                <a:solidFill>
                  <a:srgbClr val="000000"/>
                </a:solidFill>
              </a:rPr>
              <a:t>macroscopic invisibility cloaking of visible light</a:t>
            </a:r>
            <a:endParaRPr lang="en-IN" sz="2400" b="0" strike="noStrike" spc="-1" dirty="0">
              <a:solidFill>
                <a:srgbClr val="000000"/>
              </a:solidFill>
              <a:latin typeface="Arial"/>
            </a:endParaRPr>
          </a:p>
        </p:txBody>
      </p:sp>
      <p:sp>
        <p:nvSpPr>
          <p:cNvPr id="145" name="CustomShape 2"/>
          <p:cNvSpPr/>
          <p:nvPr/>
        </p:nvSpPr>
        <p:spPr>
          <a:xfrm>
            <a:off x="1591560" y="1571040"/>
            <a:ext cx="9484920" cy="4429080"/>
          </a:xfrm>
          <a:prstGeom prst="rect">
            <a:avLst/>
          </a:prstGeom>
          <a:noFill/>
          <a:ln>
            <a:noFill/>
          </a:ln>
        </p:spPr>
        <p:style>
          <a:lnRef idx="0">
            <a:scrgbClr r="0" g="0" b="0"/>
          </a:lnRef>
          <a:fillRef idx="0">
            <a:scrgbClr r="0" g="0" b="0"/>
          </a:fillRef>
          <a:effectRef idx="0">
            <a:scrgbClr r="0" g="0" b="0"/>
          </a:effectRef>
          <a:fontRef idx="minor"/>
        </p:style>
      </p:sp>
      <p:sp>
        <p:nvSpPr>
          <p:cNvPr id="146" name="CustomShape 3"/>
          <p:cNvSpPr/>
          <p:nvPr/>
        </p:nvSpPr>
        <p:spPr>
          <a:xfrm>
            <a:off x="313877" y="6274655"/>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03E5F024-CF0B-44E2-A022-DA8D50A0E768}"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47" name="CustomShape 4"/>
          <p:cNvSpPr/>
          <p:nvPr/>
        </p:nvSpPr>
        <p:spPr>
          <a:xfrm>
            <a:off x="5671248" y="6274655"/>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48"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D8DA1117-00B4-4DD6-8F12-123ABFEC95B1}" type="slidenum">
              <a:rPr lang="en-IN" sz="1200" b="0" strike="noStrike" spc="-1">
                <a:solidFill>
                  <a:srgbClr val="B5A989"/>
                </a:solidFill>
                <a:latin typeface="Gill Sans MT"/>
                <a:ea typeface="DejaVu Sans"/>
              </a:rPr>
              <a:t>13</a:t>
            </a:fld>
            <a:endParaRPr lang="en-IN" sz="1200" b="0" strike="noStrike" spc="-1">
              <a:solidFill>
                <a:srgbClr val="000000"/>
              </a:solidFill>
              <a:latin typeface="Arial"/>
            </a:endParaRPr>
          </a:p>
        </p:txBody>
      </p:sp>
      <p:sp>
        <p:nvSpPr>
          <p:cNvPr id="149" name="CustomShape 6"/>
          <p:cNvSpPr/>
          <p:nvPr/>
        </p:nvSpPr>
        <p:spPr>
          <a:xfrm>
            <a:off x="1881000" y="1688760"/>
            <a:ext cx="959868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lnSpc>
                <a:spcPct val="100000"/>
              </a:lnSpc>
              <a:buClr>
                <a:srgbClr val="FF0000"/>
              </a:buClr>
              <a:buFont typeface="Arial"/>
              <a:buChar char="•"/>
              <a:tabLst>
                <a:tab pos="408240" algn="l"/>
              </a:tabLst>
            </a:pPr>
            <a:r>
              <a:rPr lang="en-US" sz="2000" spc="-1" dirty="0">
                <a:solidFill>
                  <a:srgbClr val="000000"/>
                </a:solidFill>
              </a:rPr>
              <a:t>Converting the image into the same color space that was used in the training phase</a:t>
            </a:r>
            <a:r>
              <a:rPr lang="en-US" sz="2000" b="0" strike="noStrike" spc="-1" dirty="0" smtClean="0">
                <a:solidFill>
                  <a:srgbClr val="FF0000"/>
                </a:solidFill>
                <a:latin typeface="Arial"/>
                <a:ea typeface="DejaVu Sans"/>
              </a:rPr>
              <a:t>.</a:t>
            </a:r>
          </a:p>
          <a:p>
            <a:pPr marL="343080" indent="-342720">
              <a:lnSpc>
                <a:spcPct val="100000"/>
              </a:lnSpc>
              <a:buClr>
                <a:srgbClr val="FF0000"/>
              </a:buClr>
              <a:buFont typeface="Arial"/>
              <a:buChar char="•"/>
              <a:tabLst>
                <a:tab pos="408240" algn="l"/>
              </a:tabLst>
            </a:pPr>
            <a:endParaRPr lang="en-US" sz="2000" spc="-1" dirty="0">
              <a:solidFill>
                <a:srgbClr val="FF0000"/>
              </a:solidFill>
              <a:latin typeface="Arial"/>
              <a:ea typeface="DejaVu Sans"/>
            </a:endParaRPr>
          </a:p>
          <a:p>
            <a:pPr marL="343080" indent="-342720">
              <a:lnSpc>
                <a:spcPct val="100000"/>
              </a:lnSpc>
              <a:buClr>
                <a:srgbClr val="FF0000"/>
              </a:buClr>
              <a:buFont typeface="Arial"/>
              <a:buChar char="•"/>
              <a:tabLst>
                <a:tab pos="408240" algn="l"/>
              </a:tabLst>
            </a:pPr>
            <a:r>
              <a:rPr lang="en-US" sz="2000" b="0" strike="noStrike" spc="-1" dirty="0" smtClean="0">
                <a:solidFill>
                  <a:srgbClr val="000000"/>
                </a:solidFill>
                <a:latin typeface="Arial"/>
                <a:ea typeface="DejaVu Sans"/>
              </a:rPr>
              <a:t> </a:t>
            </a:r>
            <a:r>
              <a:rPr lang="en-US" sz="2000" spc="-1" dirty="0">
                <a:solidFill>
                  <a:srgbClr val="000000"/>
                </a:solidFill>
              </a:rPr>
              <a:t>Classifying each pixel using the skin classiﬁer to either a skin or </a:t>
            </a:r>
            <a:r>
              <a:rPr lang="en-US" sz="2000" spc="-1" dirty="0" smtClean="0">
                <a:solidFill>
                  <a:srgbClr val="000000"/>
                </a:solidFill>
              </a:rPr>
              <a:t>non-skin.</a:t>
            </a:r>
          </a:p>
          <a:p>
            <a:pPr marL="343080" indent="-342720">
              <a:lnSpc>
                <a:spcPct val="100000"/>
              </a:lnSpc>
              <a:buClr>
                <a:srgbClr val="FF0000"/>
              </a:buClr>
              <a:buFont typeface="Arial"/>
              <a:buChar char="•"/>
              <a:tabLst>
                <a:tab pos="408240" algn="l"/>
              </a:tabLst>
            </a:pPr>
            <a:endParaRPr lang="en-US" sz="2000" b="0" strike="noStrike" spc="-1" dirty="0">
              <a:solidFill>
                <a:srgbClr val="000000"/>
              </a:solidFill>
              <a:latin typeface="Arial"/>
            </a:endParaRPr>
          </a:p>
          <a:p>
            <a:pPr marL="343080" indent="-342720">
              <a:buClr>
                <a:srgbClr val="FF0000"/>
              </a:buClr>
              <a:buFont typeface="Arial"/>
              <a:buChar char="•"/>
              <a:tabLst>
                <a:tab pos="408240" algn="l"/>
              </a:tabLst>
            </a:pPr>
            <a:r>
              <a:rPr lang="en-US" sz="2000" spc="-1" dirty="0">
                <a:solidFill>
                  <a:srgbClr val="000000"/>
                </a:solidFill>
              </a:rPr>
              <a:t>Typically post processing is needed using morphology to impose spatial homogeneity on the detected regions.</a:t>
            </a:r>
          </a:p>
          <a:p>
            <a:pPr marL="343080" indent="-342720">
              <a:lnSpc>
                <a:spcPct val="100000"/>
              </a:lnSpc>
              <a:buClr>
                <a:srgbClr val="FF0000"/>
              </a:buClr>
              <a:buFont typeface="Arial"/>
              <a:buChar char="•"/>
              <a:tabLst>
                <a:tab pos="408240" algn="l"/>
              </a:tabLst>
            </a:pPr>
            <a:endParaRPr lang="en-IN" sz="20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1881000" y="579960"/>
            <a:ext cx="8905680" cy="99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85000" lnSpcReduction="10000"/>
          </a:bodyPr>
          <a:lstStyle/>
          <a:p>
            <a:pPr>
              <a:lnSpc>
                <a:spcPct val="100000"/>
              </a:lnSpc>
              <a:tabLst>
                <a:tab pos="408240" algn="l"/>
              </a:tabLst>
            </a:pPr>
            <a:r>
              <a:rPr lang="en-US" sz="2800" b="0" strike="noStrike" spc="-1" dirty="0">
                <a:solidFill>
                  <a:srgbClr val="572314"/>
                </a:solidFill>
                <a:latin typeface="Gill Sans MT"/>
                <a:ea typeface="DejaVu Sans"/>
              </a:rPr>
              <a:t>Literature Review Paper </a:t>
            </a:r>
            <a:r>
              <a:rPr lang="en-US" sz="2800" b="0" strike="noStrike" spc="-1" dirty="0" smtClean="0">
                <a:solidFill>
                  <a:srgbClr val="572314"/>
                </a:solidFill>
                <a:latin typeface="Gill Sans MT"/>
                <a:ea typeface="DejaVu Sans"/>
              </a:rPr>
              <a:t>09 </a:t>
            </a:r>
            <a:r>
              <a:rPr lang="en-US" sz="2800" b="0" strike="noStrike" spc="-1" dirty="0">
                <a:solidFill>
                  <a:srgbClr val="572314"/>
                </a:solidFill>
                <a:latin typeface="Gill Sans MT"/>
                <a:ea typeface="DejaVu Sans"/>
              </a:rPr>
              <a:t>- </a:t>
            </a:r>
            <a:r>
              <a:rPr lang="en-US" sz="2800" spc="-1" dirty="0">
                <a:solidFill>
                  <a:srgbClr val="000000"/>
                </a:solidFill>
              </a:rPr>
              <a:t>Color Image Segmentation: Selected</a:t>
            </a:r>
          </a:p>
          <a:p>
            <a:pPr>
              <a:lnSpc>
                <a:spcPct val="100000"/>
              </a:lnSpc>
              <a:tabLst>
                <a:tab pos="408240" algn="l"/>
              </a:tabLst>
            </a:pPr>
            <a:r>
              <a:rPr lang="en-US" sz="2800" spc="-1" dirty="0">
                <a:solidFill>
                  <a:srgbClr val="000000"/>
                </a:solidFill>
              </a:rPr>
              <a:t>Techniques</a:t>
            </a:r>
          </a:p>
        </p:txBody>
      </p:sp>
      <p:sp>
        <p:nvSpPr>
          <p:cNvPr id="197" name="CustomShape 2"/>
          <p:cNvSpPr/>
          <p:nvPr/>
        </p:nvSpPr>
        <p:spPr>
          <a:xfrm>
            <a:off x="1591560" y="1571040"/>
            <a:ext cx="9484920" cy="4429080"/>
          </a:xfrm>
          <a:prstGeom prst="rect">
            <a:avLst/>
          </a:prstGeom>
          <a:noFill/>
          <a:ln>
            <a:noFill/>
          </a:ln>
        </p:spPr>
        <p:style>
          <a:lnRef idx="0">
            <a:scrgbClr r="0" g="0" b="0"/>
          </a:lnRef>
          <a:fillRef idx="0">
            <a:scrgbClr r="0" g="0" b="0"/>
          </a:fillRef>
          <a:effectRef idx="0">
            <a:scrgbClr r="0" g="0" b="0"/>
          </a:effectRef>
          <a:fontRef idx="minor"/>
        </p:style>
      </p:sp>
      <p:sp>
        <p:nvSpPr>
          <p:cNvPr id="198" name="CustomShape 3"/>
          <p:cNvSpPr/>
          <p:nvPr/>
        </p:nvSpPr>
        <p:spPr>
          <a:xfrm>
            <a:off x="459180" y="62946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F3F0BCB-EBA0-4139-98B1-55CDF68B4C4F}"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99" name="CustomShape 4"/>
          <p:cNvSpPr/>
          <p:nvPr/>
        </p:nvSpPr>
        <p:spPr>
          <a:xfrm>
            <a:off x="5865211"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00"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C8710A03-BA93-4C4B-93D9-5FA00330D69D}" type="slidenum">
              <a:rPr lang="en-IN" sz="1200" b="0" strike="noStrike" spc="-1">
                <a:solidFill>
                  <a:srgbClr val="B5A989"/>
                </a:solidFill>
                <a:latin typeface="Gill Sans MT"/>
                <a:ea typeface="DejaVu Sans"/>
              </a:rPr>
              <a:t>14</a:t>
            </a:fld>
            <a:endParaRPr lang="en-IN" sz="1200" b="0" strike="noStrike" spc="-1">
              <a:solidFill>
                <a:srgbClr val="000000"/>
              </a:solidFill>
              <a:latin typeface="Arial"/>
            </a:endParaRPr>
          </a:p>
        </p:txBody>
      </p:sp>
      <p:sp>
        <p:nvSpPr>
          <p:cNvPr id="201" name="CustomShape 6"/>
          <p:cNvSpPr/>
          <p:nvPr/>
        </p:nvSpPr>
        <p:spPr>
          <a:xfrm>
            <a:off x="1957320" y="1875960"/>
            <a:ext cx="9522360" cy="378419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42720">
              <a:buClr>
                <a:srgbClr val="FF0000"/>
              </a:buClr>
              <a:buFont typeface="Arial"/>
              <a:buChar char="•"/>
              <a:tabLst>
                <a:tab pos="408240" algn="l"/>
              </a:tabLst>
            </a:pPr>
            <a:r>
              <a:rPr lang="en-US" sz="2400" spc="-1" dirty="0">
                <a:solidFill>
                  <a:srgbClr val="FF0000"/>
                </a:solidFill>
              </a:rPr>
              <a:t>“Capture and store the background frame [This will be done for some seconds]” </a:t>
            </a:r>
            <a:endParaRPr lang="en-IN" sz="2400" spc="-1" dirty="0">
              <a:solidFill>
                <a:srgbClr val="000000"/>
              </a:solidFill>
            </a:endParaRPr>
          </a:p>
          <a:p>
            <a:pPr marL="343080" indent="-342720">
              <a:buClr>
                <a:srgbClr val="FF0000"/>
              </a:buClr>
              <a:buFont typeface="Arial"/>
              <a:buChar char="•"/>
              <a:tabLst>
                <a:tab pos="408240" algn="l"/>
              </a:tabLst>
            </a:pPr>
            <a:endParaRPr lang="en-US" sz="2400" spc="-1" dirty="0" smtClean="0">
              <a:solidFill>
                <a:srgbClr val="FF0000"/>
              </a:solidFill>
            </a:endParaRPr>
          </a:p>
          <a:p>
            <a:pPr marL="343080" indent="-342720">
              <a:buClr>
                <a:srgbClr val="FF0000"/>
              </a:buClr>
              <a:buFont typeface="Arial"/>
              <a:buChar char="•"/>
              <a:tabLst>
                <a:tab pos="408240" algn="l"/>
              </a:tabLst>
            </a:pPr>
            <a:r>
              <a:rPr lang="en-US" sz="2400" spc="-1" dirty="0" smtClean="0">
                <a:solidFill>
                  <a:srgbClr val="FF0000"/>
                </a:solidFill>
              </a:rPr>
              <a:t> </a:t>
            </a:r>
            <a:r>
              <a:rPr lang="en-US" sz="2400" spc="-1" dirty="0">
                <a:solidFill>
                  <a:srgbClr val="FF0000"/>
                </a:solidFill>
              </a:rPr>
              <a:t>transforming the color space of our picture from R.G.B   to H.S.V (Hue .Saturation .Value).</a:t>
            </a:r>
            <a:endParaRPr lang="en-IN" sz="2400" spc="-1" dirty="0">
              <a:solidFill>
                <a:srgbClr val="000000"/>
              </a:solidFill>
            </a:endParaRPr>
          </a:p>
          <a:p>
            <a:pPr marL="343080" indent="-342720">
              <a:buClr>
                <a:srgbClr val="FF0000"/>
              </a:buClr>
              <a:buFont typeface="Arial"/>
              <a:buChar char="•"/>
              <a:tabLst>
                <a:tab pos="408240" algn="l"/>
              </a:tabLst>
            </a:pPr>
            <a:endParaRPr lang="en-US" sz="2400" spc="-1" dirty="0" smtClean="0">
              <a:solidFill>
                <a:srgbClr val="FF0000"/>
              </a:solidFill>
            </a:endParaRPr>
          </a:p>
          <a:p>
            <a:pPr marL="343080" indent="-342720">
              <a:buClr>
                <a:srgbClr val="FF0000"/>
              </a:buClr>
              <a:buFont typeface="Arial"/>
              <a:buChar char="•"/>
              <a:tabLst>
                <a:tab pos="408240" algn="l"/>
              </a:tabLst>
            </a:pPr>
            <a:r>
              <a:rPr lang="en-US" sz="2400" spc="-1" dirty="0" smtClean="0">
                <a:solidFill>
                  <a:srgbClr val="FF0000"/>
                </a:solidFill>
              </a:rPr>
              <a:t>“</a:t>
            </a:r>
            <a:r>
              <a:rPr lang="en-US" sz="2400" spc="-1" dirty="0">
                <a:solidFill>
                  <a:srgbClr val="FF0000"/>
                </a:solidFill>
              </a:rPr>
              <a:t>Segmenting out the red colored fabric by generating a mask.”</a:t>
            </a:r>
          </a:p>
          <a:p>
            <a:pPr marL="343080" indent="-342720">
              <a:buClr>
                <a:srgbClr val="FF0000"/>
              </a:buClr>
              <a:buFont typeface="Arial"/>
              <a:buChar char="•"/>
              <a:tabLst>
                <a:tab pos="408240" algn="l"/>
              </a:tabLst>
            </a:pPr>
            <a:endParaRPr lang="en-US" sz="2400" spc="-1" dirty="0" smtClean="0">
              <a:solidFill>
                <a:srgbClr val="FF0000"/>
              </a:solidFill>
            </a:endParaRPr>
          </a:p>
          <a:p>
            <a:pPr marL="343080" indent="-342720">
              <a:buClr>
                <a:srgbClr val="FF0000"/>
              </a:buClr>
              <a:buFont typeface="Arial"/>
              <a:buChar char="•"/>
              <a:tabLst>
                <a:tab pos="408240" algn="l"/>
              </a:tabLst>
            </a:pPr>
            <a:r>
              <a:rPr lang="en-US" sz="2400" spc="-1" dirty="0" smtClean="0">
                <a:solidFill>
                  <a:srgbClr val="FF0000"/>
                </a:solidFill>
              </a:rPr>
              <a:t>“</a:t>
            </a:r>
            <a:r>
              <a:rPr lang="en-US" sz="2400" spc="-1" dirty="0">
                <a:solidFill>
                  <a:srgbClr val="FF0000"/>
                </a:solidFill>
              </a:rPr>
              <a:t>Generate the final augmented(magical) output to create  Invisibility cloak</a:t>
            </a:r>
            <a:r>
              <a:rPr lang="en-US" sz="2400" spc="-1" dirty="0" smtClean="0">
                <a:solidFill>
                  <a:srgbClr val="FF0000"/>
                </a:solidFill>
              </a:rPr>
              <a:t>.”</a:t>
            </a:r>
            <a:endParaRPr lang="en-IN" sz="2400" spc="-1"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1881000" y="579960"/>
            <a:ext cx="8905680" cy="990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100000"/>
              </a:lnSpc>
              <a:tabLst>
                <a:tab pos="408240" algn="l"/>
              </a:tabLst>
            </a:pPr>
            <a:r>
              <a:rPr lang="en-US" sz="2800" b="0" strike="noStrike" spc="-1" dirty="0">
                <a:solidFill>
                  <a:srgbClr val="572314"/>
                </a:solidFill>
                <a:latin typeface="Gill Sans MT"/>
                <a:ea typeface="DejaVu Sans"/>
              </a:rPr>
              <a:t>Literature Review Paper </a:t>
            </a:r>
            <a:r>
              <a:rPr lang="en-US" sz="2800" spc="-1" dirty="0" smtClean="0">
                <a:solidFill>
                  <a:srgbClr val="572314"/>
                </a:solidFill>
                <a:latin typeface="Gill Sans MT"/>
                <a:ea typeface="DejaVu Sans"/>
              </a:rPr>
              <a:t>10</a:t>
            </a:r>
            <a:r>
              <a:rPr lang="en-US" sz="2800" b="0" strike="noStrike" spc="-1" dirty="0" smtClean="0">
                <a:solidFill>
                  <a:srgbClr val="572314"/>
                </a:solidFill>
                <a:latin typeface="Gill Sans MT"/>
                <a:ea typeface="DejaVu Sans"/>
              </a:rPr>
              <a:t> </a:t>
            </a:r>
            <a:r>
              <a:rPr lang="en-US" sz="2800" b="0" strike="noStrike" spc="-1" dirty="0">
                <a:solidFill>
                  <a:srgbClr val="572314"/>
                </a:solidFill>
                <a:latin typeface="Gill Sans MT"/>
                <a:ea typeface="DejaVu Sans"/>
              </a:rPr>
              <a:t>- </a:t>
            </a:r>
            <a:r>
              <a:rPr lang="en-US" sz="2800" spc="-1" dirty="0">
                <a:solidFill>
                  <a:srgbClr val="000000"/>
                </a:solidFill>
              </a:rPr>
              <a:t>Classification of skin pixels in images </a:t>
            </a:r>
            <a:endParaRPr lang="en-IN" sz="2800" b="0" strike="noStrike" spc="-1" dirty="0">
              <a:solidFill>
                <a:srgbClr val="000000"/>
              </a:solidFill>
              <a:latin typeface="Arial"/>
            </a:endParaRPr>
          </a:p>
        </p:txBody>
      </p:sp>
      <p:sp>
        <p:nvSpPr>
          <p:cNvPr id="210" name="CustomShape 2"/>
          <p:cNvSpPr/>
          <p:nvPr/>
        </p:nvSpPr>
        <p:spPr>
          <a:xfrm>
            <a:off x="1591560" y="1571040"/>
            <a:ext cx="9484920" cy="4429080"/>
          </a:xfrm>
          <a:prstGeom prst="rect">
            <a:avLst/>
          </a:prstGeom>
          <a:noFill/>
          <a:ln>
            <a:noFill/>
          </a:ln>
        </p:spPr>
        <p:style>
          <a:lnRef idx="0">
            <a:scrgbClr r="0" g="0" b="0"/>
          </a:lnRef>
          <a:fillRef idx="0">
            <a:scrgbClr r="0" g="0" b="0"/>
          </a:fillRef>
          <a:effectRef idx="0">
            <a:scrgbClr r="0" g="0" b="0"/>
          </a:effectRef>
          <a:fontRef idx="minor"/>
        </p:style>
      </p:sp>
      <p:sp>
        <p:nvSpPr>
          <p:cNvPr id="211" name="CustomShape 3"/>
          <p:cNvSpPr/>
          <p:nvPr/>
        </p:nvSpPr>
        <p:spPr>
          <a:xfrm>
            <a:off x="459180" y="6274655"/>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7D4AFB5-32DE-43B2-A9D3-24B8DE483476}" type="datetime1">
              <a:rPr lang="en-IN" sz="1200" b="0" strike="noStrike" spc="-1">
                <a:solidFill>
                  <a:srgbClr val="B5A989"/>
                </a:solidFill>
                <a:latin typeface="Gill Sans MT"/>
                <a:ea typeface="DejaVu Sans"/>
              </a:rPr>
              <a:t>07-11-2020</a:t>
            </a:fld>
            <a:endParaRPr lang="en-IN" sz="1200" b="0" strike="noStrike" spc="-1">
              <a:solidFill>
                <a:srgbClr val="000000"/>
              </a:solidFill>
              <a:latin typeface="Arial"/>
            </a:endParaRPr>
          </a:p>
        </p:txBody>
      </p:sp>
      <p:sp>
        <p:nvSpPr>
          <p:cNvPr id="212" name="CustomShape 4"/>
          <p:cNvSpPr/>
          <p:nvPr/>
        </p:nvSpPr>
        <p:spPr>
          <a:xfrm>
            <a:off x="5800557"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13"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85E9DDEE-3F2B-4E1E-BC79-50B9746EE5CD}" type="slidenum">
              <a:rPr lang="en-IN" sz="1200" b="0" strike="noStrike" spc="-1">
                <a:solidFill>
                  <a:srgbClr val="B5A989"/>
                </a:solidFill>
                <a:latin typeface="Gill Sans MT"/>
                <a:ea typeface="DejaVu Sans"/>
              </a:rPr>
              <a:t>15</a:t>
            </a:fld>
            <a:endParaRPr lang="en-IN" sz="1200" b="0" strike="noStrike" spc="-1">
              <a:solidFill>
                <a:srgbClr val="000000"/>
              </a:solidFill>
              <a:latin typeface="Arial"/>
            </a:endParaRPr>
          </a:p>
        </p:txBody>
      </p:sp>
      <p:sp>
        <p:nvSpPr>
          <p:cNvPr id="214" name="CustomShape 6"/>
          <p:cNvSpPr/>
          <p:nvPr/>
        </p:nvSpPr>
        <p:spPr>
          <a:xfrm>
            <a:off x="1962720" y="1744920"/>
            <a:ext cx="9516960" cy="304553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FF0000"/>
              </a:buClr>
              <a:buFont typeface="Arial"/>
              <a:buChar char="•"/>
              <a:tabLst>
                <a:tab pos="408240" algn="l"/>
              </a:tabLst>
            </a:pPr>
            <a:r>
              <a:rPr lang="en-US" sz="2400" spc="-1" dirty="0">
                <a:solidFill>
                  <a:srgbClr val="000000"/>
                </a:solidFill>
              </a:rPr>
              <a:t>Converting the image into the same color space that was used in the training phase</a:t>
            </a:r>
            <a:r>
              <a:rPr lang="en-US" sz="2400" b="0" strike="noStrike" spc="-1" dirty="0" smtClean="0">
                <a:solidFill>
                  <a:srgbClr val="FF0000"/>
                </a:solidFill>
                <a:latin typeface="Arial"/>
                <a:ea typeface="DejaVu Sans"/>
              </a:rPr>
              <a:t>. </a:t>
            </a:r>
            <a:endParaRPr lang="en-IN" sz="2400" b="0" strike="noStrike" spc="-1" dirty="0">
              <a:solidFill>
                <a:srgbClr val="000000"/>
              </a:solidFill>
              <a:latin typeface="Arial"/>
            </a:endParaRPr>
          </a:p>
          <a:p>
            <a:pPr marL="285840" indent="-285480">
              <a:lnSpc>
                <a:spcPct val="100000"/>
              </a:lnSpc>
              <a:buClr>
                <a:srgbClr val="FF0000"/>
              </a:buClr>
              <a:buFont typeface="Arial"/>
              <a:buChar char="•"/>
              <a:tabLst>
                <a:tab pos="408240" algn="l"/>
              </a:tabLst>
            </a:pPr>
            <a:endParaRPr lang="en-US" sz="2400" spc="-1" dirty="0" smtClean="0">
              <a:solidFill>
                <a:srgbClr val="000000"/>
              </a:solidFill>
            </a:endParaRPr>
          </a:p>
          <a:p>
            <a:pPr marL="285840" indent="-285480">
              <a:lnSpc>
                <a:spcPct val="100000"/>
              </a:lnSpc>
              <a:buClr>
                <a:srgbClr val="FF0000"/>
              </a:buClr>
              <a:buFont typeface="Arial"/>
              <a:buChar char="•"/>
              <a:tabLst>
                <a:tab pos="408240" algn="l"/>
              </a:tabLst>
            </a:pPr>
            <a:r>
              <a:rPr lang="en-US" sz="2400" spc="-1" dirty="0" smtClean="0">
                <a:solidFill>
                  <a:srgbClr val="000000"/>
                </a:solidFill>
              </a:rPr>
              <a:t>Classifying </a:t>
            </a:r>
            <a:r>
              <a:rPr lang="en-US" sz="2400" spc="-1" dirty="0">
                <a:solidFill>
                  <a:srgbClr val="000000"/>
                </a:solidFill>
              </a:rPr>
              <a:t>each pixel using the skin classiﬁer to either a skin or non-skin</a:t>
            </a:r>
            <a:r>
              <a:rPr lang="en-US" sz="2400" b="0" strike="noStrike" spc="-1" dirty="0" smtClean="0">
                <a:solidFill>
                  <a:srgbClr val="FF0000"/>
                </a:solidFill>
                <a:latin typeface="Arial"/>
                <a:ea typeface="DejaVu Sans"/>
              </a:rPr>
              <a:t>.</a:t>
            </a:r>
            <a:endParaRPr lang="en-IN" sz="2400" b="0" strike="noStrike" spc="-1" dirty="0">
              <a:solidFill>
                <a:srgbClr val="000000"/>
              </a:solidFill>
              <a:latin typeface="Arial"/>
            </a:endParaRPr>
          </a:p>
          <a:p>
            <a:pPr marL="285840" indent="-285480">
              <a:lnSpc>
                <a:spcPct val="100000"/>
              </a:lnSpc>
              <a:buClr>
                <a:srgbClr val="FF0000"/>
              </a:buClr>
              <a:buFont typeface="Arial"/>
              <a:buChar char="•"/>
              <a:tabLst>
                <a:tab pos="408240" algn="l"/>
              </a:tabLst>
            </a:pPr>
            <a:endParaRPr lang="en-US" sz="2400" spc="-1" dirty="0" smtClean="0">
              <a:solidFill>
                <a:srgbClr val="000000"/>
              </a:solidFill>
            </a:endParaRPr>
          </a:p>
          <a:p>
            <a:pPr marL="285840" indent="-285480">
              <a:lnSpc>
                <a:spcPct val="100000"/>
              </a:lnSpc>
              <a:buClr>
                <a:srgbClr val="FF0000"/>
              </a:buClr>
              <a:buFont typeface="Arial"/>
              <a:buChar char="•"/>
              <a:tabLst>
                <a:tab pos="408240" algn="l"/>
              </a:tabLst>
            </a:pPr>
            <a:r>
              <a:rPr lang="en-US" sz="2400" spc="-1" dirty="0" smtClean="0">
                <a:solidFill>
                  <a:srgbClr val="000000"/>
                </a:solidFill>
              </a:rPr>
              <a:t>Typically </a:t>
            </a:r>
            <a:r>
              <a:rPr lang="en-US" sz="2400" spc="-1" dirty="0">
                <a:solidFill>
                  <a:srgbClr val="000000"/>
                </a:solidFill>
              </a:rPr>
              <a:t>post processing is needed using morphology to impose spatial homogeneity on the detected regions</a:t>
            </a:r>
            <a:r>
              <a:rPr lang="en-US" sz="2400" b="0" strike="noStrike" spc="-1" dirty="0" smtClean="0">
                <a:solidFill>
                  <a:srgbClr val="FF0000"/>
                </a:solidFill>
                <a:latin typeface="Arial"/>
                <a:ea typeface="DejaVu Sans"/>
              </a:rPr>
              <a:t>.</a:t>
            </a: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16</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1641359175"/>
              </p:ext>
            </p:extLst>
          </p:nvPr>
        </p:nvGraphicFramePr>
        <p:xfrm>
          <a:off x="1889883" y="1101447"/>
          <a:ext cx="10108152" cy="5178545"/>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 xmlns:a16="http://schemas.microsoft.com/office/drawing/2014/main" val="10000"/>
                  </a:ext>
                </a:extLst>
              </a:tr>
              <a:tr h="1072602">
                <a:tc>
                  <a:txBody>
                    <a:bodyPr/>
                    <a:lstStyle/>
                    <a:p>
                      <a:pPr marL="0" marR="0" indent="0" algn="l" defTabSz="914400" rtl="0" eaLnBrk="1" fontAlgn="auto" latinLnBrk="0" hangingPunct="1">
                        <a:lnSpc>
                          <a:spcPct val="100000"/>
                        </a:lnSpc>
                        <a:spcBef>
                          <a:spcPts val="0"/>
                        </a:spcBef>
                        <a:spcAft>
                          <a:spcPts val="0"/>
                        </a:spcAft>
                        <a:buClrTx/>
                        <a:buSzTx/>
                        <a:buFontTx/>
                        <a:buNone/>
                        <a:tabLst>
                          <a:tab pos="408240" algn="l"/>
                        </a:tabLst>
                        <a:defRPr/>
                      </a:pPr>
                      <a:r>
                        <a:rPr lang="en-US" sz="1400" spc="-1" dirty="0" smtClean="0">
                          <a:solidFill>
                            <a:srgbClr val="000000"/>
                          </a:solidFill>
                        </a:rPr>
                        <a:t>Skin Detection - a Short Tutorial</a:t>
                      </a:r>
                      <a:endParaRPr lang="en-IN" sz="1400" b="0" strike="noStrike" spc="-1" dirty="0" smtClean="0">
                        <a:solidFill>
                          <a:srgbClr val="000000"/>
                        </a:solidFill>
                        <a:latin typeface="+mn-lt"/>
                      </a:endParaRPr>
                    </a:p>
                    <a:p>
                      <a:pPr>
                        <a:lnSpc>
                          <a:spcPct val="100000"/>
                        </a:lnSpc>
                        <a:tabLst>
                          <a:tab pos="408240" algn="l"/>
                        </a:tabLst>
                      </a:pP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IN" sz="1400" dirty="0" smtClean="0"/>
                        <a:t>Abhishek Kaushik , </a:t>
                      </a:r>
                      <a:r>
                        <a:rPr lang="en-IN" sz="1400" dirty="0" err="1" smtClean="0"/>
                        <a:t>Anchal</a:t>
                      </a:r>
                      <a:r>
                        <a:rPr lang="en-IN" sz="1400" dirty="0" smtClean="0"/>
                        <a:t> Kaushik</a:t>
                      </a:r>
                      <a:r>
                        <a:rPr lang="en-IN" sz="1400" baseline="0" dirty="0" smtClean="0"/>
                        <a:t> </a:t>
                      </a:r>
                      <a:r>
                        <a:rPr lang="en-IN" sz="1400" dirty="0" smtClean="0"/>
                        <a:t>, </a:t>
                      </a:r>
                      <a:r>
                        <a:rPr lang="en-IN" sz="1400" dirty="0" err="1" smtClean="0"/>
                        <a:t>Sudhanshu</a:t>
                      </a:r>
                      <a:r>
                        <a:rPr lang="en-IN" sz="1400" dirty="0" smtClean="0"/>
                        <a:t> </a:t>
                      </a:r>
                      <a:r>
                        <a:rPr lang="en-IN" sz="1400" dirty="0" err="1" smtClean="0"/>
                        <a:t>Naithani</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ctr" rtl="0">
                        <a:lnSpc>
                          <a:spcPct val="115000"/>
                        </a:lnSpc>
                        <a:spcBef>
                          <a:spcPts val="0"/>
                        </a:spcBef>
                        <a:spcAft>
                          <a:spcPts val="0"/>
                        </a:spcAft>
                        <a:buNone/>
                      </a:pPr>
                      <a:r>
                        <a:rPr lang="en-US" sz="1300" dirty="0" smtClean="0">
                          <a:latin typeface="Times New Roman"/>
                          <a:ea typeface="Times New Roman"/>
                          <a:cs typeface="Times New Roman"/>
                          <a:sym typeface="Times New Roman"/>
                        </a:rPr>
                        <a:t>2015</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The method of opinions extraction from an online web page and the limitation of Sentiment analysis. </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Major data mining techniques used to dig the knowledge like clustering</a:t>
                      </a:r>
                      <a:r>
                        <a:rPr lang="en-US" sz="1400" baseline="0" dirty="0" smtClean="0"/>
                        <a:t> , data mining.</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Receive the knowledge of the huge mass of data</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The trouble of taking out the semantic orientation (SO) of a text (i.e., whether the text is positive or negative towards a peculiar subject matter) </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 xmlns:a16="http://schemas.microsoft.com/office/drawing/2014/main" val="10001"/>
                  </a:ext>
                </a:extLst>
              </a:tr>
              <a:tr h="931157">
                <a:tc>
                  <a:txBody>
                    <a:bodyPr/>
                    <a:lstStyle/>
                    <a:p>
                      <a:pPr>
                        <a:lnSpc>
                          <a:spcPct val="100000"/>
                        </a:lnSpc>
                        <a:tabLst>
                          <a:tab pos="408240" algn="l"/>
                        </a:tabLst>
                      </a:pPr>
                      <a:r>
                        <a:rPr lang="en-US" sz="1400" spc="-1" dirty="0" smtClean="0">
                          <a:solidFill>
                            <a:srgbClr val="000000"/>
                          </a:solidFill>
                        </a:rPr>
                        <a:t>Invisibility Cloak(Application of Image Processing)</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IN" sz="1400" dirty="0" err="1" smtClean="0"/>
                        <a:t>Kirti</a:t>
                      </a:r>
                      <a:r>
                        <a:rPr lang="en-IN" sz="1400" dirty="0" smtClean="0"/>
                        <a:t> Huda, </a:t>
                      </a:r>
                      <a:r>
                        <a:rPr lang="en-IN" sz="1400" dirty="0" err="1" smtClean="0"/>
                        <a:t>Neshat</a:t>
                      </a:r>
                      <a:r>
                        <a:rPr lang="en-IN" sz="1400" dirty="0" smtClean="0"/>
                        <a:t> Karim </a:t>
                      </a:r>
                      <a:r>
                        <a:rPr lang="en-IN" sz="1400" dirty="0" err="1" smtClean="0"/>
                        <a:t>Shaukat</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ctr" rtl="0">
                        <a:lnSpc>
                          <a:spcPct val="115000"/>
                        </a:lnSpc>
                        <a:spcBef>
                          <a:spcPts val="0"/>
                        </a:spcBef>
                        <a:spcAft>
                          <a:spcPts val="0"/>
                        </a:spcAft>
                        <a:buNone/>
                      </a:pPr>
                      <a:r>
                        <a:rPr lang="en-US" sz="1300" dirty="0" smtClean="0">
                          <a:latin typeface="Times New Roman"/>
                          <a:ea typeface="Times New Roman"/>
                          <a:cs typeface="Times New Roman"/>
                          <a:sym typeface="Times New Roman"/>
                        </a:rPr>
                        <a:t>2017</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US" sz="1300" dirty="0" smtClean="0">
                          <a:latin typeface="Times New Roman"/>
                          <a:ea typeface="Times New Roman"/>
                          <a:cs typeface="Times New Roman"/>
                          <a:sym typeface="Times New Roman"/>
                        </a:rPr>
                        <a:t>To</a:t>
                      </a:r>
                      <a:r>
                        <a:rPr lang="en-US" sz="1300" baseline="0" dirty="0" smtClean="0">
                          <a:latin typeface="Times New Roman"/>
                          <a:ea typeface="Times New Roman"/>
                          <a:cs typeface="Times New Roman"/>
                          <a:sym typeface="Times New Roman"/>
                        </a:rPr>
                        <a:t> fetch the data in form of bag-of-words and get user behavior.</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US" sz="1300" dirty="0" smtClean="0">
                          <a:latin typeface="Times New Roman"/>
                          <a:ea typeface="Times New Roman"/>
                          <a:cs typeface="Times New Roman"/>
                          <a:sym typeface="Times New Roman"/>
                        </a:rPr>
                        <a:t>Using</a:t>
                      </a:r>
                      <a:r>
                        <a:rPr lang="en-US" sz="1300" baseline="0" dirty="0" smtClean="0">
                          <a:latin typeface="Times New Roman"/>
                          <a:ea typeface="Times New Roman"/>
                          <a:cs typeface="Times New Roman"/>
                          <a:sym typeface="Times New Roman"/>
                        </a:rPr>
                        <a:t> sentiment analysis we can easily get the user behavior.</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US" sz="1400" dirty="0" smtClean="0"/>
                        <a:t>It is analyzed that execution time is reduced to 10 percent and accuracy is increase to 20 percent.</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pPr marL="0" lvl="0" indent="0" algn="l" rtl="0">
                        <a:lnSpc>
                          <a:spcPct val="115000"/>
                        </a:lnSpc>
                        <a:spcBef>
                          <a:spcPts val="0"/>
                        </a:spcBef>
                        <a:spcAft>
                          <a:spcPts val="0"/>
                        </a:spcAft>
                        <a:buNone/>
                      </a:pPr>
                      <a:r>
                        <a:rPr lang="en-US" sz="1300" dirty="0" smtClean="0">
                          <a:latin typeface="Times New Roman"/>
                          <a:ea typeface="Times New Roman"/>
                          <a:cs typeface="Times New Roman"/>
                          <a:sym typeface="Times New Roman"/>
                        </a:rPr>
                        <a:t>Sometimes</a:t>
                      </a:r>
                      <a:r>
                        <a:rPr lang="en-US" sz="1300" baseline="0" dirty="0" smtClean="0">
                          <a:latin typeface="Times New Roman"/>
                          <a:ea typeface="Times New Roman"/>
                          <a:cs typeface="Times New Roman"/>
                          <a:sym typeface="Times New Roman"/>
                        </a:rPr>
                        <a:t> pattern may exist or sometimes it may not.</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17</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2533705392"/>
              </p:ext>
            </p:extLst>
          </p:nvPr>
        </p:nvGraphicFramePr>
        <p:xfrm>
          <a:off x="1889883" y="1101447"/>
          <a:ext cx="10108152" cy="4197089"/>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 xmlns:a16="http://schemas.microsoft.com/office/drawing/2014/main" val="10000"/>
                  </a:ext>
                </a:extLst>
              </a:tr>
              <a:tr h="1072602">
                <a:tc>
                  <a:txBody>
                    <a:bodyPr/>
                    <a:lstStyle/>
                    <a:p>
                      <a:pPr>
                        <a:lnSpc>
                          <a:spcPct val="100000"/>
                        </a:lnSpc>
                        <a:tabLst>
                          <a:tab pos="408240" algn="l"/>
                        </a:tabLst>
                      </a:pPr>
                      <a:r>
                        <a:rPr lang="en-US" sz="1400" spc="-1" dirty="0" smtClean="0">
                          <a:solidFill>
                            <a:srgbClr val="000000"/>
                          </a:solidFill>
                        </a:rPr>
                        <a:t>Human Skin Detection Using RGB, HSV and </a:t>
                      </a:r>
                      <a:r>
                        <a:rPr lang="en-US" sz="1400" spc="-1" dirty="0" err="1" smtClean="0">
                          <a:solidFill>
                            <a:srgbClr val="000000"/>
                          </a:solidFill>
                        </a:rPr>
                        <a:t>YCbCr</a:t>
                      </a:r>
                      <a:r>
                        <a:rPr lang="en-US" sz="1400" spc="-1" dirty="0" smtClean="0">
                          <a:solidFill>
                            <a:srgbClr val="000000"/>
                          </a:solidFill>
                        </a:rPr>
                        <a:t> Color Models </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IN" sz="1400" dirty="0" smtClean="0"/>
                        <a:t>Hassan Raza , M. </a:t>
                      </a:r>
                      <a:r>
                        <a:rPr lang="en-IN" sz="1400" dirty="0" err="1" smtClean="0"/>
                        <a:t>Faizan</a:t>
                      </a:r>
                      <a:r>
                        <a:rPr lang="en-IN" sz="1400" dirty="0" smtClean="0"/>
                        <a:t>, Ahsan Hamza</a:t>
                      </a:r>
                      <a:r>
                        <a:rPr lang="en-IN" sz="1400" baseline="0" dirty="0" smtClean="0"/>
                        <a:t> </a:t>
                      </a:r>
                      <a:r>
                        <a:rPr lang="en-IN" sz="1400" dirty="0" smtClean="0"/>
                        <a:t>, Ahmed </a:t>
                      </a:r>
                      <a:r>
                        <a:rPr lang="en-IN" sz="1400" dirty="0" err="1" smtClean="0"/>
                        <a:t>Mushtaq</a:t>
                      </a:r>
                      <a:r>
                        <a:rPr lang="en-IN" sz="1400" dirty="0" smtClean="0"/>
                        <a:t> , </a:t>
                      </a:r>
                      <a:r>
                        <a:rPr lang="en-IN" sz="1400" dirty="0" err="1" smtClean="0"/>
                        <a:t>Naeem</a:t>
                      </a:r>
                      <a:r>
                        <a:rPr lang="en-IN" sz="1400" dirty="0" smtClean="0"/>
                        <a:t> Akhtar</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ctr" rtl="0">
                        <a:lnSpc>
                          <a:spcPct val="115000"/>
                        </a:lnSpc>
                        <a:spcBef>
                          <a:spcPts val="0"/>
                        </a:spcBef>
                        <a:spcAft>
                          <a:spcPts val="0"/>
                        </a:spcAft>
                        <a:buNone/>
                      </a:pPr>
                      <a:r>
                        <a:rPr lang="en-US" sz="1300" dirty="0" smtClean="0">
                          <a:latin typeface="Times New Roman"/>
                          <a:ea typeface="Times New Roman"/>
                          <a:cs typeface="Times New Roman"/>
                          <a:sym typeface="Times New Roman"/>
                        </a:rPr>
                        <a:t>2019</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To</a:t>
                      </a:r>
                      <a:r>
                        <a:rPr lang="en-US" sz="1400" baseline="0" dirty="0" smtClean="0"/>
                        <a:t> get the data of scientific citations.</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IN" sz="1400" dirty="0" smtClean="0"/>
                        <a:t>Annotated dataset prepared and </a:t>
                      </a:r>
                      <a:r>
                        <a:rPr lang="en-US" sz="1400" dirty="0" err="1" smtClean="0"/>
                        <a:t>ScikitLearn</a:t>
                      </a:r>
                      <a:r>
                        <a:rPr lang="en-US" sz="1400" dirty="0" smtClean="0"/>
                        <a:t> for implementing the system</a:t>
                      </a:r>
                      <a:r>
                        <a:rPr lang="en-IN" sz="1400" dirty="0" smtClean="0"/>
                        <a:t> .</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US" sz="1400" dirty="0" smtClean="0"/>
                        <a:t>Different machine learning algorithms used for the classification </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marL="0" lvl="0" indent="0" algn="l" rtl="0">
                        <a:lnSpc>
                          <a:spcPct val="115000"/>
                        </a:lnSpc>
                        <a:spcBef>
                          <a:spcPts val="0"/>
                        </a:spcBef>
                        <a:spcAft>
                          <a:spcPts val="0"/>
                        </a:spcAft>
                        <a:buNone/>
                      </a:pPr>
                      <a:r>
                        <a:rPr lang="en-IN" sz="1400" dirty="0" smtClean="0"/>
                        <a:t> KNN gives worst performance.</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 xmlns:a16="http://schemas.microsoft.com/office/drawing/2014/main" val="10001"/>
                  </a:ext>
                </a:extLst>
              </a:tr>
              <a:tr h="931157">
                <a:tc>
                  <a:txBody>
                    <a:bodyPr/>
                    <a:lstStyle/>
                    <a:p>
                      <a:pPr>
                        <a:lnSpc>
                          <a:spcPct val="100000"/>
                        </a:lnSpc>
                        <a:tabLst>
                          <a:tab pos="408240" algn="l"/>
                        </a:tabLst>
                      </a:pPr>
                      <a:r>
                        <a:rPr lang="en-US" sz="1400" spc="-1" dirty="0" smtClean="0">
                          <a:solidFill>
                            <a:srgbClr val="000000"/>
                          </a:solidFill>
                        </a:rPr>
                        <a:t>Invisibility Cloak using Color Detection and Segmentation with Open CV</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400" dirty="0" err="1" smtClean="0"/>
                        <a:t>Jahanzeb</a:t>
                      </a:r>
                      <a:r>
                        <a:rPr lang="en-IN" sz="1400" dirty="0" smtClean="0"/>
                        <a:t> </a:t>
                      </a:r>
                      <a:r>
                        <a:rPr lang="en-IN" sz="1400" dirty="0" err="1" smtClean="0"/>
                        <a:t>Jabbar</a:t>
                      </a:r>
                      <a:r>
                        <a:rPr lang="en-IN" sz="1400" dirty="0" smtClean="0"/>
                        <a:t>, </a:t>
                      </a:r>
                      <a:r>
                        <a:rPr lang="en-IN" sz="1400" dirty="0" err="1" smtClean="0"/>
                        <a:t>Iqra</a:t>
                      </a:r>
                      <a:r>
                        <a:rPr lang="en-IN" sz="1400" dirty="0" smtClean="0"/>
                        <a:t> </a:t>
                      </a:r>
                      <a:r>
                        <a:rPr lang="en-IN" sz="1400" dirty="0" err="1" smtClean="0"/>
                        <a:t>Urooj</a:t>
                      </a:r>
                      <a:r>
                        <a:rPr lang="en-IN" sz="1400" dirty="0" smtClean="0"/>
                        <a:t>, Wu </a:t>
                      </a:r>
                      <a:r>
                        <a:rPr lang="en-IN" sz="1400" dirty="0" err="1" smtClean="0"/>
                        <a:t>JunSheng</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ctr" rtl="0">
                        <a:lnSpc>
                          <a:spcPct val="115000"/>
                        </a:lnSpc>
                        <a:spcBef>
                          <a:spcPts val="0"/>
                        </a:spcBef>
                        <a:spcAft>
                          <a:spcPts val="0"/>
                        </a:spcAft>
                        <a:buNone/>
                      </a:pPr>
                      <a:r>
                        <a:rPr lang="en-US" sz="1300" dirty="0" smtClean="0">
                          <a:latin typeface="Times New Roman"/>
                          <a:ea typeface="Times New Roman"/>
                          <a:cs typeface="Times New Roman"/>
                          <a:sym typeface="Times New Roman"/>
                        </a:rPr>
                        <a:t>2019</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400" dirty="0" smtClean="0">
                          <a:latin typeface="Times New Roman"/>
                          <a:ea typeface="Times New Roman"/>
                          <a:cs typeface="Times New Roman"/>
                          <a:sym typeface="Times New Roman"/>
                        </a:rPr>
                        <a:t>To</a:t>
                      </a:r>
                      <a:r>
                        <a:rPr lang="en-IN" sz="1400" baseline="0" dirty="0" smtClean="0">
                          <a:latin typeface="Times New Roman"/>
                          <a:ea typeface="Times New Roman"/>
                          <a:cs typeface="Times New Roman"/>
                          <a:sym typeface="Times New Roman"/>
                        </a:rPr>
                        <a:t> fetch the information by users comment.</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Bow (Bag of words) algorithm for sentiment analysis in which the relationship between the words was not considered.</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dirty="0" smtClean="0">
                          <a:latin typeface="Times New Roman"/>
                          <a:ea typeface="Times New Roman"/>
                          <a:cs typeface="Times New Roman"/>
                          <a:sym typeface="Times New Roman"/>
                        </a:rPr>
                        <a:t>Data</a:t>
                      </a:r>
                      <a:r>
                        <a:rPr lang="en-IN" sz="1300" baseline="0" dirty="0" smtClean="0">
                          <a:latin typeface="Times New Roman"/>
                          <a:ea typeface="Times New Roman"/>
                          <a:cs typeface="Times New Roman"/>
                          <a:sym typeface="Times New Roman"/>
                        </a:rPr>
                        <a:t> collection and processing using various algorithm.</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It is tough to manage complex structures of sentences and different languages.</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49240867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18</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1272263291"/>
              </p:ext>
            </p:extLst>
          </p:nvPr>
        </p:nvGraphicFramePr>
        <p:xfrm>
          <a:off x="1889883" y="1101447"/>
          <a:ext cx="10108152" cy="5423909"/>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extLst>
                  <a:ext uri="{0D108BD9-81ED-4DB2-BD59-A6C34878D82A}">
                    <a16:rowId xmlns="" xmlns:a16="http://schemas.microsoft.com/office/drawing/2014/main" val="10000"/>
                  </a:ext>
                </a:extLst>
              </a:tr>
              <a:tr h="1072602">
                <a:tc>
                  <a:txBody>
                    <a:bodyPr/>
                    <a:lstStyle/>
                    <a:p>
                      <a:r>
                        <a:rPr lang="en-US" sz="1400" spc="-1" dirty="0" smtClean="0">
                          <a:solidFill>
                            <a:srgbClr val="000000"/>
                          </a:solidFill>
                        </a:rPr>
                        <a:t>Skin Detection Technique Based on HSV Color Model and SLIC Segmentation Method</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nn-NO" sz="1400" dirty="0" smtClean="0"/>
                        <a:t>Doaa Mohey El-Din Mohamed Hussein</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IN" sz="1400" dirty="0" smtClean="0"/>
                        <a:t>         2016</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Sentiment evaluation has several challenges including spam or fake reviews as well as the duplication of reviews. </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sentiment analysis of online papers “SAOOP” is used.</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producing solutions for the essential sentiment challenges.</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low accuracy and manual evaluation approach</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 xmlns:a16="http://schemas.microsoft.com/office/drawing/2014/main" val="10001"/>
                  </a:ext>
                </a:extLst>
              </a:tr>
              <a:tr h="931157">
                <a:tc>
                  <a:txBody>
                    <a:bodyPr/>
                    <a:lstStyle/>
                    <a:p>
                      <a:pPr>
                        <a:lnSpc>
                          <a:spcPct val="100000"/>
                        </a:lnSpc>
                        <a:tabLst>
                          <a:tab pos="408240" algn="l"/>
                        </a:tabLst>
                      </a:pPr>
                      <a:r>
                        <a:rPr lang="en-US" sz="1400" spc="-1" dirty="0" smtClean="0">
                          <a:solidFill>
                            <a:srgbClr val="000000"/>
                          </a:solidFill>
                        </a:rPr>
                        <a:t>Supplementary Materials for </a:t>
                      </a:r>
                    </a:p>
                    <a:p>
                      <a:pPr>
                        <a:lnSpc>
                          <a:spcPct val="100000"/>
                        </a:lnSpc>
                        <a:tabLst>
                          <a:tab pos="408240" algn="l"/>
                        </a:tabLst>
                      </a:pPr>
                      <a:r>
                        <a:rPr lang="en-US" sz="1400" spc="-1" dirty="0" smtClean="0">
                          <a:solidFill>
                            <a:srgbClr val="000000"/>
                          </a:solidFill>
                        </a:rPr>
                        <a:t> An ultrathin invisibility skin cloak for visible light </a:t>
                      </a:r>
                      <a:endParaRPr lang="en-US" sz="1400" spc="-1" dirty="0">
                        <a:solidFill>
                          <a:srgbClr val="000000"/>
                        </a:solidFill>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r>
                        <a:rPr lang="en-IN" sz="1400" dirty="0" err="1" smtClean="0"/>
                        <a:t>Kalaivani</a:t>
                      </a:r>
                      <a:r>
                        <a:rPr lang="en-IN" sz="1400" dirty="0" smtClean="0"/>
                        <a:t> A , </a:t>
                      </a:r>
                      <a:r>
                        <a:rPr lang="en-IN" sz="1400" dirty="0" err="1" smtClean="0"/>
                        <a:t>Thenmozhi</a:t>
                      </a:r>
                      <a:r>
                        <a:rPr lang="en-IN" sz="1400" dirty="0" smtClean="0"/>
                        <a:t> D</a:t>
                      </a:r>
                      <a:endParaRPr lang="en-IN" sz="1400" dirty="0"/>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r>
                        <a:rPr lang="en-IN" dirty="0" smtClean="0"/>
                        <a:t>       </a:t>
                      </a:r>
                      <a:r>
                        <a:rPr lang="en-IN" sz="1400" dirty="0" smtClean="0"/>
                        <a:t>2018</a:t>
                      </a:r>
                      <a:endParaRPr lang="en-IN" sz="1400" dirty="0"/>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Rapid growth in the domain of opinion mining as well as sentiment analysis which targets to discover the text or opinions present .</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dirty="0" smtClean="0">
                          <a:latin typeface="Times New Roman"/>
                          <a:ea typeface="Times New Roman"/>
                          <a:cs typeface="Times New Roman"/>
                          <a:sym typeface="Times New Roman"/>
                        </a:rPr>
                        <a:t>Sentimental</a:t>
                      </a:r>
                      <a:r>
                        <a:rPr lang="en-IN" sz="1300" baseline="0" dirty="0" smtClean="0">
                          <a:latin typeface="Times New Roman"/>
                          <a:ea typeface="Times New Roman"/>
                          <a:cs typeface="Times New Roman"/>
                          <a:sym typeface="Times New Roman"/>
                        </a:rPr>
                        <a:t> analysis is used of comments like positive , negative and neutral.</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400" dirty="0" smtClean="0"/>
                        <a:t>convolutional layer utilized</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Only utilized smaller training dataset</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34433822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19</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2815765334"/>
              </p:ext>
            </p:extLst>
          </p:nvPr>
        </p:nvGraphicFramePr>
        <p:xfrm>
          <a:off x="1889883" y="1101447"/>
          <a:ext cx="10108152" cy="5423909"/>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extLst>
                  <a:ext uri="{0D108BD9-81ED-4DB2-BD59-A6C34878D82A}">
                    <a16:rowId xmlns="" xmlns:a16="http://schemas.microsoft.com/office/drawing/2014/main" val="10000"/>
                  </a:ext>
                </a:extLst>
              </a:tr>
              <a:tr h="1072602">
                <a:tc>
                  <a:txBody>
                    <a:bodyPr/>
                    <a:lstStyle/>
                    <a:p>
                      <a:pPr>
                        <a:lnSpc>
                          <a:spcPct val="100000"/>
                        </a:lnSpc>
                        <a:tabLst>
                          <a:tab pos="408240" algn="l"/>
                        </a:tabLst>
                      </a:pPr>
                      <a:r>
                        <a:rPr lang="en-US" sz="1400" spc="-1" dirty="0" smtClean="0">
                          <a:solidFill>
                            <a:srgbClr val="000000"/>
                          </a:solidFill>
                        </a:rPr>
                        <a:t>macroscopic invisibility cloaking of visible light</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fi-FI" sz="1400" dirty="0" smtClean="0"/>
                        <a:t>Mika V. Mäntylä Daniel Graziotin , Miikka Kuutila</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IN" sz="1400" dirty="0" smtClean="0"/>
                        <a:t>         2016</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Sentiment analysis is one of the fastest growing research areas in computer science, making it challenging to keep track of all the activities in the area.</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IN" sz="1400" dirty="0" smtClean="0"/>
                        <a:t>Manual qualitative classification</a:t>
                      </a:r>
                      <a:r>
                        <a:rPr lang="en-IN" sz="1400" baseline="0" dirty="0" smtClean="0"/>
                        <a:t> is used.</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IN" sz="1400" dirty="0" smtClean="0"/>
                        <a:t>calculate Point-wise Mutual Information .</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IN" sz="1400" dirty="0" smtClean="0"/>
                        <a:t>Lowest</a:t>
                      </a:r>
                      <a:r>
                        <a:rPr lang="en-IN" sz="1400" baseline="0" dirty="0" smtClean="0"/>
                        <a:t> </a:t>
                      </a:r>
                      <a:r>
                        <a:rPr lang="en-IN" sz="1400" dirty="0" smtClean="0"/>
                        <a:t>field coverage.</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 xmlns:a16="http://schemas.microsoft.com/office/drawing/2014/main" val="10001"/>
                  </a:ext>
                </a:extLst>
              </a:tr>
              <a:tr h="931157">
                <a:tc>
                  <a:txBody>
                    <a:bodyPr/>
                    <a:lstStyle/>
                    <a:p>
                      <a:pPr>
                        <a:lnSpc>
                          <a:spcPct val="100000"/>
                        </a:lnSpc>
                        <a:tabLst>
                          <a:tab pos="408240" algn="l"/>
                        </a:tabLst>
                      </a:pPr>
                      <a:r>
                        <a:rPr lang="en-US" sz="1400" spc="-1" dirty="0" smtClean="0">
                          <a:solidFill>
                            <a:srgbClr val="000000"/>
                          </a:solidFill>
                        </a:rPr>
                        <a:t>Color Image Segmentation: Selected</a:t>
                      </a:r>
                    </a:p>
                    <a:p>
                      <a:pPr>
                        <a:lnSpc>
                          <a:spcPct val="100000"/>
                        </a:lnSpc>
                        <a:tabLst>
                          <a:tab pos="408240" algn="l"/>
                        </a:tabLst>
                      </a:pPr>
                      <a:r>
                        <a:rPr lang="en-US" sz="1400" spc="-1" dirty="0" smtClean="0">
                          <a:solidFill>
                            <a:srgbClr val="000000"/>
                          </a:solidFill>
                        </a:rPr>
                        <a:t>Techniques</a:t>
                      </a:r>
                      <a:endParaRPr lang="en-US" sz="1400" spc="-1" dirty="0">
                        <a:solidFill>
                          <a:srgbClr val="000000"/>
                        </a:solidFill>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r>
                        <a:rPr lang="en-IN" sz="1400" dirty="0" smtClean="0"/>
                        <a:t>Alexander Pak, Patrick </a:t>
                      </a:r>
                      <a:r>
                        <a:rPr lang="en-IN" sz="1400" dirty="0" err="1" smtClean="0"/>
                        <a:t>Paroubek</a:t>
                      </a:r>
                      <a:endParaRPr lang="en-IN" sz="1400" dirty="0"/>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r>
                        <a:rPr lang="en-IN" dirty="0" smtClean="0"/>
                        <a:t>       </a:t>
                      </a:r>
                      <a:r>
                        <a:rPr lang="en-IN" sz="1400" dirty="0" smtClean="0"/>
                        <a:t>2015</a:t>
                      </a:r>
                      <a:endParaRPr lang="en-IN" sz="1400" dirty="0"/>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US" sz="1400" dirty="0" smtClean="0"/>
                        <a:t>Microblogging platforms are used by different people to express their opinion about different topics.</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baseline="0" dirty="0" smtClean="0">
                          <a:latin typeface="Times New Roman"/>
                          <a:ea typeface="Times New Roman"/>
                          <a:cs typeface="Times New Roman"/>
                          <a:sym typeface="Times New Roman"/>
                        </a:rPr>
                        <a:t>Corpus collection is used for collecting the data.</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dirty="0" smtClean="0">
                          <a:latin typeface="Times New Roman"/>
                          <a:ea typeface="Times New Roman"/>
                          <a:cs typeface="Times New Roman"/>
                          <a:sym typeface="Times New Roman"/>
                        </a:rPr>
                        <a:t>Corpus</a:t>
                      </a:r>
                      <a:r>
                        <a:rPr lang="en-IN" sz="1300" baseline="0" dirty="0" smtClean="0">
                          <a:latin typeface="Times New Roman"/>
                          <a:ea typeface="Times New Roman"/>
                          <a:cs typeface="Times New Roman"/>
                          <a:sym typeface="Times New Roman"/>
                        </a:rPr>
                        <a:t> is used a sentiment classifier.</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tc>
                  <a:txBody>
                    <a:bodyPr/>
                    <a:lstStyle/>
                    <a:p>
                      <a:pPr marL="0" lvl="0" indent="0" algn="l" rtl="0">
                        <a:lnSpc>
                          <a:spcPct val="115000"/>
                        </a:lnSpc>
                        <a:spcBef>
                          <a:spcPts val="0"/>
                        </a:spcBef>
                        <a:spcAft>
                          <a:spcPts val="0"/>
                        </a:spcAft>
                        <a:buNone/>
                      </a:pPr>
                      <a:r>
                        <a:rPr lang="en-IN" sz="1300" dirty="0" smtClean="0">
                          <a:latin typeface="Times New Roman"/>
                          <a:ea typeface="Times New Roman"/>
                          <a:cs typeface="Times New Roman"/>
                          <a:sym typeface="Times New Roman"/>
                        </a:rPr>
                        <a:t>Entropy</a:t>
                      </a:r>
                      <a:r>
                        <a:rPr lang="en-IN" sz="1300" baseline="0" dirty="0" smtClean="0">
                          <a:latin typeface="Times New Roman"/>
                          <a:ea typeface="Times New Roman"/>
                          <a:cs typeface="Times New Roman"/>
                          <a:sym typeface="Times New Roman"/>
                        </a:rPr>
                        <a:t> not having accuracy.</a:t>
                      </a:r>
                      <a:endParaRPr sz="13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solidFill>
                      <a:srgbClr val="E6E6E6"/>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76591169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02360" y="410040"/>
            <a:ext cx="79084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4000"/>
          </a:bodyPr>
          <a:lstStyle/>
          <a:p>
            <a:pPr>
              <a:lnSpc>
                <a:spcPct val="100000"/>
              </a:lnSpc>
              <a:tabLst>
                <a:tab pos="408240" algn="l"/>
              </a:tabLst>
            </a:pPr>
            <a:r>
              <a:rPr lang="en-US" sz="4300" b="0" strike="noStrike" spc="-1">
                <a:solidFill>
                  <a:srgbClr val="572314"/>
                </a:solidFill>
                <a:latin typeface="Gill Sans MT"/>
                <a:ea typeface="DejaVu Sans"/>
              </a:rPr>
              <a:t>Problem Statement and Objectives</a:t>
            </a:r>
            <a:endParaRPr lang="en-IN" sz="4300" b="0" strike="noStrike" spc="-1">
              <a:solidFill>
                <a:srgbClr val="000000"/>
              </a:solidFill>
              <a:latin typeface="Arial"/>
            </a:endParaRPr>
          </a:p>
        </p:txBody>
      </p:sp>
      <p:sp>
        <p:nvSpPr>
          <p:cNvPr id="260" name="CustomShape 2"/>
          <p:cNvSpPr/>
          <p:nvPr/>
        </p:nvSpPr>
        <p:spPr>
          <a:xfrm>
            <a:off x="1644120" y="1513080"/>
            <a:ext cx="8595720" cy="4592520"/>
          </a:xfrm>
          <a:prstGeom prst="rect">
            <a:avLst/>
          </a:prstGeom>
          <a:noFill/>
          <a:ln>
            <a:noFill/>
          </a:ln>
        </p:spPr>
        <p:style>
          <a:lnRef idx="0">
            <a:scrgbClr r="0" g="0" b="0"/>
          </a:lnRef>
          <a:fillRef idx="0">
            <a:scrgbClr r="0" g="0" b="0"/>
          </a:fillRef>
          <a:effectRef idx="0">
            <a:scrgbClr r="0" g="0" b="0"/>
          </a:effectRef>
          <a:fontRef idx="minor"/>
        </p:style>
      </p:sp>
      <p:sp>
        <p:nvSpPr>
          <p:cNvPr id="261" name="CustomShape 3"/>
          <p:cNvSpPr/>
          <p:nvPr/>
        </p:nvSpPr>
        <p:spPr>
          <a:xfrm>
            <a:off x="-64814" y="625806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A8D7F9DF-A632-4F0A-9348-BA235486750E}"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62" name="CustomShape 4"/>
          <p:cNvSpPr/>
          <p:nvPr/>
        </p:nvSpPr>
        <p:spPr>
          <a:xfrm>
            <a:off x="6068411"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63"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9511DA08-47F9-4B3C-8711-73C53890508F}" type="slidenum">
              <a:rPr lang="en-IN" sz="1200" b="0" strike="noStrike" spc="-1">
                <a:solidFill>
                  <a:srgbClr val="B5A989"/>
                </a:solidFill>
                <a:latin typeface="Gill Sans MT"/>
                <a:ea typeface="DejaVu Sans"/>
              </a:rPr>
              <a:t>2</a:t>
            </a:fld>
            <a:endParaRPr lang="en-IN" sz="1200" b="0" strike="noStrike" spc="-1">
              <a:solidFill>
                <a:srgbClr val="000000"/>
              </a:solidFill>
              <a:latin typeface="Arial"/>
            </a:endParaRPr>
          </a:p>
        </p:txBody>
      </p:sp>
      <p:sp>
        <p:nvSpPr>
          <p:cNvPr id="264" name="CustomShape 6"/>
          <p:cNvSpPr/>
          <p:nvPr/>
        </p:nvSpPr>
        <p:spPr>
          <a:xfrm>
            <a:off x="1644120" y="773640"/>
            <a:ext cx="9143280" cy="55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561"/>
              </a:spcBef>
              <a:tabLst>
                <a:tab pos="408240" algn="l"/>
              </a:tabLst>
            </a:pPr>
            <a:endParaRPr lang="en-IN" sz="1800" b="0" strike="noStrike" spc="-1" dirty="0">
              <a:solidFill>
                <a:srgbClr val="000000"/>
              </a:solidFill>
              <a:latin typeface="Arial"/>
            </a:endParaRPr>
          </a:p>
          <a:p>
            <a:pPr marL="343080" indent="-342360">
              <a:lnSpc>
                <a:spcPct val="100000"/>
              </a:lnSpc>
              <a:spcBef>
                <a:spcPts val="561"/>
              </a:spcBef>
              <a:buClr>
                <a:srgbClr val="000000"/>
              </a:buClr>
              <a:buFont typeface="Arial"/>
              <a:buChar char="•"/>
              <a:tabLst>
                <a:tab pos="408240" algn="l"/>
              </a:tabLst>
            </a:pPr>
            <a:r>
              <a:rPr lang="en-US" sz="2800" b="0" strike="noStrike" spc="-1" dirty="0">
                <a:solidFill>
                  <a:srgbClr val="000000"/>
                </a:solidFill>
                <a:latin typeface="Times New Roman"/>
                <a:ea typeface="DejaVu Sans"/>
              </a:rPr>
              <a:t>Goal: </a:t>
            </a:r>
            <a:r>
              <a:rPr lang="en-US" sz="2800" b="0" strike="noStrike" spc="-1" dirty="0" smtClean="0">
                <a:solidFill>
                  <a:srgbClr val="000000"/>
                </a:solidFill>
                <a:latin typeface="Times New Roman"/>
                <a:ea typeface="DejaVu Sans"/>
              </a:rPr>
              <a:t>To take a Cloak of any specific color and use it as an Invisible Cloak.</a:t>
            </a:r>
            <a:endParaRPr lang="en-IN" sz="2800" b="0" strike="noStrike" spc="-1" dirty="0">
              <a:solidFill>
                <a:srgbClr val="000000"/>
              </a:solidFill>
              <a:latin typeface="Arial"/>
            </a:endParaRPr>
          </a:p>
          <a:p>
            <a:pPr marL="343080" indent="-342360">
              <a:lnSpc>
                <a:spcPct val="100000"/>
              </a:lnSpc>
              <a:spcBef>
                <a:spcPts val="561"/>
              </a:spcBef>
              <a:buClr>
                <a:srgbClr val="000000"/>
              </a:buClr>
              <a:buFont typeface="Arial"/>
              <a:buChar char="•"/>
              <a:tabLst>
                <a:tab pos="408240" algn="l"/>
              </a:tabLst>
            </a:pPr>
            <a:r>
              <a:rPr lang="en-IN" sz="2800" b="0" strike="noStrike" spc="-1" dirty="0" smtClean="0">
                <a:solidFill>
                  <a:srgbClr val="000000"/>
                </a:solidFill>
                <a:latin typeface="Arial"/>
              </a:rPr>
              <a:t>This will make the object that is covered by the cloak Transparent</a:t>
            </a:r>
            <a:endParaRPr lang="en-IN" sz="2800" b="0" strike="noStrike" spc="-1" dirty="0">
              <a:solidFill>
                <a:srgbClr val="000000"/>
              </a:solidFill>
              <a:latin typeface="Arial"/>
            </a:endParaRPr>
          </a:p>
          <a:p>
            <a:pPr marL="343080" indent="-342360">
              <a:lnSpc>
                <a:spcPct val="100000"/>
              </a:lnSpc>
              <a:spcBef>
                <a:spcPts val="561"/>
              </a:spcBef>
              <a:buClr>
                <a:srgbClr val="000000"/>
              </a:buClr>
              <a:buFont typeface="Arial"/>
              <a:buChar char="•"/>
              <a:tabLst>
                <a:tab pos="408240" algn="l"/>
              </a:tabLst>
            </a:pPr>
            <a:r>
              <a:rPr lang="en-US" sz="2800" b="0" strike="noStrike" spc="-1" dirty="0">
                <a:solidFill>
                  <a:srgbClr val="000000"/>
                </a:solidFill>
                <a:latin typeface="Times New Roman"/>
                <a:ea typeface="DejaVu Sans"/>
              </a:rPr>
              <a:t>Evaluate Python </a:t>
            </a:r>
            <a:r>
              <a:rPr lang="en-US" sz="2800" b="0" strike="noStrike" spc="-1" dirty="0" smtClean="0">
                <a:solidFill>
                  <a:srgbClr val="000000"/>
                </a:solidFill>
                <a:latin typeface="Times New Roman"/>
                <a:ea typeface="DejaVu Sans"/>
              </a:rPr>
              <a:t>based </a:t>
            </a:r>
            <a:r>
              <a:rPr lang="en-US" sz="2800" b="0" strike="noStrike" spc="-1" dirty="0">
                <a:solidFill>
                  <a:srgbClr val="000000"/>
                </a:solidFill>
                <a:latin typeface="Times New Roman"/>
                <a:ea typeface="DejaVu Sans"/>
              </a:rPr>
              <a:t>tools:</a:t>
            </a:r>
            <a:endParaRPr lang="en-IN" sz="2800" b="0" strike="noStrike" spc="-1" dirty="0">
              <a:solidFill>
                <a:srgbClr val="000000"/>
              </a:solidFill>
              <a:latin typeface="Arial"/>
            </a:endParaRPr>
          </a:p>
          <a:p>
            <a:pPr marL="743040" lvl="1" indent="-285120">
              <a:lnSpc>
                <a:spcPct val="100000"/>
              </a:lnSpc>
              <a:spcBef>
                <a:spcPts val="479"/>
              </a:spcBef>
              <a:buClr>
                <a:srgbClr val="000000"/>
              </a:buClr>
              <a:buFont typeface="Arial"/>
              <a:buChar char="–"/>
              <a:tabLst>
                <a:tab pos="408240" algn="l"/>
              </a:tabLst>
            </a:pPr>
            <a:r>
              <a:rPr lang="en-US" sz="2400" spc="-1" dirty="0" err="1">
                <a:solidFill>
                  <a:srgbClr val="000000"/>
                </a:solidFill>
                <a:latin typeface="Times New Roman"/>
              </a:rPr>
              <a:t>n</a:t>
            </a:r>
            <a:r>
              <a:rPr lang="en-US" sz="2400" spc="-1" dirty="0" err="1" smtClean="0">
                <a:solidFill>
                  <a:srgbClr val="000000"/>
                </a:solidFill>
                <a:latin typeface="Times New Roman"/>
              </a:rPr>
              <a:t>umpy</a:t>
            </a:r>
            <a:endParaRPr lang="en-US" sz="2400" spc="-1" dirty="0" smtClean="0">
              <a:solidFill>
                <a:srgbClr val="000000"/>
              </a:solidFill>
              <a:latin typeface="Times New Roman"/>
            </a:endParaRPr>
          </a:p>
          <a:p>
            <a:pPr marL="743040" lvl="1" indent="-285120">
              <a:lnSpc>
                <a:spcPct val="100000"/>
              </a:lnSpc>
              <a:spcBef>
                <a:spcPts val="479"/>
              </a:spcBef>
              <a:buClr>
                <a:srgbClr val="000000"/>
              </a:buClr>
              <a:buFont typeface="Arial"/>
              <a:buChar char="–"/>
              <a:tabLst>
                <a:tab pos="408240" algn="l"/>
              </a:tabLst>
            </a:pPr>
            <a:r>
              <a:rPr lang="en-US" sz="2400" b="0" strike="noStrike" spc="-1" dirty="0" err="1" smtClean="0">
                <a:solidFill>
                  <a:srgbClr val="000000"/>
                </a:solidFill>
                <a:latin typeface="Times New Roman"/>
              </a:rPr>
              <a:t>OpenCV</a:t>
            </a: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1728360" y="378360"/>
            <a:ext cx="8595720" cy="660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10000"/>
          </a:bodyPr>
          <a:lstStyle/>
          <a:p>
            <a:pPr>
              <a:lnSpc>
                <a:spcPct val="100000"/>
              </a:lnSpc>
              <a:tabLst>
                <a:tab pos="408240" algn="l"/>
              </a:tabLst>
            </a:pPr>
            <a:r>
              <a:rPr lang="en-US" sz="4300" b="0" strike="noStrike" spc="-1">
                <a:solidFill>
                  <a:srgbClr val="572314"/>
                </a:solidFill>
                <a:latin typeface="Gill Sans MT"/>
                <a:ea typeface="DejaVu Sans"/>
              </a:rPr>
              <a:t>Comparisons Table</a:t>
            </a:r>
            <a:endParaRPr lang="en-IN" sz="4300" b="0" strike="noStrike" spc="-1">
              <a:solidFill>
                <a:srgbClr val="000000"/>
              </a:solidFill>
              <a:latin typeface="Arial"/>
            </a:endParaRPr>
          </a:p>
        </p:txBody>
      </p:sp>
      <p:sp>
        <p:nvSpPr>
          <p:cNvPr id="254" name="CustomShape 2"/>
          <p:cNvSpPr/>
          <p:nvPr/>
        </p:nvSpPr>
        <p:spPr>
          <a:xfrm>
            <a:off x="1560240" y="1503000"/>
            <a:ext cx="9390600" cy="4505760"/>
          </a:xfrm>
          <a:prstGeom prst="rect">
            <a:avLst/>
          </a:prstGeom>
          <a:noFill/>
          <a:ln>
            <a:noFill/>
          </a:ln>
        </p:spPr>
        <p:style>
          <a:lnRef idx="0">
            <a:scrgbClr r="0" g="0" b="0"/>
          </a:lnRef>
          <a:fillRef idx="0">
            <a:scrgbClr r="0" g="0" b="0"/>
          </a:fillRef>
          <a:effectRef idx="0">
            <a:scrgbClr r="0" g="0" b="0"/>
          </a:effectRef>
          <a:fontRef idx="minor"/>
        </p:style>
      </p:sp>
      <p:sp>
        <p:nvSpPr>
          <p:cNvPr id="255" name="CustomShape 3"/>
          <p:cNvSpPr/>
          <p:nvPr/>
        </p:nvSpPr>
        <p:spPr>
          <a:xfrm>
            <a:off x="-110996" y="6265418"/>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7D57EA-CBF2-4A34-93EA-C900F5A07F0C}"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56" name="CustomShape 4"/>
          <p:cNvSpPr/>
          <p:nvPr/>
        </p:nvSpPr>
        <p:spPr>
          <a:xfrm>
            <a:off x="5846738"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57"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BC008B4-0A95-48BC-B5CF-D0C6F2E2AFDA}" type="slidenum">
              <a:rPr lang="en-IN" sz="1200" b="0" strike="noStrike" spc="-1">
                <a:solidFill>
                  <a:srgbClr val="B5A989"/>
                </a:solidFill>
                <a:latin typeface="Gill Sans MT"/>
                <a:ea typeface="DejaVu Sans"/>
              </a:rPr>
              <a:t>20</a:t>
            </a:fld>
            <a:endParaRPr lang="en-IN" sz="1200" b="0" strike="noStrike" spc="-1">
              <a:solidFill>
                <a:srgbClr val="000000"/>
              </a:solidFill>
              <a:latin typeface="Arial"/>
            </a:endParaRPr>
          </a:p>
        </p:txBody>
      </p:sp>
      <p:graphicFrame>
        <p:nvGraphicFramePr>
          <p:cNvPr id="8" name="Table 6"/>
          <p:cNvGraphicFramePr/>
          <p:nvPr>
            <p:extLst>
              <p:ext uri="{D42A27DB-BD31-4B8C-83A1-F6EECF244321}">
                <p14:modId xmlns:p14="http://schemas.microsoft.com/office/powerpoint/2010/main" val="2066737503"/>
              </p:ext>
            </p:extLst>
          </p:nvPr>
        </p:nvGraphicFramePr>
        <p:xfrm>
          <a:off x="1889883" y="1101447"/>
          <a:ext cx="10108152" cy="4404353"/>
        </p:xfrm>
        <a:graphic>
          <a:graphicData uri="http://schemas.openxmlformats.org/drawingml/2006/table">
            <a:tbl>
              <a:tblPr/>
              <a:tblGrid>
                <a:gridCol w="1442927">
                  <a:extLst>
                    <a:ext uri="{9D8B030D-6E8A-4147-A177-3AD203B41FA5}">
                      <a16:colId xmlns="" xmlns:a16="http://schemas.microsoft.com/office/drawing/2014/main" val="20000"/>
                    </a:ext>
                  </a:extLst>
                </a:gridCol>
                <a:gridCol w="1442927">
                  <a:extLst>
                    <a:ext uri="{9D8B030D-6E8A-4147-A177-3AD203B41FA5}">
                      <a16:colId xmlns="" xmlns:a16="http://schemas.microsoft.com/office/drawing/2014/main" val="20001"/>
                    </a:ext>
                  </a:extLst>
                </a:gridCol>
                <a:gridCol w="1442927">
                  <a:extLst>
                    <a:ext uri="{9D8B030D-6E8A-4147-A177-3AD203B41FA5}">
                      <a16:colId xmlns="" xmlns:a16="http://schemas.microsoft.com/office/drawing/2014/main" val="20002"/>
                    </a:ext>
                  </a:extLst>
                </a:gridCol>
                <a:gridCol w="1442927">
                  <a:extLst>
                    <a:ext uri="{9D8B030D-6E8A-4147-A177-3AD203B41FA5}">
                      <a16:colId xmlns="" xmlns:a16="http://schemas.microsoft.com/office/drawing/2014/main" val="20003"/>
                    </a:ext>
                  </a:extLst>
                </a:gridCol>
                <a:gridCol w="1442927">
                  <a:extLst>
                    <a:ext uri="{9D8B030D-6E8A-4147-A177-3AD203B41FA5}">
                      <a16:colId xmlns="" xmlns:a16="http://schemas.microsoft.com/office/drawing/2014/main" val="20004"/>
                    </a:ext>
                  </a:extLst>
                </a:gridCol>
                <a:gridCol w="1446211">
                  <a:extLst>
                    <a:ext uri="{9D8B030D-6E8A-4147-A177-3AD203B41FA5}">
                      <a16:colId xmlns="" xmlns:a16="http://schemas.microsoft.com/office/drawing/2014/main" val="20005"/>
                    </a:ext>
                  </a:extLst>
                </a:gridCol>
                <a:gridCol w="1447306">
                  <a:extLst>
                    <a:ext uri="{9D8B030D-6E8A-4147-A177-3AD203B41FA5}">
                      <a16:colId xmlns="" xmlns:a16="http://schemas.microsoft.com/office/drawing/2014/main" val="20006"/>
                    </a:ext>
                  </a:extLst>
                </a:gridCol>
              </a:tblGrid>
              <a:tr h="931157">
                <a:tc>
                  <a:txBody>
                    <a:bodyPr/>
                    <a:lstStyle/>
                    <a:p>
                      <a:pPr marL="0" lvl="0" indent="0" algn="l" rtl="0">
                        <a:lnSpc>
                          <a:spcPct val="115000"/>
                        </a:lnSpc>
                        <a:spcBef>
                          <a:spcPts val="0"/>
                        </a:spcBef>
                        <a:spcAft>
                          <a:spcPts val="0"/>
                        </a:spcAft>
                        <a:buNone/>
                      </a:pPr>
                      <a:r>
                        <a:rPr lang="en-US" b="1" dirty="0">
                          <a:latin typeface="Times New Roman"/>
                          <a:ea typeface="Times New Roman"/>
                          <a:cs typeface="Times New Roman"/>
                          <a:sym typeface="Times New Roman"/>
                        </a:rPr>
                        <a:t>Project Title</a:t>
                      </a:r>
                      <a:endParaRPr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ctr" rtl="0">
                        <a:lnSpc>
                          <a:spcPct val="115000"/>
                        </a:lnSpc>
                        <a:spcBef>
                          <a:spcPts val="0"/>
                        </a:spcBef>
                        <a:spcAft>
                          <a:spcPts val="0"/>
                        </a:spcAft>
                        <a:buNone/>
                      </a:pPr>
                      <a:r>
                        <a:rPr lang="en-US" sz="1300" b="1" dirty="0">
                          <a:latin typeface="Times New Roman"/>
                          <a:ea typeface="Times New Roman"/>
                          <a:cs typeface="Times New Roman"/>
                          <a:sym typeface="Times New Roman"/>
                        </a:rPr>
                        <a:t>Year</a:t>
                      </a:r>
                      <a:endParaRPr sz="1300" b="1"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Problem Statement</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Solution</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Strength</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marL="0" lvl="0" indent="0" algn="l" rtl="0">
                        <a:lnSpc>
                          <a:spcPct val="115000"/>
                        </a:lnSpc>
                        <a:spcBef>
                          <a:spcPts val="0"/>
                        </a:spcBef>
                        <a:spcAft>
                          <a:spcPts val="0"/>
                        </a:spcAft>
                        <a:buNone/>
                      </a:pPr>
                      <a:r>
                        <a:rPr lang="en-US" b="1">
                          <a:latin typeface="Times New Roman"/>
                          <a:ea typeface="Times New Roman"/>
                          <a:cs typeface="Times New Roman"/>
                          <a:sym typeface="Times New Roman"/>
                        </a:rPr>
                        <a:t>Weakness</a:t>
                      </a:r>
                      <a:endParaRPr b="1">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extLst>
                  <a:ext uri="{0D108BD9-81ED-4DB2-BD59-A6C34878D82A}">
                    <a16:rowId xmlns="" xmlns:a16="http://schemas.microsoft.com/office/drawing/2014/main" val="10000"/>
                  </a:ext>
                </a:extLst>
              </a:tr>
              <a:tr h="1072602">
                <a:tc>
                  <a:txBody>
                    <a:bodyPr/>
                    <a:lstStyle/>
                    <a:p>
                      <a:pPr>
                        <a:lnSpc>
                          <a:spcPct val="100000"/>
                        </a:lnSpc>
                        <a:tabLst>
                          <a:tab pos="408240" algn="l"/>
                        </a:tabLst>
                      </a:pPr>
                      <a:r>
                        <a:rPr lang="en-US" sz="1400" spc="-1" dirty="0" smtClean="0">
                          <a:solidFill>
                            <a:srgbClr val="000000"/>
                          </a:solidFill>
                        </a:rPr>
                        <a:t>Classification of skin pixels in images </a:t>
                      </a:r>
                      <a:endParaRPr lang="en-IN" sz="1400" b="0" strike="noStrike" spc="-1" dirty="0">
                        <a:solidFill>
                          <a:srgbClr val="000000"/>
                        </a:solidFill>
                        <a:latin typeface="+mn-lt"/>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IN" sz="1400" dirty="0" smtClean="0"/>
                        <a:t>Irfan Ali , </a:t>
                      </a:r>
                      <a:r>
                        <a:rPr lang="en-IN" sz="1400" dirty="0" err="1" smtClean="0"/>
                        <a:t>Haque</a:t>
                      </a:r>
                      <a:r>
                        <a:rPr lang="en-IN" sz="1400" dirty="0" smtClean="0"/>
                        <a:t> Nawaz </a:t>
                      </a:r>
                      <a:r>
                        <a:rPr lang="en-IN" sz="1400" dirty="0" err="1" smtClean="0"/>
                        <a:t>Lashari</a:t>
                      </a:r>
                      <a:r>
                        <a:rPr lang="en-IN" sz="1400" dirty="0" smtClean="0"/>
                        <a:t> </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IN" sz="1400" dirty="0" smtClean="0"/>
                        <a:t>         2016</a:t>
                      </a:r>
                      <a:endParaRPr lang="en-IN" sz="1400" dirty="0"/>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Sentiment analysis is focused to examine the problems by identifying the text data, posts, and other contextual information uploaded by users on various social media platforms.</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The proposed model implemented on Multinomial Naïve Bayes, Stochastic Gradient Decent, Support Vector Machine, Random Forest and Multilayer perceptron Classifier approaches.</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US" sz="1400" dirty="0" smtClean="0"/>
                        <a:t>more features and substrings from dataset.</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marL="0" lvl="0" indent="0" algn="l" rtl="0">
                        <a:lnSpc>
                          <a:spcPct val="115000"/>
                        </a:lnSpc>
                        <a:spcBef>
                          <a:spcPts val="0"/>
                        </a:spcBef>
                        <a:spcAft>
                          <a:spcPts val="0"/>
                        </a:spcAft>
                        <a:buNone/>
                      </a:pPr>
                      <a:r>
                        <a:rPr lang="en-IN" sz="1400" dirty="0" smtClean="0"/>
                        <a:t> more </a:t>
                      </a:r>
                      <a:r>
                        <a:rPr lang="en-IN" sz="1400" dirty="0" err="1" smtClean="0"/>
                        <a:t>preprocessing</a:t>
                      </a:r>
                      <a:r>
                        <a:rPr lang="en-IN" sz="1400" dirty="0" smtClean="0"/>
                        <a:t> is required</a:t>
                      </a:r>
                      <a:endParaRPr sz="1400" dirty="0">
                        <a:latin typeface="Times New Roman"/>
                        <a:ea typeface="Times New Roman"/>
                        <a:cs typeface="Times New Roman"/>
                        <a:sym typeface="Times New Roman"/>
                      </a:endParaRPr>
                    </a:p>
                  </a:txBody>
                  <a:tcPr marL="28575" marR="28575" marT="19050" marB="1905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6555742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CustomShape 1"/>
          <p:cNvSpPr/>
          <p:nvPr/>
        </p:nvSpPr>
        <p:spPr>
          <a:xfrm>
            <a:off x="1914120" y="274680"/>
            <a:ext cx="9961560" cy="712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nSpc>
                <a:spcPct val="100000"/>
              </a:lnSpc>
              <a:tabLst>
                <a:tab pos="408240" algn="l"/>
              </a:tabLst>
            </a:pPr>
            <a:r>
              <a:rPr lang="en-US" sz="4300" b="0" strike="noStrike" spc="-1">
                <a:solidFill>
                  <a:srgbClr val="572314"/>
                </a:solidFill>
                <a:latin typeface="Gill Sans MT"/>
                <a:ea typeface="DejaVu Sans"/>
              </a:rPr>
              <a:t>Conclusion</a:t>
            </a:r>
            <a:endParaRPr lang="en-IN" sz="4300" b="0" strike="noStrike" spc="-1">
              <a:solidFill>
                <a:srgbClr val="000000"/>
              </a:solidFill>
              <a:latin typeface="Arial"/>
            </a:endParaRPr>
          </a:p>
        </p:txBody>
      </p:sp>
      <p:sp>
        <p:nvSpPr>
          <p:cNvPr id="289" name="CustomShape 2"/>
          <p:cNvSpPr/>
          <p:nvPr/>
        </p:nvSpPr>
        <p:spPr>
          <a:xfrm>
            <a:off x="1860480" y="1471320"/>
            <a:ext cx="9079920" cy="4227480"/>
          </a:xfrm>
          <a:prstGeom prst="rect">
            <a:avLst/>
          </a:prstGeom>
          <a:noFill/>
          <a:ln>
            <a:noFill/>
          </a:ln>
        </p:spPr>
        <p:style>
          <a:lnRef idx="0">
            <a:scrgbClr r="0" g="0" b="0"/>
          </a:lnRef>
          <a:fillRef idx="0">
            <a:scrgbClr r="0" g="0" b="0"/>
          </a:fillRef>
          <a:effectRef idx="0">
            <a:scrgbClr r="0" g="0" b="0"/>
          </a:effectRef>
          <a:fontRef idx="minor"/>
        </p:style>
      </p:sp>
      <p:sp>
        <p:nvSpPr>
          <p:cNvPr id="290" name="CustomShape 3"/>
          <p:cNvSpPr/>
          <p:nvPr/>
        </p:nvSpPr>
        <p:spPr>
          <a:xfrm>
            <a:off x="-83287" y="618336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86A11799-35FF-4255-B721-A11FDA1EB379}"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91" name="CustomShape 4"/>
          <p:cNvSpPr/>
          <p:nvPr/>
        </p:nvSpPr>
        <p:spPr>
          <a:xfrm>
            <a:off x="5828265" y="618336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92"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6A5DE54C-5E04-4235-9737-43F26EDC7139}" type="slidenum">
              <a:rPr lang="en-IN" sz="1200" b="0" strike="noStrike" spc="-1">
                <a:solidFill>
                  <a:srgbClr val="B5A989"/>
                </a:solidFill>
                <a:latin typeface="Gill Sans MT"/>
                <a:ea typeface="DejaVu Sans"/>
              </a:rPr>
              <a:t>21</a:t>
            </a:fld>
            <a:endParaRPr lang="en-IN" sz="1200" b="0" strike="noStrike" spc="-1">
              <a:solidFill>
                <a:srgbClr val="000000"/>
              </a:solidFill>
              <a:latin typeface="Arial"/>
            </a:endParaRPr>
          </a:p>
        </p:txBody>
      </p:sp>
      <p:sp>
        <p:nvSpPr>
          <p:cNvPr id="293" name="CustomShape 6"/>
          <p:cNvSpPr/>
          <p:nvPr/>
        </p:nvSpPr>
        <p:spPr>
          <a:xfrm>
            <a:off x="1545480" y="0"/>
            <a:ext cx="9143280" cy="553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2500" lnSpcReduction="20000"/>
          </a:bodyPr>
          <a:lstStyle/>
          <a:p>
            <a:pPr>
              <a:lnSpc>
                <a:spcPct val="100000"/>
              </a:lnSpc>
              <a:spcBef>
                <a:spcPts val="479"/>
              </a:spcBef>
              <a:tabLst>
                <a:tab pos="408240" algn="l"/>
              </a:tabLst>
            </a:pPr>
            <a:endParaRPr lang="en-IN" sz="1800" b="0" strike="noStrike" spc="-1" dirty="0">
              <a:solidFill>
                <a:srgbClr val="000000"/>
              </a:solidFill>
              <a:latin typeface="Arial"/>
            </a:endParaRPr>
          </a:p>
          <a:p>
            <a:pPr>
              <a:lnSpc>
                <a:spcPct val="100000"/>
              </a:lnSpc>
              <a:spcBef>
                <a:spcPts val="479"/>
              </a:spcBef>
              <a:tabLst>
                <a:tab pos="408240" algn="l"/>
              </a:tabLst>
            </a:pPr>
            <a:endParaRPr lang="en-IN" sz="1800" b="0" strike="noStrike" spc="-1" dirty="0">
              <a:solidFill>
                <a:srgbClr val="000000"/>
              </a:solidFill>
              <a:latin typeface="Arial"/>
            </a:endParaRPr>
          </a:p>
          <a:p>
            <a:pPr>
              <a:lnSpc>
                <a:spcPct val="100000"/>
              </a:lnSpc>
              <a:spcBef>
                <a:spcPts val="641"/>
              </a:spcBef>
              <a:tabLst>
                <a:tab pos="408240" algn="l"/>
              </a:tabLst>
            </a:pPr>
            <a:endParaRPr lang="en-US" sz="3200" spc="-1" dirty="0" smtClean="0">
              <a:solidFill>
                <a:srgbClr val="000000"/>
              </a:solidFill>
            </a:endParaRPr>
          </a:p>
          <a:p>
            <a:pPr>
              <a:lnSpc>
                <a:spcPct val="100000"/>
              </a:lnSpc>
              <a:spcBef>
                <a:spcPts val="641"/>
              </a:spcBef>
              <a:tabLst>
                <a:tab pos="408240" algn="l"/>
              </a:tabLst>
            </a:pPr>
            <a:endParaRPr lang="en-US" sz="3200" spc="-1" dirty="0" smtClean="0">
              <a:solidFill>
                <a:srgbClr val="000000"/>
              </a:solidFill>
            </a:endParaRPr>
          </a:p>
          <a:p>
            <a:pPr>
              <a:lnSpc>
                <a:spcPct val="100000"/>
              </a:lnSpc>
              <a:spcBef>
                <a:spcPts val="641"/>
              </a:spcBef>
              <a:tabLst>
                <a:tab pos="408240" algn="l"/>
              </a:tabLst>
            </a:pPr>
            <a:r>
              <a:rPr lang="en-US" sz="3200" spc="-1" dirty="0" smtClean="0">
                <a:solidFill>
                  <a:srgbClr val="000000"/>
                </a:solidFill>
              </a:rPr>
              <a:t>Computer </a:t>
            </a:r>
            <a:r>
              <a:rPr lang="en-US" sz="3200" spc="-1" dirty="0">
                <a:solidFill>
                  <a:srgbClr val="000000"/>
                </a:solidFill>
              </a:rPr>
              <a:t>vision can be used to solve the most intriguing problems with utmost sophistication. All the basics regarding the </a:t>
            </a:r>
            <a:r>
              <a:rPr lang="en-US" sz="3200" spc="-1" dirty="0" err="1">
                <a:solidFill>
                  <a:srgbClr val="000000"/>
                </a:solidFill>
              </a:rPr>
              <a:t>colour</a:t>
            </a:r>
            <a:r>
              <a:rPr lang="en-US" sz="3200" spc="-1" dirty="0">
                <a:solidFill>
                  <a:srgbClr val="000000"/>
                </a:solidFill>
              </a:rPr>
              <a:t> detection technique along with different ways to achieve it have been profoundly discussed in the paper. During the course of programming, we can use both Python and MATLAB for Computer Vision, but we prefer Python because it takes less simulation time than MATLAB. Someone having prior coding experience finds it easy to implement.</a:t>
            </a:r>
            <a:endParaRPr lang="en-IN" sz="3200" b="0" strike="noStrike" spc="-1" dirty="0">
              <a:solidFill>
                <a:srgbClr val="000000"/>
              </a:solidFill>
              <a:latin typeface="Arial"/>
            </a:endParaRPr>
          </a:p>
          <a:p>
            <a:pPr>
              <a:lnSpc>
                <a:spcPct val="100000"/>
              </a:lnSpc>
              <a:spcBef>
                <a:spcPts val="641"/>
              </a:spcBef>
              <a:tabLst>
                <a:tab pos="408240" algn="l"/>
              </a:tabLst>
            </a:pPr>
            <a:endParaRPr lang="en-IN" sz="32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1914120" y="274680"/>
            <a:ext cx="9951120" cy="933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408240" algn="l"/>
              </a:tabLst>
            </a:pPr>
            <a:r>
              <a:rPr lang="en-US" sz="4300" b="0" strike="noStrike" spc="-1">
                <a:solidFill>
                  <a:srgbClr val="572314"/>
                </a:solidFill>
                <a:latin typeface="Gill Sans MT"/>
                <a:ea typeface="DejaVu Sans"/>
              </a:rPr>
              <a:t>Reference</a:t>
            </a:r>
            <a:endParaRPr lang="en-IN" sz="4300" b="0" strike="noStrike" spc="-1">
              <a:solidFill>
                <a:srgbClr val="000000"/>
              </a:solidFill>
              <a:latin typeface="Arial"/>
            </a:endParaRPr>
          </a:p>
        </p:txBody>
      </p:sp>
      <p:sp>
        <p:nvSpPr>
          <p:cNvPr id="295" name="CustomShape 2"/>
          <p:cNvSpPr/>
          <p:nvPr/>
        </p:nvSpPr>
        <p:spPr>
          <a:xfrm>
            <a:off x="1639440" y="1397880"/>
            <a:ext cx="10063034" cy="4642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gn="just">
              <a:buAutoNum type="arabicPeriod"/>
            </a:pPr>
            <a:r>
              <a:rPr lang="en-US" spc="-1" dirty="0">
                <a:solidFill>
                  <a:srgbClr val="000000"/>
                </a:solidFill>
              </a:rPr>
              <a:t>Invisible Cloak using </a:t>
            </a:r>
            <a:r>
              <a:rPr lang="en-US" spc="-1" dirty="0" err="1">
                <a:solidFill>
                  <a:srgbClr val="000000"/>
                </a:solidFill>
              </a:rPr>
              <a:t>OpenCV</a:t>
            </a:r>
            <a:r>
              <a:rPr lang="en-US" spc="-1" dirty="0">
                <a:solidFill>
                  <a:srgbClr val="000000"/>
                </a:solidFill>
              </a:rPr>
              <a:t> | Python Project. (2019, June 7). Retrieved from </a:t>
            </a:r>
            <a:r>
              <a:rPr lang="en-US" spc="-1" dirty="0">
                <a:solidFill>
                  <a:srgbClr val="000000"/>
                </a:solidFill>
                <a:hlinkClick r:id="rId2"/>
              </a:rPr>
              <a:t>https://www.geeksforgeeks.org/invisible-cloakusing-opencv-python-project</a:t>
            </a:r>
            <a:r>
              <a:rPr lang="en-US" spc="-1" dirty="0" smtClean="0">
                <a:solidFill>
                  <a:srgbClr val="000000"/>
                </a:solidFill>
                <a:hlinkClick r:id="rId2"/>
              </a:rPr>
              <a:t>/</a:t>
            </a:r>
            <a:endParaRPr lang="en-US" spc="-1" dirty="0" smtClean="0">
              <a:solidFill>
                <a:srgbClr val="000000"/>
              </a:solidFill>
            </a:endParaRPr>
          </a:p>
          <a:p>
            <a:pPr marL="342900" indent="-342900" algn="just">
              <a:buAutoNum type="arabicPeriod"/>
            </a:pPr>
            <a:endParaRPr lang="en-US" spc="-1" dirty="0">
              <a:solidFill>
                <a:srgbClr val="000000"/>
              </a:solidFill>
            </a:endParaRPr>
          </a:p>
          <a:p>
            <a:pPr marL="342900" indent="-342900" algn="just">
              <a:buAutoNum type="arabicPeriod"/>
            </a:pPr>
            <a:r>
              <a:rPr lang="en-US" spc="-1" dirty="0">
                <a:solidFill>
                  <a:srgbClr val="000000"/>
                </a:solidFill>
              </a:rPr>
              <a:t>Color Detection and Segmentation with </a:t>
            </a:r>
            <a:r>
              <a:rPr lang="en-US" spc="-1" dirty="0" err="1">
                <a:solidFill>
                  <a:srgbClr val="000000"/>
                </a:solidFill>
              </a:rPr>
              <a:t>OpenCV</a:t>
            </a:r>
            <a:r>
              <a:rPr lang="en-US" spc="-1" dirty="0">
                <a:solidFill>
                  <a:srgbClr val="000000"/>
                </a:solidFill>
              </a:rPr>
              <a:t> | Learn </a:t>
            </a:r>
            <a:r>
              <a:rPr lang="en-US" spc="-1" dirty="0" err="1">
                <a:solidFill>
                  <a:srgbClr val="000000"/>
                </a:solidFill>
              </a:rPr>
              <a:t>OpenCV</a:t>
            </a:r>
            <a:r>
              <a:rPr lang="en-US" spc="-1" dirty="0">
                <a:solidFill>
                  <a:srgbClr val="000000"/>
                </a:solidFill>
              </a:rPr>
              <a:t>. (2019, February 11). Retrieved from https://www.learnopencv.com/invisibility-cloak-using-colordetection-and-segmentation-with-opencv/ </a:t>
            </a:r>
            <a:endParaRPr lang="en-US" spc="-1" dirty="0" smtClean="0">
              <a:solidFill>
                <a:srgbClr val="000000"/>
              </a:solidFill>
            </a:endParaRPr>
          </a:p>
          <a:p>
            <a:pPr marL="342900" indent="-342900" algn="just">
              <a:buAutoNum type="arabicPeriod"/>
            </a:pPr>
            <a:endParaRPr lang="en-US" spc="-1" dirty="0">
              <a:solidFill>
                <a:srgbClr val="000000"/>
              </a:solidFill>
            </a:endParaRPr>
          </a:p>
          <a:p>
            <a:pPr marL="342900" indent="-342900" algn="just">
              <a:buAutoNum type="arabicPeriod"/>
            </a:pPr>
            <a:r>
              <a:rPr lang="en-US" spc="-1" dirty="0">
                <a:solidFill>
                  <a:srgbClr val="000000"/>
                </a:solidFill>
              </a:rPr>
              <a:t>(PDF) Experimental study on invisibility cloaks. (2016, May 1). Retrieved from https://www.researchgate.net/publication/305027092_Experimental_ </a:t>
            </a:r>
            <a:r>
              <a:rPr lang="en-US" spc="-1" dirty="0" err="1">
                <a:solidFill>
                  <a:srgbClr val="000000"/>
                </a:solidFill>
              </a:rPr>
              <a:t>study_on_invisibility_cloaks</a:t>
            </a:r>
            <a:r>
              <a:rPr lang="en-US" spc="-1" dirty="0">
                <a:solidFill>
                  <a:srgbClr val="000000"/>
                </a:solidFill>
              </a:rPr>
              <a:t> </a:t>
            </a:r>
            <a:endParaRPr lang="en-US" spc="-1" dirty="0" smtClean="0">
              <a:solidFill>
                <a:srgbClr val="000000"/>
              </a:solidFill>
            </a:endParaRPr>
          </a:p>
          <a:p>
            <a:pPr marL="342900" indent="-342900" algn="just">
              <a:buAutoNum type="arabicPeriod"/>
            </a:pPr>
            <a:endParaRPr lang="en-US" spc="-1" dirty="0">
              <a:solidFill>
                <a:srgbClr val="000000"/>
              </a:solidFill>
            </a:endParaRPr>
          </a:p>
          <a:p>
            <a:pPr marL="342900" indent="-342900" algn="just">
              <a:buAutoNum type="arabicPeriod"/>
            </a:pPr>
            <a:r>
              <a:rPr lang="en-US" spc="-1" dirty="0">
                <a:solidFill>
                  <a:srgbClr val="000000"/>
                </a:solidFill>
              </a:rPr>
              <a:t>Invisibility cloak with image projection capability. (</a:t>
            </a:r>
            <a:r>
              <a:rPr lang="en-US" spc="-1" dirty="0" err="1">
                <a:solidFill>
                  <a:srgbClr val="000000"/>
                </a:solidFill>
              </a:rPr>
              <a:t>n.d.</a:t>
            </a:r>
            <a:r>
              <a:rPr lang="en-US" spc="-1" dirty="0">
                <a:solidFill>
                  <a:srgbClr val="000000"/>
                </a:solidFill>
              </a:rPr>
              <a:t>). Retrieved from https://www.nature.com/articles/srep38965 </a:t>
            </a:r>
            <a:endParaRPr lang="en-US" spc="-1" dirty="0" smtClean="0">
              <a:solidFill>
                <a:srgbClr val="000000"/>
              </a:solidFill>
            </a:endParaRPr>
          </a:p>
          <a:p>
            <a:pPr marL="342900" indent="-342900" algn="just">
              <a:buAutoNum type="arabicPeriod"/>
            </a:pPr>
            <a:endParaRPr lang="en-US" spc="-1" dirty="0">
              <a:solidFill>
                <a:srgbClr val="000000"/>
              </a:solidFill>
            </a:endParaRPr>
          </a:p>
          <a:p>
            <a:pPr marL="342900" indent="-342900" algn="just">
              <a:buAutoNum type="arabicPeriod"/>
            </a:pPr>
            <a:endParaRPr lang="en-US" spc="-1" dirty="0">
              <a:solidFill>
                <a:srgbClr val="000000"/>
              </a:solidFill>
            </a:endParaRPr>
          </a:p>
          <a:p>
            <a:pPr marL="342900" indent="-342900" algn="just">
              <a:buAutoNum type="arabicPeriod"/>
            </a:pPr>
            <a:endParaRPr lang="en-US" spc="-1" dirty="0" smtClean="0">
              <a:solidFill>
                <a:srgbClr val="000000"/>
              </a:solidFill>
            </a:endParaRPr>
          </a:p>
          <a:p>
            <a:endParaRPr lang="en-IN" sz="3200" spc="-1" dirty="0">
              <a:solidFill>
                <a:srgbClr val="000000"/>
              </a:solidFill>
            </a:endParaRPr>
          </a:p>
          <a:p>
            <a:pPr>
              <a:lnSpc>
                <a:spcPct val="100000"/>
              </a:lnSpc>
              <a:spcBef>
                <a:spcPts val="601"/>
              </a:spcBef>
              <a:tabLst>
                <a:tab pos="408240" algn="l"/>
              </a:tabLst>
            </a:pPr>
            <a:endParaRPr lang="en-IN" sz="3200" b="0" strike="noStrike" spc="-1" dirty="0">
              <a:solidFill>
                <a:srgbClr val="000000"/>
              </a:solidFill>
              <a:latin typeface="Arial"/>
            </a:endParaRPr>
          </a:p>
          <a:p>
            <a:pPr>
              <a:lnSpc>
                <a:spcPct val="100000"/>
              </a:lnSpc>
              <a:spcBef>
                <a:spcPts val="601"/>
              </a:spcBef>
              <a:tabLst>
                <a:tab pos="408240" algn="l"/>
              </a:tabLst>
            </a:pPr>
            <a:endParaRPr lang="en-IN" sz="3200" b="0" strike="noStrike" spc="-1" dirty="0">
              <a:solidFill>
                <a:srgbClr val="000000"/>
              </a:solidFill>
              <a:latin typeface="Arial"/>
            </a:endParaRPr>
          </a:p>
          <a:p>
            <a:pPr>
              <a:lnSpc>
                <a:spcPct val="100000"/>
              </a:lnSpc>
              <a:spcBef>
                <a:spcPts val="601"/>
              </a:spcBef>
              <a:tabLst>
                <a:tab pos="408240" algn="l"/>
              </a:tabLst>
            </a:pPr>
            <a:endParaRPr lang="en-IN" sz="3200" b="0" strike="noStrike" spc="-1" dirty="0">
              <a:solidFill>
                <a:srgbClr val="000000"/>
              </a:solidFill>
              <a:latin typeface="Arial"/>
            </a:endParaRPr>
          </a:p>
          <a:p>
            <a:pPr>
              <a:lnSpc>
                <a:spcPct val="100000"/>
              </a:lnSpc>
              <a:spcBef>
                <a:spcPts val="601"/>
              </a:spcBef>
              <a:tabLst>
                <a:tab pos="408240" algn="l"/>
              </a:tabLst>
            </a:pPr>
            <a:endParaRPr lang="en-IN" sz="3200" b="0" strike="noStrike" spc="-1" dirty="0">
              <a:solidFill>
                <a:srgbClr val="000000"/>
              </a:solidFill>
              <a:latin typeface="Arial"/>
            </a:endParaRPr>
          </a:p>
          <a:p>
            <a:pPr>
              <a:lnSpc>
                <a:spcPct val="100000"/>
              </a:lnSpc>
              <a:spcBef>
                <a:spcPts val="601"/>
              </a:spcBef>
              <a:tabLst>
                <a:tab pos="408240" algn="l"/>
              </a:tabLst>
            </a:pPr>
            <a:endParaRPr lang="en-IN" sz="3200" b="0" strike="noStrike" spc="-1" dirty="0">
              <a:solidFill>
                <a:srgbClr val="000000"/>
              </a:solidFill>
              <a:latin typeface="Arial"/>
            </a:endParaRPr>
          </a:p>
        </p:txBody>
      </p:sp>
      <p:sp>
        <p:nvSpPr>
          <p:cNvPr id="296" name="CustomShape 3"/>
          <p:cNvSpPr/>
          <p:nvPr/>
        </p:nvSpPr>
        <p:spPr>
          <a:xfrm>
            <a:off x="-138705" y="6209011"/>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128BFAA2-6935-44E1-A412-C523A1962816}"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297" name="CustomShape 4"/>
          <p:cNvSpPr/>
          <p:nvPr/>
        </p:nvSpPr>
        <p:spPr>
          <a:xfrm>
            <a:off x="5819029"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298"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1EF77FA9-A7BE-4351-854D-54D8D1198168}" type="slidenum">
              <a:rPr lang="en-IN" sz="1200" b="0" strike="noStrike" spc="-1">
                <a:solidFill>
                  <a:srgbClr val="B5A989"/>
                </a:solidFill>
                <a:latin typeface="Gill Sans MT"/>
                <a:ea typeface="DejaVu Sans"/>
              </a:rPr>
              <a:t>22</a:t>
            </a:fld>
            <a:endParaRPr lang="en-IN"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1914120" y="274680"/>
            <a:ext cx="9996480" cy="1141920"/>
          </a:xfrm>
          <a:prstGeom prst="rect">
            <a:avLst/>
          </a:prstGeom>
          <a:noFill/>
          <a:ln>
            <a:noFill/>
          </a:ln>
        </p:spPr>
        <p:style>
          <a:lnRef idx="0">
            <a:scrgbClr r="0" g="0" b="0"/>
          </a:lnRef>
          <a:fillRef idx="0">
            <a:scrgbClr r="0" g="0" b="0"/>
          </a:fillRef>
          <a:effectRef idx="0">
            <a:scrgbClr r="0" g="0" b="0"/>
          </a:effectRef>
          <a:fontRef idx="minor"/>
        </p:style>
      </p:sp>
      <p:sp>
        <p:nvSpPr>
          <p:cNvPr id="301" name="CustomShape 2"/>
          <p:cNvSpPr/>
          <p:nvPr/>
        </p:nvSpPr>
        <p:spPr>
          <a:xfrm>
            <a:off x="2785320" y="1744560"/>
            <a:ext cx="6820200" cy="3267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spcBef>
                <a:spcPts val="601"/>
              </a:spcBef>
              <a:tabLst>
                <a:tab pos="408240" algn="l"/>
              </a:tabLst>
            </a:pPr>
            <a:endParaRPr lang="en-IN" sz="1800" b="0" strike="noStrike" spc="-1">
              <a:solidFill>
                <a:srgbClr val="000000"/>
              </a:solidFill>
              <a:latin typeface="Arial"/>
            </a:endParaRPr>
          </a:p>
          <a:p>
            <a:pPr>
              <a:lnSpc>
                <a:spcPct val="100000"/>
              </a:lnSpc>
              <a:spcBef>
                <a:spcPts val="601"/>
              </a:spcBef>
              <a:tabLst>
                <a:tab pos="408240" algn="l"/>
              </a:tabLst>
            </a:pPr>
            <a:endParaRPr lang="en-IN" sz="1800" b="0" strike="noStrike" spc="-1">
              <a:solidFill>
                <a:srgbClr val="000000"/>
              </a:solidFill>
              <a:latin typeface="Arial"/>
            </a:endParaRPr>
          </a:p>
          <a:p>
            <a:pPr>
              <a:lnSpc>
                <a:spcPct val="100000"/>
              </a:lnSpc>
              <a:spcBef>
                <a:spcPts val="601"/>
              </a:spcBef>
              <a:tabLst>
                <a:tab pos="408240" algn="l"/>
              </a:tabLst>
            </a:pPr>
            <a:endParaRPr lang="en-IN" sz="1800" b="0" strike="noStrike" spc="-1">
              <a:solidFill>
                <a:srgbClr val="000000"/>
              </a:solidFill>
              <a:latin typeface="Arial"/>
            </a:endParaRPr>
          </a:p>
          <a:p>
            <a:pPr marL="365760" indent="-282240" algn="ctr">
              <a:lnSpc>
                <a:spcPct val="100000"/>
              </a:lnSpc>
              <a:spcBef>
                <a:spcPts val="601"/>
              </a:spcBef>
              <a:tabLst>
                <a:tab pos="0" algn="l"/>
              </a:tabLst>
            </a:pPr>
            <a:r>
              <a:rPr lang="en-IN" sz="4800" b="0" strike="noStrike" spc="-1">
                <a:solidFill>
                  <a:srgbClr val="000000"/>
                </a:solidFill>
                <a:latin typeface="Gill Sans MT"/>
                <a:ea typeface="DejaVu Sans"/>
              </a:rPr>
              <a:t>Q &amp; A</a:t>
            </a:r>
            <a:endParaRPr lang="en-IN" sz="4800" b="0" strike="noStrike" spc="-1">
              <a:solidFill>
                <a:srgbClr val="000000"/>
              </a:solidFill>
              <a:latin typeface="Arial"/>
            </a:endParaRPr>
          </a:p>
        </p:txBody>
      </p:sp>
      <p:sp>
        <p:nvSpPr>
          <p:cNvPr id="302" name="CustomShape 3"/>
          <p:cNvSpPr/>
          <p:nvPr/>
        </p:nvSpPr>
        <p:spPr>
          <a:xfrm>
            <a:off x="4775040" y="63054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FC478ABB-C7D7-4C1E-9DF2-D71EB3F89234}" type="datetime1">
              <a:rPr lang="en-IN" sz="1200" b="0" strike="noStrike" spc="-1">
                <a:solidFill>
                  <a:srgbClr val="B5A989"/>
                </a:solidFill>
                <a:latin typeface="Gill Sans MT"/>
                <a:ea typeface="DejaVu Sans"/>
              </a:rPr>
              <a:t>07-11-2020</a:t>
            </a:fld>
            <a:endParaRPr lang="en-IN" sz="1200" b="0" strike="noStrike" spc="-1">
              <a:solidFill>
                <a:srgbClr val="000000"/>
              </a:solidFill>
              <a:latin typeface="Arial"/>
            </a:endParaRPr>
          </a:p>
        </p:txBody>
      </p:sp>
      <p:sp>
        <p:nvSpPr>
          <p:cNvPr id="303" name="CustomShape 4"/>
          <p:cNvSpPr/>
          <p:nvPr/>
        </p:nvSpPr>
        <p:spPr>
          <a:xfrm>
            <a:off x="7620120"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a:solidFill>
                  <a:srgbClr val="B5A989"/>
                </a:solidFill>
                <a:latin typeface="Gill Sans MT"/>
                <a:ea typeface="DejaVu Sans"/>
              </a:rPr>
              <a:t>8CS7_0 Project, July-Dec 2020 </a:t>
            </a:r>
            <a:endParaRPr lang="en-IN" sz="1200" b="0" strike="noStrike" spc="-1">
              <a:solidFill>
                <a:srgbClr val="000000"/>
              </a:solidFill>
              <a:latin typeface="Arial"/>
            </a:endParaRPr>
          </a:p>
        </p:txBody>
      </p:sp>
      <p:sp>
        <p:nvSpPr>
          <p:cNvPr id="304"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3D6CFC6D-E78D-4F24-8857-42D2ADE29411}" type="slidenum">
              <a:rPr lang="en-IN" sz="1200" b="0" strike="noStrike" spc="-1">
                <a:solidFill>
                  <a:srgbClr val="B5A989"/>
                </a:solidFill>
                <a:latin typeface="Gill Sans MT"/>
                <a:ea typeface="DejaVu Sans"/>
              </a:rPr>
              <a:t>23</a:t>
            </a:fld>
            <a:endParaRPr lang="en-IN" sz="1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r>
              <a:rPr lang="en-US" sz="3200" dirty="0" err="1" smtClean="0"/>
              <a:t>Numpy</a:t>
            </a:r>
            <a:r>
              <a:rPr lang="en-US" sz="3200" dirty="0" smtClean="0"/>
              <a:t> :</a:t>
            </a:r>
          </a:p>
          <a:p>
            <a:pPr marL="0" indent="0">
              <a:buNone/>
            </a:pPr>
            <a:r>
              <a:rPr lang="en-US" sz="3200" dirty="0"/>
              <a:t> </a:t>
            </a:r>
            <a:r>
              <a:rPr lang="en-US" sz="3200" dirty="0" smtClean="0"/>
              <a:t>              </a:t>
            </a:r>
            <a:r>
              <a:rPr lang="en-US" sz="2400" dirty="0" smtClean="0"/>
              <a:t>1. </a:t>
            </a:r>
            <a:r>
              <a:rPr lang="en-US" sz="2400" dirty="0"/>
              <a:t>It stands for 'Numerical Python'.</a:t>
            </a:r>
            <a:endParaRPr lang="en-US" sz="2400" dirty="0" smtClean="0"/>
          </a:p>
          <a:p>
            <a:pPr marL="0" indent="0">
              <a:buNone/>
            </a:pPr>
            <a:r>
              <a:rPr lang="en-US" sz="3200" dirty="0"/>
              <a:t> </a:t>
            </a:r>
            <a:r>
              <a:rPr lang="en-US" sz="3200" dirty="0" smtClean="0"/>
              <a:t>              </a:t>
            </a:r>
            <a:r>
              <a:rPr lang="en-US" sz="2400" dirty="0" smtClean="0"/>
              <a:t>2. Used to perform following operations:</a:t>
            </a:r>
          </a:p>
          <a:p>
            <a:pPr marL="0" indent="0">
              <a:buNone/>
            </a:pPr>
            <a:r>
              <a:rPr lang="en-US" sz="2400" dirty="0" smtClean="0"/>
              <a:t>                             - </a:t>
            </a:r>
            <a:r>
              <a:rPr lang="en-US" sz="2000" dirty="0" smtClean="0"/>
              <a:t>Mathematical </a:t>
            </a:r>
            <a:r>
              <a:rPr lang="en-US" sz="2000" dirty="0"/>
              <a:t>and logical operations on arrays</a:t>
            </a:r>
            <a:r>
              <a:rPr lang="en-US" sz="2000" dirty="0" smtClean="0"/>
              <a:t>.</a:t>
            </a:r>
          </a:p>
          <a:p>
            <a:pPr marL="0" indent="0">
              <a:buNone/>
            </a:pPr>
            <a:r>
              <a:rPr lang="en-US" sz="2000" dirty="0"/>
              <a:t> </a:t>
            </a:r>
            <a:r>
              <a:rPr lang="en-US" sz="2000" dirty="0" smtClean="0"/>
              <a:t>                                  </a:t>
            </a:r>
            <a:r>
              <a:rPr lang="en-US" sz="2400" dirty="0" smtClean="0"/>
              <a:t>-</a:t>
            </a:r>
            <a:r>
              <a:rPr lang="en-US" sz="2000" dirty="0" smtClean="0"/>
              <a:t> </a:t>
            </a:r>
            <a:r>
              <a:rPr lang="en-US" sz="2000" dirty="0"/>
              <a:t>Fourier transforms and routines for shape manipulation</a:t>
            </a:r>
            <a:r>
              <a:rPr lang="en-US" sz="2000" dirty="0" smtClean="0"/>
              <a:t>.</a:t>
            </a:r>
          </a:p>
          <a:p>
            <a:pPr marL="0" indent="0">
              <a:buNone/>
            </a:pPr>
            <a:r>
              <a:rPr lang="en-US" sz="2000" dirty="0"/>
              <a:t> </a:t>
            </a:r>
            <a:r>
              <a:rPr lang="en-US" sz="2000" dirty="0" smtClean="0"/>
              <a:t>                                  </a:t>
            </a:r>
            <a:r>
              <a:rPr lang="en-US" sz="2400" dirty="0" smtClean="0"/>
              <a:t>- </a:t>
            </a:r>
            <a:r>
              <a:rPr lang="en-US" sz="2000" dirty="0"/>
              <a:t>Operations related to linear algebra. </a:t>
            </a:r>
            <a:r>
              <a:rPr lang="en-US" sz="2000" dirty="0" err="1"/>
              <a:t>NumPy</a:t>
            </a:r>
            <a:r>
              <a:rPr lang="en-US" sz="2000" dirty="0"/>
              <a:t> has in-built functions </a:t>
            </a:r>
            <a:r>
              <a:rPr lang="en-US" sz="2000" dirty="0" smtClean="0"/>
              <a:t>for</a:t>
            </a:r>
          </a:p>
          <a:p>
            <a:pPr marL="0" indent="0">
              <a:buNone/>
            </a:pPr>
            <a:r>
              <a:rPr lang="en-US" sz="2000" dirty="0"/>
              <a:t>	</a:t>
            </a:r>
            <a:r>
              <a:rPr lang="en-US" sz="2000" dirty="0" smtClean="0"/>
              <a:t>	            linear </a:t>
            </a:r>
            <a:r>
              <a:rPr lang="en-US" sz="2000" dirty="0"/>
              <a:t>algebra and random number </a:t>
            </a:r>
            <a:r>
              <a:rPr lang="en-US" sz="2000" dirty="0" smtClean="0"/>
              <a:t>generation.</a:t>
            </a:r>
            <a:endParaRPr lang="en-US" sz="2000" dirty="0"/>
          </a:p>
        </p:txBody>
      </p:sp>
    </p:spTree>
    <p:extLst>
      <p:ext uri="{BB962C8B-B14F-4D97-AF65-F5344CB8AC3E}">
        <p14:creationId xmlns:p14="http://schemas.microsoft.com/office/powerpoint/2010/main" val="1522548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r>
              <a:rPr lang="en-US" sz="3600" dirty="0" err="1" smtClean="0"/>
              <a:t>OpenCv</a:t>
            </a:r>
            <a:r>
              <a:rPr lang="en-US" sz="3600" dirty="0" smtClean="0"/>
              <a:t>:</a:t>
            </a:r>
          </a:p>
          <a:p>
            <a:pPr marL="0" indent="0">
              <a:buNone/>
            </a:pPr>
            <a:r>
              <a:rPr lang="en-US" sz="3600" dirty="0"/>
              <a:t> </a:t>
            </a:r>
            <a:r>
              <a:rPr lang="en-US" sz="3600" dirty="0" smtClean="0"/>
              <a:t>              </a:t>
            </a:r>
            <a:r>
              <a:rPr lang="en-US" dirty="0" smtClean="0"/>
              <a:t>1. </a:t>
            </a:r>
            <a:r>
              <a:rPr lang="en-US" dirty="0" err="1"/>
              <a:t>OpenCV</a:t>
            </a:r>
            <a:r>
              <a:rPr lang="en-US" dirty="0"/>
              <a:t> is the huge open-source library for </a:t>
            </a:r>
            <a:r>
              <a:rPr lang="en-US" dirty="0" smtClean="0"/>
              <a:t>the</a:t>
            </a:r>
          </a:p>
          <a:p>
            <a:pPr marL="0" indent="0">
              <a:buNone/>
            </a:pPr>
            <a:r>
              <a:rPr lang="en-US" dirty="0"/>
              <a:t> </a:t>
            </a:r>
            <a:r>
              <a:rPr lang="en-US" dirty="0" smtClean="0"/>
              <a:t>                    </a:t>
            </a:r>
            <a:r>
              <a:rPr lang="en-US" dirty="0" smtClean="0"/>
              <a:t>   computer </a:t>
            </a:r>
            <a:r>
              <a:rPr lang="en-US" dirty="0" smtClean="0"/>
              <a:t>vision.</a:t>
            </a:r>
          </a:p>
          <a:p>
            <a:pPr marL="0" indent="0">
              <a:buNone/>
            </a:pPr>
            <a:r>
              <a:rPr lang="en-US" sz="3200" dirty="0"/>
              <a:t> </a:t>
            </a:r>
            <a:r>
              <a:rPr lang="en-US" sz="3200" dirty="0" smtClean="0"/>
              <a:t>                </a:t>
            </a:r>
            <a:r>
              <a:rPr lang="en-US" dirty="0" smtClean="0"/>
              <a:t>2. </a:t>
            </a:r>
            <a:r>
              <a:rPr lang="en-US" sz="3200" dirty="0"/>
              <a:t> </a:t>
            </a:r>
            <a:r>
              <a:rPr lang="en-US" dirty="0"/>
              <a:t>By using it, one can process images and videos </a:t>
            </a:r>
            <a:r>
              <a:rPr lang="en-US" dirty="0" smtClean="0"/>
              <a:t>to</a:t>
            </a:r>
          </a:p>
          <a:p>
            <a:pPr marL="0" indent="0">
              <a:buNone/>
            </a:pPr>
            <a:r>
              <a:rPr lang="en-US" dirty="0"/>
              <a:t> </a:t>
            </a:r>
            <a:r>
              <a:rPr lang="en-US" dirty="0" smtClean="0"/>
              <a:t>                        </a:t>
            </a:r>
            <a:r>
              <a:rPr lang="en-US" dirty="0"/>
              <a:t>identify </a:t>
            </a:r>
            <a:r>
              <a:rPr lang="en-US" dirty="0" smtClean="0"/>
              <a:t>objects.</a:t>
            </a:r>
          </a:p>
          <a:p>
            <a:pPr marL="0" indent="0">
              <a:buNone/>
            </a:pPr>
            <a:r>
              <a:rPr lang="en-US" dirty="0"/>
              <a:t> </a:t>
            </a:r>
            <a:r>
              <a:rPr lang="en-US" dirty="0" smtClean="0"/>
              <a:t>                   3.</a:t>
            </a:r>
            <a:r>
              <a:rPr lang="en-US" dirty="0"/>
              <a:t> When it integrated with various libraries, such </a:t>
            </a:r>
            <a:r>
              <a:rPr lang="en-US" dirty="0" smtClean="0"/>
              <a:t>as</a:t>
            </a:r>
          </a:p>
          <a:p>
            <a:pPr marL="0" indent="0">
              <a:buNone/>
            </a:pPr>
            <a:r>
              <a:rPr lang="en-US" dirty="0"/>
              <a:t> </a:t>
            </a:r>
            <a:r>
              <a:rPr lang="en-US" dirty="0" smtClean="0"/>
              <a:t>                       </a:t>
            </a:r>
            <a:r>
              <a:rPr lang="en-US" dirty="0" err="1" smtClean="0"/>
              <a:t>Numpy</a:t>
            </a:r>
            <a:r>
              <a:rPr lang="en-US" dirty="0"/>
              <a:t>, python is capable of processing the </a:t>
            </a:r>
            <a:r>
              <a:rPr lang="en-US" dirty="0" err="1" smtClean="0"/>
              <a:t>OpenCV</a:t>
            </a:r>
            <a:endParaRPr lang="en-US" dirty="0" smtClean="0"/>
          </a:p>
          <a:p>
            <a:pPr marL="0" indent="0">
              <a:buNone/>
            </a:pPr>
            <a:r>
              <a:rPr lang="en-US" dirty="0"/>
              <a:t> </a:t>
            </a:r>
            <a:r>
              <a:rPr lang="en-US" dirty="0" smtClean="0"/>
              <a:t>                       </a:t>
            </a:r>
            <a:r>
              <a:rPr lang="en-US" dirty="0"/>
              <a:t>array structure for analysis.</a:t>
            </a:r>
          </a:p>
          <a:p>
            <a:pPr marL="0" indent="0">
              <a:buNone/>
            </a:pPr>
            <a:endParaRPr lang="en-US" dirty="0"/>
          </a:p>
        </p:txBody>
      </p:sp>
    </p:spTree>
    <p:extLst>
      <p:ext uri="{BB962C8B-B14F-4D97-AF65-F5344CB8AC3E}">
        <p14:creationId xmlns:p14="http://schemas.microsoft.com/office/powerpoint/2010/main" val="305759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1602360" y="410040"/>
            <a:ext cx="7908480" cy="713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7000" lnSpcReduction="10000"/>
          </a:bodyPr>
          <a:lstStyle/>
          <a:p>
            <a:pPr>
              <a:lnSpc>
                <a:spcPct val="100000"/>
              </a:lnSpc>
              <a:tabLst>
                <a:tab pos="408240" algn="l"/>
              </a:tabLst>
            </a:pPr>
            <a:r>
              <a:rPr lang="en-IN" sz="4300" b="0" strike="noStrike" spc="-1">
                <a:solidFill>
                  <a:srgbClr val="572314"/>
                </a:solidFill>
                <a:latin typeface="Gill Sans MT"/>
                <a:ea typeface="DejaVu Sans"/>
              </a:rPr>
              <a:t>Design of Solution</a:t>
            </a:r>
            <a:endParaRPr lang="en-IN" sz="4300" b="0" strike="noStrike" spc="-1">
              <a:solidFill>
                <a:srgbClr val="000000"/>
              </a:solidFill>
              <a:latin typeface="Arial"/>
            </a:endParaRPr>
          </a:p>
        </p:txBody>
      </p:sp>
      <p:sp>
        <p:nvSpPr>
          <p:cNvPr id="266" name="CustomShape 2"/>
          <p:cNvSpPr/>
          <p:nvPr/>
        </p:nvSpPr>
        <p:spPr>
          <a:xfrm>
            <a:off x="4775040" y="63054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C5134508-5D3C-4A9E-AC91-89FBCB4060CC}" type="datetime1">
              <a:rPr lang="en-IN" sz="1200" b="0" strike="noStrike" spc="-1">
                <a:solidFill>
                  <a:srgbClr val="B5A989"/>
                </a:solidFill>
                <a:latin typeface="Gill Sans MT"/>
                <a:ea typeface="DejaVu Sans"/>
              </a:rPr>
              <a:t>07-11-2020</a:t>
            </a:fld>
            <a:endParaRPr lang="en-IN" sz="1200" b="0" strike="noStrike" spc="-1">
              <a:solidFill>
                <a:srgbClr val="000000"/>
              </a:solidFill>
              <a:latin typeface="Arial"/>
            </a:endParaRPr>
          </a:p>
        </p:txBody>
      </p:sp>
      <p:sp>
        <p:nvSpPr>
          <p:cNvPr id="267" name="CustomShape 3"/>
          <p:cNvSpPr/>
          <p:nvPr/>
        </p:nvSpPr>
        <p:spPr>
          <a:xfrm>
            <a:off x="7620120" y="6305400"/>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a:solidFill>
                  <a:srgbClr val="B5A989"/>
                </a:solidFill>
                <a:latin typeface="Gill Sans MT"/>
                <a:ea typeface="DejaVu Sans"/>
              </a:rPr>
              <a:t>8CS7_0 Project, July-Dec 2020 </a:t>
            </a:r>
            <a:endParaRPr lang="en-IN" sz="1200" b="0" strike="noStrike" spc="-1">
              <a:solidFill>
                <a:srgbClr val="000000"/>
              </a:solidFill>
              <a:latin typeface="Arial"/>
            </a:endParaRPr>
          </a:p>
        </p:txBody>
      </p:sp>
      <p:sp>
        <p:nvSpPr>
          <p:cNvPr id="268" name="CustomShape 4"/>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F93F2B53-97AE-474B-BAA9-278D2D1A78D2}" type="slidenum">
              <a:rPr lang="en-IN" sz="1200" b="0" strike="noStrike" spc="-1">
                <a:solidFill>
                  <a:srgbClr val="B5A989"/>
                </a:solidFill>
                <a:latin typeface="Gill Sans MT"/>
                <a:ea typeface="DejaVu Sans"/>
              </a:rPr>
              <a:t>5</a:t>
            </a:fld>
            <a:endParaRPr lang="en-IN" sz="1200" b="0" strike="noStrike" spc="-1" dirty="0">
              <a:solidFill>
                <a:srgbClr val="000000"/>
              </a:solidFill>
              <a:latin typeface="Arial"/>
            </a:endParaRPr>
          </a:p>
        </p:txBody>
      </p:sp>
      <p:sp>
        <p:nvSpPr>
          <p:cNvPr id="269" name="CustomShape 5"/>
          <p:cNvSpPr/>
          <p:nvPr/>
        </p:nvSpPr>
        <p:spPr>
          <a:xfrm>
            <a:off x="1625400" y="766800"/>
            <a:ext cx="9142920" cy="5532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100000"/>
              </a:lnSpc>
              <a:spcBef>
                <a:spcPts val="479"/>
              </a:spcBef>
              <a:tabLst>
                <a:tab pos="408240" algn="l"/>
              </a:tabLst>
            </a:pPr>
            <a:endParaRPr lang="en-IN" sz="1800" b="0" strike="noStrike" spc="-1" dirty="0">
              <a:solidFill>
                <a:srgbClr val="000000"/>
              </a:solidFill>
              <a:latin typeface="Arial"/>
            </a:endParaRPr>
          </a:p>
          <a:p>
            <a:pPr marL="365760" indent="-282240">
              <a:lnSpc>
                <a:spcPct val="100000"/>
              </a:lnSpc>
              <a:spcBef>
                <a:spcPts val="601"/>
              </a:spcBef>
              <a:buClr>
                <a:srgbClr val="3891A7"/>
              </a:buClr>
              <a:buSzPct val="80000"/>
              <a:buFont typeface="Wingdings 2" charset="2"/>
              <a:buChar char=""/>
              <a:tabLst>
                <a:tab pos="408240" algn="l"/>
              </a:tabLst>
            </a:pPr>
            <a:r>
              <a:rPr lang="en-US" sz="2800" spc="-1" dirty="0">
                <a:solidFill>
                  <a:srgbClr val="000000"/>
                </a:solidFill>
              </a:rPr>
              <a:t>“Capture and store the background frame [This will be done for </a:t>
            </a:r>
            <a:r>
              <a:rPr lang="en-US" sz="2800" spc="-1" dirty="0" smtClean="0">
                <a:solidFill>
                  <a:srgbClr val="000000"/>
                </a:solidFill>
              </a:rPr>
              <a:t>few </a:t>
            </a:r>
            <a:r>
              <a:rPr lang="en-US" sz="2800" spc="-1" dirty="0">
                <a:solidFill>
                  <a:srgbClr val="000000"/>
                </a:solidFill>
              </a:rPr>
              <a:t>seconds]” </a:t>
            </a:r>
            <a:endParaRPr lang="en-US" sz="2800" spc="-1" dirty="0" smtClean="0">
              <a:solidFill>
                <a:srgbClr val="000000"/>
              </a:solidFill>
            </a:endParaRPr>
          </a:p>
          <a:p>
            <a:pPr marL="365760" indent="-282240">
              <a:lnSpc>
                <a:spcPct val="100000"/>
              </a:lnSpc>
              <a:spcBef>
                <a:spcPts val="601"/>
              </a:spcBef>
              <a:buClr>
                <a:srgbClr val="3891A7"/>
              </a:buClr>
              <a:buSzPct val="80000"/>
              <a:buFont typeface="Wingdings 2" charset="2"/>
              <a:buChar char=""/>
              <a:tabLst>
                <a:tab pos="408240" algn="l"/>
              </a:tabLst>
            </a:pPr>
            <a:r>
              <a:rPr lang="en-US" sz="2800" spc="-1" dirty="0">
                <a:solidFill>
                  <a:srgbClr val="000000"/>
                </a:solidFill>
              </a:rPr>
              <a:t> transforming the color space of our picture from R.G.B   to H.S.V (Hue .Saturation .Value). [“mask1 = mask1 + mask2</a:t>
            </a:r>
            <a:r>
              <a:rPr lang="en-US" sz="2800" spc="-1" dirty="0" smtClean="0">
                <a:solidFill>
                  <a:srgbClr val="000000"/>
                </a:solidFill>
              </a:rPr>
              <a:t>”]</a:t>
            </a:r>
            <a:endParaRPr lang="en-IN" sz="2800" spc="-1" dirty="0" smtClean="0">
              <a:solidFill>
                <a:srgbClr val="000000"/>
              </a:solidFill>
            </a:endParaRPr>
          </a:p>
          <a:p>
            <a:pPr marL="365760" indent="-282240">
              <a:lnSpc>
                <a:spcPct val="100000"/>
              </a:lnSpc>
              <a:spcBef>
                <a:spcPts val="601"/>
              </a:spcBef>
              <a:buClr>
                <a:srgbClr val="3891A7"/>
              </a:buClr>
              <a:buSzPct val="80000"/>
              <a:buFont typeface="Wingdings 2" charset="2"/>
              <a:buChar char=""/>
              <a:tabLst>
                <a:tab pos="408240" algn="l"/>
              </a:tabLst>
            </a:pPr>
            <a:r>
              <a:rPr lang="en-US" sz="2800" spc="-1" dirty="0">
                <a:solidFill>
                  <a:srgbClr val="000000"/>
                </a:solidFill>
              </a:rPr>
              <a:t>“Segmenting out the red colored fabric by generating a mask.” </a:t>
            </a:r>
            <a:endParaRPr lang="en-US" sz="2800" spc="-1" dirty="0" smtClean="0">
              <a:solidFill>
                <a:srgbClr val="000000"/>
              </a:solidFill>
            </a:endParaRPr>
          </a:p>
          <a:p>
            <a:pPr marL="365760" indent="-282240">
              <a:lnSpc>
                <a:spcPct val="100000"/>
              </a:lnSpc>
              <a:spcBef>
                <a:spcPts val="601"/>
              </a:spcBef>
              <a:buClr>
                <a:srgbClr val="3891A7"/>
              </a:buClr>
              <a:buSzPct val="80000"/>
              <a:buFont typeface="Wingdings 2" charset="2"/>
              <a:buChar char=""/>
              <a:tabLst>
                <a:tab pos="408240" algn="l"/>
              </a:tabLst>
            </a:pPr>
            <a:r>
              <a:rPr lang="en-US" sz="2800" spc="-1" dirty="0">
                <a:solidFill>
                  <a:srgbClr val="000000"/>
                </a:solidFill>
              </a:rPr>
              <a:t> “Generate the final augmented(magical) output to create  Invisibility cloak.” </a:t>
            </a:r>
            <a:endParaRPr lang="en-IN" sz="2800" b="0" strike="noStrike" spc="-1" dirty="0">
              <a:solidFill>
                <a:srgbClr val="000000"/>
              </a:solidFill>
              <a:latin typeface="Arial"/>
            </a:endParaRPr>
          </a:p>
          <a:p>
            <a:pPr>
              <a:lnSpc>
                <a:spcPct val="100000"/>
              </a:lnSpc>
              <a:spcBef>
                <a:spcPts val="479"/>
              </a:spcBef>
              <a:tabLst>
                <a:tab pos="408240" algn="l"/>
              </a:tabLst>
            </a:pPr>
            <a:endParaRPr lang="en-IN" sz="2800" b="0" strike="noStrike" spc="-1" dirty="0">
              <a:solidFill>
                <a:srgbClr val="000000"/>
              </a:solidFill>
              <a:latin typeface="Arial"/>
            </a:endParaRPr>
          </a:p>
          <a:p>
            <a:pPr>
              <a:lnSpc>
                <a:spcPct val="100000"/>
              </a:lnSpc>
              <a:spcBef>
                <a:spcPts val="479"/>
              </a:spcBef>
              <a:tabLst>
                <a:tab pos="408240" algn="l"/>
              </a:tabLst>
            </a:pPr>
            <a:endParaRPr lang="en-IN" sz="2800" b="0" strike="noStrike" spc="-1" dirty="0">
              <a:solidFill>
                <a:srgbClr val="000000"/>
              </a:solidFill>
              <a:latin typeface="Arial"/>
            </a:endParaRPr>
          </a:p>
          <a:p>
            <a:pPr>
              <a:lnSpc>
                <a:spcPct val="100000"/>
              </a:lnSpc>
              <a:spcBef>
                <a:spcPts val="479"/>
              </a:spcBef>
              <a:tabLst>
                <a:tab pos="408240" algn="l"/>
              </a:tabLst>
            </a:pPr>
            <a:endParaRPr lang="en-IN" sz="2800" b="0" strike="noStrike" spc="-1" dirty="0">
              <a:solidFill>
                <a:srgbClr val="000000"/>
              </a:solidFill>
              <a:latin typeface="Arial"/>
            </a:endParaRPr>
          </a:p>
          <a:p>
            <a:pPr>
              <a:lnSpc>
                <a:spcPct val="100000"/>
              </a:lnSpc>
              <a:spcBef>
                <a:spcPts val="641"/>
              </a:spcBef>
              <a:tabLst>
                <a:tab pos="408240" algn="l"/>
              </a:tabLst>
            </a:pPr>
            <a:endParaRPr lang="en-IN" sz="2800" b="0" strike="noStrike" spc="-1" dirty="0">
              <a:solidFill>
                <a:srgbClr val="000000"/>
              </a:solidFill>
              <a:latin typeface="Arial"/>
            </a:endParaRPr>
          </a:p>
          <a:p>
            <a:pPr>
              <a:lnSpc>
                <a:spcPct val="100000"/>
              </a:lnSpc>
              <a:spcBef>
                <a:spcPts val="479"/>
              </a:spcBef>
              <a:tabLst>
                <a:tab pos="408240" algn="l"/>
              </a:tabLst>
            </a:pPr>
            <a:endParaRPr lang="en-IN" sz="2800" b="0" strike="noStrike" spc="-1" dirty="0">
              <a:solidFill>
                <a:srgbClr val="000000"/>
              </a:solidFill>
              <a:latin typeface="Arial"/>
            </a:endParaRPr>
          </a:p>
          <a:p>
            <a:pPr>
              <a:lnSpc>
                <a:spcPct val="100000"/>
              </a:lnSpc>
              <a:spcBef>
                <a:spcPts val="479"/>
              </a:spcBef>
              <a:tabLst>
                <a:tab pos="408240" algn="l"/>
              </a:tabLst>
            </a:pPr>
            <a:endParaRPr lang="en-IN" sz="2800" b="0" strike="noStrike" spc="-1" dirty="0">
              <a:solidFill>
                <a:srgbClr val="000000"/>
              </a:solidFill>
              <a:latin typeface="Arial"/>
            </a:endParaRPr>
          </a:p>
        </p:txBody>
      </p:sp>
      <p:sp>
        <p:nvSpPr>
          <p:cNvPr id="270" name="CustomShape 6"/>
          <p:cNvSpPr/>
          <p:nvPr/>
        </p:nvSpPr>
        <p:spPr>
          <a:xfrm>
            <a:off x="1625400" y="3542940"/>
            <a:ext cx="9142920" cy="2506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1080">
              <a:lnSpc>
                <a:spcPct val="100000"/>
              </a:lnSpc>
              <a:spcBef>
                <a:spcPts val="641"/>
              </a:spcBef>
              <a:buClr>
                <a:srgbClr val="000000"/>
              </a:buClr>
              <a:tabLst>
                <a:tab pos="408240" algn="l"/>
              </a:tabLst>
            </a:pPr>
            <a:endParaRPr lang="en-IN" sz="2400" b="0" strike="noStrike" spc="-1" dirty="0">
              <a:solidFill>
                <a:srgbClr val="000000"/>
              </a:solidFill>
              <a:latin typeface="Arial"/>
            </a:endParaRPr>
          </a:p>
          <a:p>
            <a:pPr>
              <a:lnSpc>
                <a:spcPct val="100000"/>
              </a:lnSpc>
              <a:tabLst>
                <a:tab pos="408240" algn="l"/>
              </a:tabLst>
            </a:pPr>
            <a:endParaRPr lang="en-IN" sz="24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p:nvPr>
        </p:nvSpPr>
        <p:spPr/>
        <p:txBody>
          <a:bodyPr/>
          <a:lstStyle/>
          <a:p>
            <a:pPr marL="0" indent="0" algn="ctr">
              <a:buNone/>
            </a:pPr>
            <a:r>
              <a:rPr lang="en-US" sz="8000" dirty="0" smtClean="0"/>
              <a:t>Source Code</a:t>
            </a:r>
            <a:endParaRPr lang="en-US" sz="8000" dirty="0"/>
          </a:p>
        </p:txBody>
      </p:sp>
    </p:spTree>
    <p:extLst>
      <p:ext uri="{BB962C8B-B14F-4D97-AF65-F5344CB8AC3E}">
        <p14:creationId xmlns:p14="http://schemas.microsoft.com/office/powerpoint/2010/main" val="2004551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1906920" y="346680"/>
            <a:ext cx="8973000" cy="101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8000" lnSpcReduction="20000"/>
          </a:bodyPr>
          <a:lstStyle/>
          <a:p>
            <a:pPr>
              <a:lnSpc>
                <a:spcPct val="100000"/>
              </a:lnSpc>
              <a:tabLst>
                <a:tab pos="408240" algn="l"/>
              </a:tabLst>
            </a:pPr>
            <a:r>
              <a:rPr lang="en-US" sz="4300" b="0" strike="noStrike" spc="-1" dirty="0">
                <a:solidFill>
                  <a:srgbClr val="572314"/>
                </a:solidFill>
                <a:latin typeface="Gill Sans MT"/>
                <a:ea typeface="DejaVu Sans"/>
              </a:rPr>
              <a:t>Literature Review Paper </a:t>
            </a:r>
            <a:r>
              <a:rPr lang="en-US" sz="4300" b="0" strike="noStrike" spc="-1" dirty="0" smtClean="0">
                <a:solidFill>
                  <a:srgbClr val="572314"/>
                </a:solidFill>
                <a:latin typeface="Gill Sans MT"/>
                <a:ea typeface="DejaVu Sans"/>
              </a:rPr>
              <a:t>01 </a:t>
            </a:r>
            <a:r>
              <a:rPr lang="en-US" sz="4300" b="0" strike="noStrike" spc="-1" dirty="0">
                <a:solidFill>
                  <a:srgbClr val="572314"/>
                </a:solidFill>
                <a:latin typeface="Gill Sans MT"/>
                <a:ea typeface="DejaVu Sans"/>
              </a:rPr>
              <a:t>- </a:t>
            </a:r>
            <a:r>
              <a:rPr lang="en-US" sz="4400" spc="-1" dirty="0">
                <a:solidFill>
                  <a:srgbClr val="000000"/>
                </a:solidFill>
              </a:rPr>
              <a:t>Skin Detection - a Short Tutorial</a:t>
            </a:r>
            <a:endParaRPr lang="en-IN" sz="4400" b="0" strike="noStrike" spc="-1" dirty="0">
              <a:solidFill>
                <a:srgbClr val="000000"/>
              </a:solidFill>
              <a:latin typeface="Arial"/>
            </a:endParaRPr>
          </a:p>
        </p:txBody>
      </p:sp>
      <p:sp>
        <p:nvSpPr>
          <p:cNvPr id="117" name="CustomShape 2"/>
          <p:cNvSpPr/>
          <p:nvPr/>
        </p:nvSpPr>
        <p:spPr>
          <a:xfrm>
            <a:off x="1949040" y="1550160"/>
            <a:ext cx="9106560" cy="4723560"/>
          </a:xfrm>
          <a:prstGeom prst="rect">
            <a:avLst/>
          </a:prstGeom>
          <a:noFill/>
          <a:ln>
            <a:noFill/>
          </a:ln>
        </p:spPr>
        <p:style>
          <a:lnRef idx="0">
            <a:scrgbClr r="0" g="0" b="0"/>
          </a:lnRef>
          <a:fillRef idx="0">
            <a:scrgbClr r="0" g="0" b="0"/>
          </a:fillRef>
          <a:effectRef idx="0">
            <a:scrgbClr r="0" g="0" b="0"/>
          </a:effectRef>
          <a:fontRef idx="minor"/>
        </p:style>
      </p:sp>
      <p:sp>
        <p:nvSpPr>
          <p:cNvPr id="118" name="CustomShape 3"/>
          <p:cNvSpPr/>
          <p:nvPr/>
        </p:nvSpPr>
        <p:spPr>
          <a:xfrm>
            <a:off x="156859" y="627372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E39B7BF5-FD91-4292-BFAB-ABD6E1F23875}"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19" name="CustomShape 4"/>
          <p:cNvSpPr/>
          <p:nvPr/>
        </p:nvSpPr>
        <p:spPr>
          <a:xfrm>
            <a:off x="5691520" y="6261447"/>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20"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20DD4C27-19AF-4B97-989B-8B07108FBBBA}" type="slidenum">
              <a:rPr lang="en-IN" sz="1200" b="0" strike="noStrike" spc="-1">
                <a:solidFill>
                  <a:srgbClr val="B5A989"/>
                </a:solidFill>
                <a:latin typeface="Gill Sans MT"/>
                <a:ea typeface="DejaVu Sans"/>
              </a:rPr>
              <a:t>7</a:t>
            </a:fld>
            <a:endParaRPr lang="en-IN" sz="1200" b="0" strike="noStrike" spc="-1">
              <a:solidFill>
                <a:srgbClr val="000000"/>
              </a:solidFill>
              <a:latin typeface="Arial"/>
            </a:endParaRPr>
          </a:p>
        </p:txBody>
      </p:sp>
      <p:sp>
        <p:nvSpPr>
          <p:cNvPr id="121" name="CustomShape 6"/>
          <p:cNvSpPr/>
          <p:nvPr/>
        </p:nvSpPr>
        <p:spPr>
          <a:xfrm>
            <a:off x="1949040" y="1389240"/>
            <a:ext cx="9143640" cy="316864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indent="-457200">
              <a:lnSpc>
                <a:spcPct val="100000"/>
              </a:lnSpc>
              <a:buFont typeface="+mj-lt"/>
              <a:buAutoNum type="arabicPeriod"/>
              <a:tabLst>
                <a:tab pos="408240" algn="l"/>
              </a:tabLst>
            </a:pPr>
            <a:r>
              <a:rPr lang="en-US" sz="2000" spc="-1" dirty="0" smtClean="0">
                <a:solidFill>
                  <a:srgbClr val="000000"/>
                </a:solidFill>
              </a:rPr>
              <a:t>Collecting </a:t>
            </a:r>
            <a:r>
              <a:rPr lang="en-US" sz="2000" spc="-1" dirty="0">
                <a:solidFill>
                  <a:srgbClr val="000000"/>
                </a:solidFill>
              </a:rPr>
              <a:t>a database of skin patches from different images. Such a database typically contains skin-colored patches from a variety of people under different illumination conditions</a:t>
            </a:r>
            <a:r>
              <a:rPr lang="en-US" sz="2000" spc="-1" dirty="0" smtClean="0">
                <a:solidFill>
                  <a:srgbClr val="000000"/>
                </a:solidFill>
              </a:rPr>
              <a:t>.</a:t>
            </a:r>
          </a:p>
          <a:p>
            <a:pPr marL="457200" indent="-457200">
              <a:lnSpc>
                <a:spcPct val="100000"/>
              </a:lnSpc>
              <a:buFont typeface="+mj-lt"/>
              <a:buAutoNum type="arabicPeriod"/>
              <a:tabLst>
                <a:tab pos="408240" algn="l"/>
              </a:tabLst>
            </a:pPr>
            <a:endParaRPr lang="en-US" sz="2000" spc="-1" dirty="0">
              <a:solidFill>
                <a:srgbClr val="000000"/>
              </a:solidFill>
            </a:endParaRPr>
          </a:p>
          <a:p>
            <a:pPr marL="457200" indent="-457200">
              <a:lnSpc>
                <a:spcPct val="100000"/>
              </a:lnSpc>
              <a:buFont typeface="+mj-lt"/>
              <a:buAutoNum type="arabicPeriod"/>
              <a:tabLst>
                <a:tab pos="408240" algn="l"/>
              </a:tabLst>
            </a:pPr>
            <a:r>
              <a:rPr lang="en-US" sz="2000" spc="-1" dirty="0">
                <a:solidFill>
                  <a:srgbClr val="000000"/>
                </a:solidFill>
              </a:rPr>
              <a:t>Choosing a suitable color space</a:t>
            </a:r>
            <a:r>
              <a:rPr lang="en-US" sz="2000" spc="-1" dirty="0" smtClean="0">
                <a:solidFill>
                  <a:srgbClr val="000000"/>
                </a:solidFill>
              </a:rPr>
              <a:t>.</a:t>
            </a:r>
          </a:p>
          <a:p>
            <a:pPr marL="457200" indent="-457200">
              <a:lnSpc>
                <a:spcPct val="100000"/>
              </a:lnSpc>
              <a:buFont typeface="+mj-lt"/>
              <a:buAutoNum type="arabicPeriod"/>
              <a:tabLst>
                <a:tab pos="408240" algn="l"/>
              </a:tabLst>
            </a:pPr>
            <a:endParaRPr lang="en-US" sz="2000" spc="-1" dirty="0">
              <a:solidFill>
                <a:srgbClr val="000000"/>
              </a:solidFill>
            </a:endParaRPr>
          </a:p>
          <a:p>
            <a:pPr marL="457200" indent="-457200">
              <a:lnSpc>
                <a:spcPct val="100000"/>
              </a:lnSpc>
              <a:buFont typeface="+mj-lt"/>
              <a:buAutoNum type="arabicPeriod"/>
              <a:tabLst>
                <a:tab pos="408240" algn="l"/>
              </a:tabLst>
            </a:pPr>
            <a:r>
              <a:rPr lang="en-US" sz="2000" spc="-1" dirty="0">
                <a:solidFill>
                  <a:srgbClr val="000000"/>
                </a:solidFill>
              </a:rPr>
              <a:t> Learning the parameters of a skin classiﬁer.</a:t>
            </a:r>
          </a:p>
          <a:p>
            <a:pPr marL="457200" indent="-457200">
              <a:lnSpc>
                <a:spcPct val="100000"/>
              </a:lnSpc>
              <a:buFont typeface="+mj-lt"/>
              <a:buAutoNum type="arabicPeriod"/>
              <a:tabLst>
                <a:tab pos="408240" algn="l"/>
              </a:tabLst>
            </a:pPr>
            <a:endParaRPr lang="en-US" sz="2000" spc="-1" dirty="0">
              <a:solidFill>
                <a:srgbClr val="000000"/>
              </a:solidFill>
            </a:endParaRPr>
          </a:p>
          <a:p>
            <a:pPr>
              <a:lnSpc>
                <a:spcPct val="100000"/>
              </a:lnSpc>
              <a:tabLst>
                <a:tab pos="408240" algn="l"/>
              </a:tabLst>
            </a:pPr>
            <a:endParaRPr lang="en-IN" sz="2000" b="0" strike="noStrike" spc="-1" dirty="0" smtClean="0">
              <a:solidFill>
                <a:srgbClr val="000000"/>
              </a:solidFill>
              <a:latin typeface="Arial"/>
            </a:endParaRPr>
          </a:p>
          <a:p>
            <a:pPr>
              <a:lnSpc>
                <a:spcPct val="100000"/>
              </a:lnSpc>
              <a:tabLst>
                <a:tab pos="408240" algn="l"/>
              </a:tabLst>
            </a:pPr>
            <a:endParaRPr lang="en-IN" sz="2000" b="0" strike="noStrike" spc="-1" dirty="0">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1823040" y="336240"/>
            <a:ext cx="9195480" cy="1040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91500" lnSpcReduction="20000"/>
          </a:bodyPr>
          <a:lstStyle/>
          <a:p>
            <a:pPr>
              <a:lnSpc>
                <a:spcPct val="100000"/>
              </a:lnSpc>
              <a:tabLst>
                <a:tab pos="408240" algn="l"/>
              </a:tabLst>
            </a:pPr>
            <a:r>
              <a:rPr lang="en-US" sz="4300" b="0" strike="noStrike" spc="-1" dirty="0">
                <a:solidFill>
                  <a:srgbClr val="572314"/>
                </a:solidFill>
                <a:latin typeface="Gill Sans MT"/>
                <a:ea typeface="DejaVu Sans"/>
              </a:rPr>
              <a:t>Literature Review Paper </a:t>
            </a:r>
            <a:r>
              <a:rPr lang="en-US" sz="3900" b="0" strike="noStrike" spc="-1" dirty="0" smtClean="0">
                <a:solidFill>
                  <a:srgbClr val="572314"/>
                </a:solidFill>
                <a:latin typeface="Gill Sans MT"/>
                <a:ea typeface="DejaVu Sans"/>
              </a:rPr>
              <a:t>02- </a:t>
            </a:r>
            <a:r>
              <a:rPr lang="en-US" sz="3900" spc="-1" dirty="0">
                <a:solidFill>
                  <a:srgbClr val="000000"/>
                </a:solidFill>
              </a:rPr>
              <a:t>Invisibility </a:t>
            </a:r>
            <a:r>
              <a:rPr lang="en-US" sz="3900" spc="-1" dirty="0" smtClean="0">
                <a:solidFill>
                  <a:srgbClr val="000000"/>
                </a:solidFill>
              </a:rPr>
              <a:t>Cloak(Application of Image Processing)</a:t>
            </a:r>
            <a:endParaRPr lang="en-IN" sz="3900" b="0" strike="noStrike" spc="-1" dirty="0">
              <a:solidFill>
                <a:srgbClr val="000000"/>
              </a:solidFill>
              <a:latin typeface="Arial"/>
            </a:endParaRPr>
          </a:p>
        </p:txBody>
      </p:sp>
      <p:sp>
        <p:nvSpPr>
          <p:cNvPr id="104" name="CustomShape 2"/>
          <p:cNvSpPr/>
          <p:nvPr/>
        </p:nvSpPr>
        <p:spPr>
          <a:xfrm>
            <a:off x="1823040" y="1229040"/>
            <a:ext cx="9327600" cy="4718160"/>
          </a:xfrm>
          <a:prstGeom prst="rect">
            <a:avLst/>
          </a:prstGeom>
          <a:noFill/>
          <a:ln>
            <a:noFill/>
          </a:ln>
        </p:spPr>
        <p:style>
          <a:lnRef idx="0">
            <a:scrgbClr r="0" g="0" b="0"/>
          </a:lnRef>
          <a:fillRef idx="0">
            <a:scrgbClr r="0" g="0" b="0"/>
          </a:fillRef>
          <a:effectRef idx="0">
            <a:scrgbClr r="0" g="0" b="0"/>
          </a:effectRef>
          <a:fontRef idx="minor"/>
        </p:style>
      </p:sp>
      <p:sp>
        <p:nvSpPr>
          <p:cNvPr id="105" name="CustomShape 3"/>
          <p:cNvSpPr/>
          <p:nvPr/>
        </p:nvSpPr>
        <p:spPr>
          <a:xfrm>
            <a:off x="147622" y="6302364"/>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BF8BE1DB-A1F0-4282-AABC-15BECF1F40D5}"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06" name="CustomShape 4"/>
          <p:cNvSpPr/>
          <p:nvPr/>
        </p:nvSpPr>
        <p:spPr>
          <a:xfrm>
            <a:off x="5699880" y="6277819"/>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07" name="CustomShape 5"/>
          <p:cNvSpPr/>
          <p:nvPr/>
        </p:nvSpPr>
        <p:spPr>
          <a:xfrm>
            <a:off x="11388436" y="6277819"/>
            <a:ext cx="492247"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A929633F-EF8F-475C-AD4A-EC7D99F54561}" type="slidenum">
              <a:rPr lang="en-IN" sz="1200" b="0" strike="noStrike" spc="-1">
                <a:solidFill>
                  <a:srgbClr val="B5A989"/>
                </a:solidFill>
                <a:latin typeface="Gill Sans MT"/>
                <a:ea typeface="DejaVu Sans"/>
              </a:rPr>
              <a:t>8</a:t>
            </a:fld>
            <a:endParaRPr lang="en-IN" sz="1200" b="0" strike="noStrike" spc="-1" dirty="0">
              <a:solidFill>
                <a:srgbClr val="000000"/>
              </a:solidFill>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5209" y="1652339"/>
            <a:ext cx="2381582" cy="35533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1906920" y="346680"/>
            <a:ext cx="8973000" cy="1010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fontScale="70500" lnSpcReduction="20000"/>
          </a:bodyPr>
          <a:lstStyle/>
          <a:p>
            <a:pPr>
              <a:lnSpc>
                <a:spcPct val="100000"/>
              </a:lnSpc>
              <a:tabLst>
                <a:tab pos="408240" algn="l"/>
              </a:tabLst>
            </a:pPr>
            <a:r>
              <a:rPr lang="en-US" sz="4300" b="0" strike="noStrike" spc="-1" dirty="0">
                <a:solidFill>
                  <a:srgbClr val="572314"/>
                </a:solidFill>
                <a:latin typeface="Gill Sans MT"/>
                <a:ea typeface="DejaVu Sans"/>
              </a:rPr>
              <a:t>Literature Review Paper </a:t>
            </a:r>
            <a:r>
              <a:rPr lang="en-US" sz="4300" b="0" strike="noStrike" spc="-1" dirty="0" smtClean="0">
                <a:solidFill>
                  <a:srgbClr val="572314"/>
                </a:solidFill>
                <a:latin typeface="Gill Sans MT"/>
                <a:ea typeface="DejaVu Sans"/>
              </a:rPr>
              <a:t>03 </a:t>
            </a:r>
            <a:r>
              <a:rPr lang="en-US" sz="4300" b="0" strike="noStrike" spc="-1" dirty="0">
                <a:solidFill>
                  <a:srgbClr val="572314"/>
                </a:solidFill>
                <a:latin typeface="Gill Sans MT"/>
                <a:ea typeface="DejaVu Sans"/>
              </a:rPr>
              <a:t>- </a:t>
            </a:r>
            <a:r>
              <a:rPr lang="en-US" sz="4400" spc="-1" dirty="0">
                <a:solidFill>
                  <a:srgbClr val="000000"/>
                </a:solidFill>
              </a:rPr>
              <a:t>Human Skin Detection Using RGB, HSV and </a:t>
            </a:r>
            <a:r>
              <a:rPr lang="en-US" sz="4400" spc="-1" dirty="0" err="1">
                <a:solidFill>
                  <a:srgbClr val="000000"/>
                </a:solidFill>
              </a:rPr>
              <a:t>YCbCr</a:t>
            </a:r>
            <a:r>
              <a:rPr lang="en-US" sz="4400" spc="-1" dirty="0">
                <a:solidFill>
                  <a:srgbClr val="000000"/>
                </a:solidFill>
              </a:rPr>
              <a:t> Color Models </a:t>
            </a:r>
            <a:endParaRPr lang="en-IN" sz="4400" b="0" strike="noStrike" spc="-1" dirty="0">
              <a:solidFill>
                <a:srgbClr val="000000"/>
              </a:solidFill>
              <a:latin typeface="Arial"/>
            </a:endParaRPr>
          </a:p>
        </p:txBody>
      </p:sp>
      <p:sp>
        <p:nvSpPr>
          <p:cNvPr id="111" name="CustomShape 2"/>
          <p:cNvSpPr/>
          <p:nvPr/>
        </p:nvSpPr>
        <p:spPr>
          <a:xfrm>
            <a:off x="1949040" y="1550160"/>
            <a:ext cx="9106560" cy="4723560"/>
          </a:xfrm>
          <a:prstGeom prst="rect">
            <a:avLst/>
          </a:prstGeom>
          <a:noFill/>
          <a:ln>
            <a:noFill/>
          </a:ln>
        </p:spPr>
        <p:style>
          <a:lnRef idx="0">
            <a:scrgbClr r="0" g="0" b="0"/>
          </a:lnRef>
          <a:fillRef idx="0">
            <a:scrgbClr r="0" g="0" b="0"/>
          </a:fillRef>
          <a:effectRef idx="0">
            <a:scrgbClr r="0" g="0" b="0"/>
          </a:effectRef>
          <a:fontRef idx="minor"/>
        </p:style>
      </p:sp>
      <p:sp>
        <p:nvSpPr>
          <p:cNvPr id="112" name="CustomShape 3"/>
          <p:cNvSpPr/>
          <p:nvPr/>
        </p:nvSpPr>
        <p:spPr>
          <a:xfrm>
            <a:off x="527220" y="6346800"/>
            <a:ext cx="284364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tabLst>
                <a:tab pos="408240" algn="l"/>
              </a:tabLst>
            </a:pPr>
            <a:fld id="{0045F2F8-8E21-4B23-AEEC-E9776F759518}" type="datetime1">
              <a:rPr lang="en-IN" sz="1200" b="0" strike="noStrike" spc="-1">
                <a:solidFill>
                  <a:srgbClr val="B5A989"/>
                </a:solidFill>
                <a:latin typeface="Gill Sans MT"/>
                <a:ea typeface="DejaVu Sans"/>
              </a:rPr>
              <a:t>07-11-2020</a:t>
            </a:fld>
            <a:endParaRPr lang="en-IN" sz="1200" b="0" strike="noStrike" spc="-1" dirty="0">
              <a:solidFill>
                <a:srgbClr val="000000"/>
              </a:solidFill>
              <a:latin typeface="Arial"/>
            </a:endParaRPr>
          </a:p>
        </p:txBody>
      </p:sp>
      <p:sp>
        <p:nvSpPr>
          <p:cNvPr id="113" name="CustomShape 4"/>
          <p:cNvSpPr/>
          <p:nvPr/>
        </p:nvSpPr>
        <p:spPr>
          <a:xfrm>
            <a:off x="5498010" y="6306818"/>
            <a:ext cx="385956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tabLst>
                <a:tab pos="408240" algn="l"/>
              </a:tabLst>
            </a:pPr>
            <a:r>
              <a:rPr lang="en-US" sz="1200" b="0" strike="noStrike" spc="-1" dirty="0">
                <a:solidFill>
                  <a:srgbClr val="B5A989"/>
                </a:solidFill>
                <a:latin typeface="Gill Sans MT"/>
                <a:ea typeface="DejaVu Sans"/>
              </a:rPr>
              <a:t>8CS7_0 Project, July-Dec 2020 </a:t>
            </a:r>
            <a:endParaRPr lang="en-IN" sz="1200" b="0" strike="noStrike" spc="-1" dirty="0">
              <a:solidFill>
                <a:srgbClr val="000000"/>
              </a:solidFill>
              <a:latin typeface="Arial"/>
            </a:endParaRPr>
          </a:p>
        </p:txBody>
      </p:sp>
      <p:sp>
        <p:nvSpPr>
          <p:cNvPr id="114" name="CustomShape 5"/>
          <p:cNvSpPr/>
          <p:nvPr/>
        </p:nvSpPr>
        <p:spPr>
          <a:xfrm>
            <a:off x="11484720" y="6305400"/>
            <a:ext cx="608400" cy="47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408240" algn="l"/>
              </a:tabLst>
            </a:pPr>
            <a:fld id="{E2D5EDDB-E2F4-466D-A6BF-4F1A3C418AC7}" type="slidenum">
              <a:rPr lang="en-IN" sz="1200" b="0" strike="noStrike" spc="-1">
                <a:solidFill>
                  <a:srgbClr val="B5A989"/>
                </a:solidFill>
                <a:latin typeface="Gill Sans MT"/>
                <a:ea typeface="DejaVu Sans"/>
              </a:rPr>
              <a:t>9</a:t>
            </a:fld>
            <a:endParaRPr lang="en-IN" sz="1200" b="0" strike="noStrike" spc="-1">
              <a:solidFill>
                <a:srgbClr val="000000"/>
              </a:solidFill>
              <a:latin typeface="Aria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2654" y="1550160"/>
            <a:ext cx="3686689" cy="45631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982</TotalTime>
  <Words>1632</Words>
  <Application>Microsoft Office PowerPoint</Application>
  <PresentationFormat>Custom</PresentationFormat>
  <Paragraphs>285</Paragraphs>
  <Slides>23</Slides>
  <Notes>2</Notes>
  <HiddenSlides>0</HiddenSlides>
  <MMClips>0</MMClips>
  <ScaleCrop>false</ScaleCrop>
  <HeadingPairs>
    <vt:vector size="4" baseType="variant">
      <vt:variant>
        <vt:lpstr>Theme</vt:lpstr>
      </vt:variant>
      <vt:variant>
        <vt:i4>2</vt:i4>
      </vt:variant>
      <vt:variant>
        <vt:lpstr>Slide Titles</vt:lpstr>
      </vt:variant>
      <vt:variant>
        <vt:i4>23</vt:i4>
      </vt:variant>
    </vt:vector>
  </HeadingPairs>
  <TitlesOfParts>
    <vt:vector size="25"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Poornima College of Engineering</dc:title>
  <dc:creator>india</dc:creator>
  <cp:lastModifiedBy>Karan Parihar</cp:lastModifiedBy>
  <cp:revision>95</cp:revision>
  <dcterms:created xsi:type="dcterms:W3CDTF">2019-09-25T04:16:25Z</dcterms:created>
  <dcterms:modified xsi:type="dcterms:W3CDTF">2020-11-07T04:28:23Z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Grizli777</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29</vt:i4>
  </property>
</Properties>
</file>