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77" r:id="rId4"/>
    <p:sldId id="291" r:id="rId5"/>
    <p:sldId id="292" r:id="rId6"/>
    <p:sldId id="294" r:id="rId7"/>
    <p:sldId id="295" r:id="rId8"/>
    <p:sldId id="278" r:id="rId9"/>
    <p:sldId id="293" r:id="rId10"/>
    <p:sldId id="260" r:id="rId11"/>
    <p:sldId id="258" r:id="rId12"/>
    <p:sldId id="259" r:id="rId13"/>
    <p:sldId id="257" r:id="rId14"/>
    <p:sldId id="261" r:id="rId15"/>
    <p:sldId id="263" r:id="rId16"/>
    <p:sldId id="265" r:id="rId17"/>
    <p:sldId id="267" r:id="rId18"/>
    <p:sldId id="269" r:id="rId19"/>
    <p:sldId id="276" r:id="rId20"/>
    <p:sldId id="286" r:id="rId21"/>
    <p:sldId id="287" r:id="rId22"/>
    <p:sldId id="288" r:id="rId23"/>
    <p:sldId id="289" r:id="rId24"/>
    <p:sldId id="282" r:id="rId25"/>
    <p:sldId id="283"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8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9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9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9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9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310B905-16B2-4FF1-B04C-9483E2BD8F49}"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84052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685800" y="1143000"/>
            <a:ext cx="5486400" cy="3086100"/>
          </a:xfrm>
          <a:prstGeom prst="rect">
            <a:avLst/>
          </a:prstGeom>
        </p:spPr>
      </p:sp>
      <p:sp>
        <p:nvSpPr>
          <p:cNvPr id="306" name="PlaceHolder 2"/>
          <p:cNvSpPr>
            <a:spLocks noGrp="1"/>
          </p:cNvSpPr>
          <p:nvPr>
            <p:ph type="body"/>
          </p:nvPr>
        </p:nvSpPr>
        <p:spPr>
          <a:xfrm>
            <a:off x="685800" y="4400640"/>
            <a:ext cx="5485320" cy="3599280"/>
          </a:xfrm>
          <a:prstGeom prst="rect">
            <a:avLst/>
          </a:prstGeom>
        </p:spPr>
        <p:txBody>
          <a:bodyPr lIns="0" tIns="0" rIns="0" bIns="0">
            <a:noAutofit/>
          </a:bodyPr>
          <a:lstStyle/>
          <a:p>
            <a:endParaRPr lang="en-IN" sz="2000" b="0" strike="noStrike" spc="-1">
              <a:latin typeface="Arial"/>
            </a:endParaRPr>
          </a:p>
        </p:txBody>
      </p:sp>
      <p:sp>
        <p:nvSpPr>
          <p:cNvPr id="30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875EF07F-7448-43CC-A9F8-A76930F4A9CF}" type="slidenum">
              <a:rPr lang="en-IN" sz="1200" b="0" strike="noStrike" spc="-1">
                <a:solidFill>
                  <a:srgbClr val="000000"/>
                </a:solidFill>
                <a:latin typeface="+mn-lt"/>
                <a:ea typeface="+mn-ea"/>
              </a:rPr>
              <a:t>1</a:t>
            </a:fld>
            <a:endParaRPr lang="en-IN" sz="12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310B905-16B2-4FF1-B04C-9483E2BD8F49}" type="slidenum">
              <a:rPr lang="en-IN" sz="1400" b="0" strike="noStrike" spc="-1" smtClean="0">
                <a:latin typeface="Times New Roman"/>
              </a:rPr>
              <a:t>12</a:t>
            </a:fld>
            <a:endParaRPr lang="en-IN" sz="1400" b="0" strike="noStrike" spc="-1">
              <a:latin typeface="Times New Roman"/>
            </a:endParaRPr>
          </a:p>
        </p:txBody>
      </p:sp>
    </p:spTree>
    <p:extLst>
      <p:ext uri="{BB962C8B-B14F-4D97-AF65-F5344CB8AC3E}">
        <p14:creationId xmlns:p14="http://schemas.microsoft.com/office/powerpoint/2010/main" val="109563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1087920" y="-815760"/>
            <a:ext cx="2184120" cy="1637640"/>
          </a:xfrm>
          <a:prstGeom prst="pie">
            <a:avLst>
              <a:gd name="adj1" fmla="val 0"/>
              <a:gd name="adj2" fmla="val 5402120"/>
            </a:avLst>
          </a:prstGeom>
          <a:solidFill>
            <a:schemeClr val="bg2">
              <a:tint val="18000"/>
              <a:satMod val="220000"/>
              <a:alpha val="33000"/>
            </a:schemeClr>
          </a:solidFill>
          <a:ln w="3240" cap="rnd">
            <a:solidFill>
              <a:schemeClr val="bg2">
                <a:shade val="70000"/>
                <a:satMod val="200000"/>
                <a:alpha val="100000"/>
              </a:schemeClr>
            </a:solidFill>
            <a:round/>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10" name="CustomShape 2"/>
          <p:cNvSpPr/>
          <p:nvPr/>
        </p:nvSpPr>
        <p:spPr>
          <a:xfrm>
            <a:off x="225000" y="21240"/>
            <a:ext cx="2268360" cy="1701000"/>
          </a:xfrm>
          <a:prstGeom prst="ellipse">
            <a:avLst/>
          </a:prstGeom>
          <a:noFill/>
          <a:ln w="27360" cap="rnd">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243720" y="1054440"/>
            <a:ext cx="1499760" cy="1101600"/>
          </a:xfrm>
          <a:prstGeom prst="donut">
            <a:avLst>
              <a:gd name="adj" fmla="val 11833"/>
            </a:avLst>
          </a:prstGeom>
          <a:gradFill rotWithShape="0">
            <a:gsLst>
              <a:gs pos="0">
                <a:srgbClr val="FEFAF6"/>
              </a:gs>
              <a:gs pos="100000">
                <a:srgbClr val="EED18E"/>
              </a:gs>
            </a:gsLst>
            <a:path path="circle"/>
          </a:gradFill>
          <a:ln w="7200" cap="rnd">
            <a:solidFill>
              <a:schemeClr val="bg2">
                <a:shade val="60000"/>
                <a:satMod val="220000"/>
                <a:alpha val="100000"/>
              </a:schemeClr>
            </a:solidFill>
            <a:round/>
          </a:ln>
          <a:effectLst>
            <a:outerShdw blurRad="12700" dist="13979" dir="468668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350360" y="0"/>
            <a:ext cx="10840320" cy="6856920"/>
          </a:xfrm>
          <a:prstGeom prst="rect">
            <a:avLst/>
          </a:prstGeom>
          <a:solidFill>
            <a:schemeClr val="bg1"/>
          </a:solidFill>
          <a:ln>
            <a:noFill/>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353240" y="0"/>
            <a:ext cx="96480" cy="685692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1228680" y="1413720"/>
            <a:ext cx="279360" cy="209160"/>
          </a:xfrm>
          <a:prstGeom prst="ellipse">
            <a:avLst/>
          </a:prstGeom>
          <a:gradFill rotWithShape="0">
            <a:gsLst>
              <a:gs pos="0">
                <a:srgbClr val="DAF5FE"/>
              </a:gs>
              <a:gs pos="100000">
                <a:srgbClr val="00AAD4"/>
              </a:gs>
            </a:gsLst>
            <a:path path="circle"/>
          </a:gradFill>
          <a:ln w="2160" cap="rnd">
            <a:solidFill>
              <a:schemeClr val="accent1">
                <a:shade val="90000"/>
                <a:satMod val="110000"/>
                <a:alpha val="60000"/>
              </a:schemeClr>
            </a:solidFill>
            <a:round/>
          </a:ln>
          <a:effectLst>
            <a:outerShdw blurRad="63500" dist="25560" dir="540000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6" name="CustomShape 7"/>
          <p:cNvSpPr/>
          <p:nvPr/>
        </p:nvSpPr>
        <p:spPr>
          <a:xfrm>
            <a:off x="1542960" y="1344960"/>
            <a:ext cx="84240" cy="63000"/>
          </a:xfrm>
          <a:prstGeom prst="ellipse">
            <a:avLst/>
          </a:prstGeom>
          <a:noFill/>
          <a:ln w="12600" cap="rnd">
            <a:solidFill>
              <a:schemeClr val="accent1">
                <a:shade val="75000"/>
                <a:alpha val="60000"/>
              </a:schemeClr>
            </a:solidFill>
            <a:round/>
          </a:ln>
          <a:effectLst>
            <a:outerShdw blurRad="63500" dist="25560" dir="540000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7" name="PlaceHolder 8"/>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8" name="PlaceHolder 9"/>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5" name="CustomShape 1"/>
          <p:cNvSpPr/>
          <p:nvPr/>
        </p:nvSpPr>
        <p:spPr>
          <a:xfrm>
            <a:off x="-1087920" y="-815760"/>
            <a:ext cx="2184120" cy="1637640"/>
          </a:xfrm>
          <a:prstGeom prst="pie">
            <a:avLst>
              <a:gd name="adj1" fmla="val 0"/>
              <a:gd name="adj2" fmla="val 5402120"/>
            </a:avLst>
          </a:prstGeom>
          <a:solidFill>
            <a:schemeClr val="bg2">
              <a:tint val="18000"/>
              <a:satMod val="220000"/>
              <a:alpha val="33000"/>
            </a:schemeClr>
          </a:solidFill>
          <a:ln w="3240" cap="rnd">
            <a:solidFill>
              <a:schemeClr val="bg2">
                <a:shade val="70000"/>
                <a:satMod val="200000"/>
                <a:alpha val="100000"/>
              </a:schemeClr>
            </a:solidFill>
            <a:round/>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46" name="CustomShape 2"/>
          <p:cNvSpPr/>
          <p:nvPr/>
        </p:nvSpPr>
        <p:spPr>
          <a:xfrm>
            <a:off x="225000" y="21240"/>
            <a:ext cx="2268360" cy="1701000"/>
          </a:xfrm>
          <a:prstGeom prst="ellipse">
            <a:avLst/>
          </a:prstGeom>
          <a:noFill/>
          <a:ln w="27360" cap="rnd">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47" name="CustomShape 3"/>
          <p:cNvSpPr/>
          <p:nvPr/>
        </p:nvSpPr>
        <p:spPr>
          <a:xfrm rot="2315400">
            <a:off x="243720" y="1054440"/>
            <a:ext cx="1499760" cy="1101600"/>
          </a:xfrm>
          <a:prstGeom prst="donut">
            <a:avLst>
              <a:gd name="adj" fmla="val 11833"/>
            </a:avLst>
          </a:prstGeom>
          <a:gradFill rotWithShape="0">
            <a:gsLst>
              <a:gs pos="0">
                <a:srgbClr val="FEFAF6"/>
              </a:gs>
              <a:gs pos="100000">
                <a:srgbClr val="EED18E"/>
              </a:gs>
            </a:gsLst>
            <a:path path="circle"/>
          </a:gradFill>
          <a:ln w="7200" cap="rnd">
            <a:solidFill>
              <a:schemeClr val="bg2">
                <a:shade val="60000"/>
                <a:satMod val="220000"/>
                <a:alpha val="100000"/>
              </a:schemeClr>
            </a:solidFill>
            <a:round/>
          </a:ln>
          <a:effectLst>
            <a:outerShdw blurRad="12700" dist="13979" dir="468668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48" name="CustomShape 4"/>
          <p:cNvSpPr/>
          <p:nvPr/>
        </p:nvSpPr>
        <p:spPr>
          <a:xfrm>
            <a:off x="1350360" y="0"/>
            <a:ext cx="10840320" cy="6856920"/>
          </a:xfrm>
          <a:prstGeom prst="rect">
            <a:avLst/>
          </a:prstGeom>
          <a:solidFill>
            <a:schemeClr val="bg1"/>
          </a:solidFill>
          <a:ln>
            <a:noFill/>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49" name="CustomShape 5"/>
          <p:cNvSpPr/>
          <p:nvPr/>
        </p:nvSpPr>
        <p:spPr>
          <a:xfrm>
            <a:off x="1353240" y="0"/>
            <a:ext cx="96480" cy="685692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esseract-ocr/tesseract"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2408400" y="355320"/>
            <a:ext cx="8310960" cy="84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200000"/>
              </a:lnSpc>
              <a:tabLst>
                <a:tab pos="408240" algn="l"/>
              </a:tabLst>
            </a:pPr>
            <a:r>
              <a:rPr lang="en-US" sz="3600" b="1" strike="noStrike" spc="-1">
                <a:solidFill>
                  <a:srgbClr val="572314"/>
                </a:solidFill>
                <a:latin typeface="Gill Sans MT"/>
                <a:ea typeface="DejaVu Sans"/>
              </a:rPr>
              <a:t>Poornima College of Engineering</a:t>
            </a:r>
            <a:endParaRPr lang="en-IN" sz="3600" b="0" strike="noStrike" spc="-1">
              <a:solidFill>
                <a:srgbClr val="000000"/>
              </a:solidFill>
              <a:latin typeface="Arial"/>
            </a:endParaRPr>
          </a:p>
        </p:txBody>
      </p:sp>
      <p:sp>
        <p:nvSpPr>
          <p:cNvPr id="95" name="CustomShape 2"/>
          <p:cNvSpPr/>
          <p:nvPr/>
        </p:nvSpPr>
        <p:spPr>
          <a:xfrm>
            <a:off x="2121840" y="2585520"/>
            <a:ext cx="9257360" cy="2651498"/>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numCol="2">
            <a:normAutofit fontScale="96000"/>
          </a:bodyPr>
          <a:lstStyle/>
          <a:p>
            <a:pPr marL="27360">
              <a:lnSpc>
                <a:spcPct val="100000"/>
              </a:lnSpc>
              <a:spcBef>
                <a:spcPts val="601"/>
              </a:spcBef>
              <a:tabLst>
                <a:tab pos="408240" algn="l"/>
              </a:tabLst>
            </a:pPr>
            <a:r>
              <a:rPr lang="en-US" sz="2200" b="0" strike="noStrike" spc="-1" dirty="0" smtClean="0">
                <a:solidFill>
                  <a:srgbClr val="361309"/>
                </a:solidFill>
                <a:latin typeface="Times New Roman"/>
                <a:ea typeface="DejaVu Sans"/>
              </a:rPr>
              <a:t>Submitted By:      </a:t>
            </a:r>
            <a:endParaRPr lang="en-IN" sz="2200" b="0" strike="noStrike" spc="-1" dirty="0">
              <a:solidFill>
                <a:srgbClr val="000000"/>
              </a:solidFill>
              <a:latin typeface="Arial"/>
            </a:endParaRPr>
          </a:p>
          <a:p>
            <a:pPr marL="484560" indent="-457200">
              <a:lnSpc>
                <a:spcPct val="100000"/>
              </a:lnSpc>
              <a:spcBef>
                <a:spcPts val="601"/>
              </a:spcBef>
              <a:buAutoNum type="arabicPeriod"/>
              <a:tabLst>
                <a:tab pos="408240" algn="l"/>
              </a:tabLst>
            </a:pPr>
            <a:r>
              <a:rPr lang="en-US" sz="1700" spc="-1" dirty="0" smtClean="0">
                <a:solidFill>
                  <a:srgbClr val="361309"/>
                </a:solidFill>
                <a:latin typeface="Times New Roman"/>
                <a:ea typeface="DejaVu Sans"/>
              </a:rPr>
              <a:t>Karan Parihar PCE17CS082 , 17EPCCS084</a:t>
            </a:r>
            <a:endParaRPr lang="en-US" sz="1700" spc="-1" dirty="0">
              <a:solidFill>
                <a:srgbClr val="361309"/>
              </a:solidFill>
              <a:latin typeface="Times New Roman"/>
              <a:ea typeface="DejaVu Sans"/>
            </a:endParaRPr>
          </a:p>
          <a:p>
            <a:pPr marL="484560" indent="-457200">
              <a:lnSpc>
                <a:spcPct val="100000"/>
              </a:lnSpc>
              <a:spcBef>
                <a:spcPts val="601"/>
              </a:spcBef>
              <a:buAutoNum type="arabicPeriod"/>
              <a:tabLst>
                <a:tab pos="408240" algn="l"/>
              </a:tabLst>
            </a:pPr>
            <a:endParaRPr lang="en-US" sz="1700" spc="-1" dirty="0" smtClean="0">
              <a:solidFill>
                <a:srgbClr val="361309"/>
              </a:solidFill>
              <a:latin typeface="Times New Roman"/>
            </a:endParaRPr>
          </a:p>
          <a:p>
            <a:pPr marL="484560" indent="-457200">
              <a:lnSpc>
                <a:spcPct val="100000"/>
              </a:lnSpc>
              <a:spcBef>
                <a:spcPts val="601"/>
              </a:spcBef>
              <a:buAutoNum type="arabicPeriod"/>
              <a:tabLst>
                <a:tab pos="408240" algn="l"/>
              </a:tabLst>
            </a:pPr>
            <a:endParaRPr lang="en-US" sz="1700" b="0" strike="noStrike" spc="-1" dirty="0">
              <a:solidFill>
                <a:srgbClr val="361309"/>
              </a:solidFill>
              <a:latin typeface="Times New Roman"/>
            </a:endParaRPr>
          </a:p>
          <a:p>
            <a:pPr marL="484560" indent="-457200">
              <a:lnSpc>
                <a:spcPct val="100000"/>
              </a:lnSpc>
              <a:spcBef>
                <a:spcPts val="601"/>
              </a:spcBef>
              <a:buAutoNum type="arabicPeriod"/>
              <a:tabLst>
                <a:tab pos="408240" algn="l"/>
              </a:tabLst>
            </a:pPr>
            <a:endParaRPr lang="en-US" sz="1700" spc="-1" dirty="0" smtClean="0">
              <a:solidFill>
                <a:srgbClr val="361309"/>
              </a:solidFill>
              <a:latin typeface="Times New Roman"/>
            </a:endParaRPr>
          </a:p>
          <a:p>
            <a:pPr marL="27360">
              <a:lnSpc>
                <a:spcPct val="100000"/>
              </a:lnSpc>
              <a:spcBef>
                <a:spcPts val="601"/>
              </a:spcBef>
              <a:tabLst>
                <a:tab pos="408240" algn="l"/>
              </a:tabLst>
            </a:pPr>
            <a:endParaRPr lang="en-IN" sz="1700" b="0" strike="noStrike" spc="-1" dirty="0">
              <a:solidFill>
                <a:srgbClr val="000000"/>
              </a:solidFill>
              <a:latin typeface="Arial"/>
            </a:endParaRPr>
          </a:p>
          <a:p>
            <a:pPr marL="27360">
              <a:spcBef>
                <a:spcPts val="601"/>
              </a:spcBef>
              <a:tabLst>
                <a:tab pos="408240" algn="l"/>
              </a:tabLst>
            </a:pPr>
            <a:r>
              <a:rPr lang="en-US" dirty="0">
                <a:latin typeface="Times New Roman"/>
                <a:ea typeface="Times New Roman"/>
                <a:cs typeface="Times New Roman"/>
                <a:sym typeface="Times New Roman"/>
              </a:rPr>
              <a:t>Subject: </a:t>
            </a:r>
            <a:r>
              <a:rPr lang="en-US" dirty="0" smtClean="0">
                <a:latin typeface="Times New Roman"/>
                <a:ea typeface="Times New Roman"/>
                <a:cs typeface="Times New Roman"/>
                <a:sym typeface="Times New Roman"/>
              </a:rPr>
              <a:t>8CS7_01, Seminar</a:t>
            </a:r>
            <a:endParaRPr lang="en-US" sz="1600" dirty="0" smtClean="0"/>
          </a:p>
          <a:p>
            <a:pPr marL="27360">
              <a:lnSpc>
                <a:spcPct val="100000"/>
              </a:lnSpc>
              <a:spcBef>
                <a:spcPts val="601"/>
              </a:spcBef>
              <a:tabLst>
                <a:tab pos="408240" algn="l"/>
              </a:tabLst>
            </a:pPr>
            <a:endParaRPr lang="en-IN" sz="1700" spc="-1" dirty="0" smtClean="0">
              <a:solidFill>
                <a:srgbClr val="000000"/>
              </a:solidFill>
              <a:latin typeface="Arial"/>
            </a:endParaRPr>
          </a:p>
          <a:p>
            <a:pPr marL="27360">
              <a:lnSpc>
                <a:spcPct val="100000"/>
              </a:lnSpc>
              <a:spcBef>
                <a:spcPts val="601"/>
              </a:spcBef>
              <a:tabLst>
                <a:tab pos="408240" algn="l"/>
              </a:tabLst>
            </a:pPr>
            <a:r>
              <a:rPr lang="en-US" sz="2000" spc="-1" dirty="0" smtClean="0">
                <a:solidFill>
                  <a:srgbClr val="361309"/>
                </a:solidFill>
                <a:latin typeface="Times New Roman"/>
              </a:rPr>
              <a:t>                      Project  </a:t>
            </a:r>
            <a:r>
              <a:rPr lang="en-US" sz="2000" spc="-1" dirty="0">
                <a:solidFill>
                  <a:srgbClr val="361309"/>
                </a:solidFill>
                <a:latin typeface="Times New Roman"/>
              </a:rPr>
              <a:t>Guide: </a:t>
            </a:r>
            <a:endParaRPr lang="en-US" sz="2000" spc="-1" dirty="0" smtClean="0">
              <a:solidFill>
                <a:srgbClr val="361309"/>
              </a:solidFill>
              <a:latin typeface="Times New Roman"/>
            </a:endParaRPr>
          </a:p>
          <a:p>
            <a:pPr marL="27360">
              <a:lnSpc>
                <a:spcPct val="100000"/>
              </a:lnSpc>
              <a:spcBef>
                <a:spcPts val="601"/>
              </a:spcBef>
              <a:tabLst>
                <a:tab pos="408240" algn="l"/>
              </a:tabLst>
            </a:pPr>
            <a:r>
              <a:rPr lang="en-US" sz="1700" spc="-1" dirty="0" smtClean="0">
                <a:solidFill>
                  <a:srgbClr val="361309"/>
                </a:solidFill>
                <a:latin typeface="Times New Roman"/>
              </a:rPr>
              <a:t>                          </a:t>
            </a:r>
            <a:r>
              <a:rPr lang="en-US" sz="1700" spc="-1" dirty="0" smtClean="0">
                <a:solidFill>
                  <a:srgbClr val="361309"/>
                </a:solidFill>
                <a:latin typeface="Times New Roman"/>
              </a:rPr>
              <a:t>Ms. </a:t>
            </a:r>
            <a:r>
              <a:rPr lang="en-US" sz="1700" spc="-1" dirty="0" err="1" smtClean="0">
                <a:solidFill>
                  <a:srgbClr val="361309"/>
                </a:solidFill>
                <a:latin typeface="Times New Roman"/>
              </a:rPr>
              <a:t>Neelam</a:t>
            </a:r>
            <a:r>
              <a:rPr lang="en-US" sz="1700" spc="-1" dirty="0" smtClean="0">
                <a:solidFill>
                  <a:srgbClr val="361309"/>
                </a:solidFill>
                <a:latin typeface="Times New Roman"/>
              </a:rPr>
              <a:t> </a:t>
            </a:r>
            <a:r>
              <a:rPr lang="en-US" sz="1700" spc="-1" dirty="0" err="1" smtClean="0">
                <a:solidFill>
                  <a:srgbClr val="361309"/>
                </a:solidFill>
                <a:latin typeface="Times New Roman"/>
              </a:rPr>
              <a:t>Chaolot</a:t>
            </a:r>
            <a:endParaRPr lang="en-IN" sz="1700" b="0" strike="noStrike" spc="-1" dirty="0">
              <a:solidFill>
                <a:srgbClr val="000000"/>
              </a:solidFill>
              <a:latin typeface="Arial"/>
            </a:endParaRPr>
          </a:p>
          <a:p>
            <a:pPr marL="27360">
              <a:lnSpc>
                <a:spcPct val="100000"/>
              </a:lnSpc>
              <a:spcBef>
                <a:spcPts val="601"/>
              </a:spcBef>
              <a:tabLst>
                <a:tab pos="408240" algn="l"/>
              </a:tabLst>
            </a:pPr>
            <a:endParaRPr lang="en-IN" sz="2000" b="0" strike="noStrike" spc="-1" dirty="0">
              <a:solidFill>
                <a:srgbClr val="000000"/>
              </a:solidFill>
              <a:latin typeface="Arial"/>
            </a:endParaRPr>
          </a:p>
        </p:txBody>
      </p:sp>
      <p:pic>
        <p:nvPicPr>
          <p:cNvPr id="96" name="Picture 3_0"/>
          <p:cNvPicPr/>
          <p:nvPr/>
        </p:nvPicPr>
        <p:blipFill>
          <a:blip r:embed="rId3"/>
          <a:stretch/>
        </p:blipFill>
        <p:spPr>
          <a:xfrm>
            <a:off x="294120" y="127800"/>
            <a:ext cx="1827720" cy="1573920"/>
          </a:xfrm>
          <a:prstGeom prst="rect">
            <a:avLst/>
          </a:prstGeom>
          <a:ln>
            <a:noFill/>
          </a:ln>
        </p:spPr>
      </p:pic>
      <p:sp>
        <p:nvSpPr>
          <p:cNvPr id="97" name="CustomShape 3"/>
          <p:cNvSpPr/>
          <p:nvPr/>
        </p:nvSpPr>
        <p:spPr>
          <a:xfrm>
            <a:off x="1921163" y="1629000"/>
            <a:ext cx="9393381" cy="62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a:lnSpc>
                <a:spcPct val="100000"/>
              </a:lnSpc>
              <a:tabLst>
                <a:tab pos="408240" algn="l"/>
              </a:tabLst>
            </a:pPr>
            <a:r>
              <a:rPr lang="en-US" sz="2800" b="1" spc="-1" dirty="0" smtClean="0">
                <a:solidFill>
                  <a:srgbClr val="3891A7"/>
                </a:solidFill>
                <a:latin typeface="Gill Sans MT"/>
                <a:ea typeface="DejaVu Sans"/>
              </a:rPr>
              <a:t>Seminar</a:t>
            </a:r>
            <a:r>
              <a:rPr lang="en-US" sz="2800" b="1" strike="noStrike" spc="-1" dirty="0" smtClean="0">
                <a:solidFill>
                  <a:srgbClr val="3891A7"/>
                </a:solidFill>
                <a:latin typeface="Gill Sans MT"/>
                <a:ea typeface="DejaVu Sans"/>
              </a:rPr>
              <a:t> </a:t>
            </a:r>
            <a:r>
              <a:rPr lang="en-US" sz="2800" b="1" strike="noStrike" spc="-1" dirty="0">
                <a:solidFill>
                  <a:srgbClr val="3891A7"/>
                </a:solidFill>
                <a:latin typeface="Gill Sans MT"/>
                <a:ea typeface="DejaVu Sans"/>
              </a:rPr>
              <a:t>Title</a:t>
            </a:r>
            <a:r>
              <a:rPr lang="en-US" sz="2800" b="1" strike="noStrike" spc="-1" dirty="0" smtClean="0">
                <a:solidFill>
                  <a:srgbClr val="3891A7"/>
                </a:solidFill>
                <a:latin typeface="Gill Sans MT"/>
                <a:ea typeface="DejaVu Sans"/>
              </a:rPr>
              <a:t>: </a:t>
            </a:r>
            <a:r>
              <a:rPr lang="en-US" sz="2800" dirty="0" smtClean="0"/>
              <a:t>Number Plate</a:t>
            </a:r>
            <a:r>
              <a:rPr lang="en-US" sz="2800" dirty="0" smtClean="0"/>
              <a:t> Identification using </a:t>
            </a:r>
            <a:r>
              <a:rPr lang="en-US" sz="2800" dirty="0" err="1" smtClean="0"/>
              <a:t>OpenCV</a:t>
            </a:r>
            <a:r>
              <a:rPr lang="en-US" sz="2800" dirty="0" smtClean="0"/>
              <a:t> and </a:t>
            </a:r>
            <a:r>
              <a:rPr lang="en-US" sz="2800" dirty="0" err="1" smtClean="0"/>
              <a:t>Pytesseract</a:t>
            </a:r>
            <a:r>
              <a:rPr lang="en-US" sz="2800" dirty="0" smtClean="0"/>
              <a:t>.</a:t>
            </a:r>
            <a:r>
              <a:rPr lang="en-US" sz="2800" b="1" strike="noStrike" spc="-1" dirty="0" smtClean="0">
                <a:solidFill>
                  <a:srgbClr val="3891A7"/>
                </a:solidFill>
                <a:latin typeface="Gill Sans MT"/>
                <a:ea typeface="DejaVu Sans"/>
              </a:rPr>
              <a:t> </a:t>
            </a:r>
            <a:endParaRPr lang="en-IN" sz="2800" b="0" strike="noStrike" spc="-1" dirty="0">
              <a:solidFill>
                <a:srgbClr val="000000"/>
              </a:solidFill>
              <a:latin typeface="Arial"/>
            </a:endParaRPr>
          </a:p>
        </p:txBody>
      </p:sp>
      <p:sp>
        <p:nvSpPr>
          <p:cNvPr id="2" name="TextBox 1"/>
          <p:cNvSpPr txBox="1"/>
          <p:nvPr/>
        </p:nvSpPr>
        <p:spPr>
          <a:xfrm flipH="1">
            <a:off x="2543357" y="5563898"/>
            <a:ext cx="8414326" cy="612475"/>
          </a:xfrm>
          <a:prstGeom prst="rect">
            <a:avLst/>
          </a:prstGeom>
          <a:noFill/>
        </p:spPr>
        <p:txBody>
          <a:bodyPr wrap="square" rtlCol="0">
            <a:spAutoFit/>
          </a:bodyPr>
          <a:lstStyle/>
          <a:p>
            <a:pPr marL="27432" lvl="0">
              <a:lnSpc>
                <a:spcPct val="80000"/>
              </a:lnSpc>
              <a:spcBef>
                <a:spcPts val="600"/>
              </a:spcBef>
              <a:buSzPts val="1240"/>
            </a:pPr>
            <a:r>
              <a:rPr lang="en-US" dirty="0" smtClean="0">
                <a:latin typeface="Times New Roman"/>
                <a:ea typeface="Times New Roman"/>
                <a:cs typeface="Times New Roman"/>
                <a:sym typeface="Times New Roman"/>
              </a:rPr>
              <a:t>                                             Academic </a:t>
            </a:r>
            <a:r>
              <a:rPr lang="en-US" dirty="0">
                <a:latin typeface="Times New Roman"/>
                <a:ea typeface="Times New Roman"/>
                <a:cs typeface="Times New Roman"/>
                <a:sym typeface="Times New Roman"/>
              </a:rPr>
              <a:t>Year : 2020-2021		        </a:t>
            </a:r>
            <a:endParaRPr lang="en-US" dirty="0" smtClean="0"/>
          </a:p>
          <a:p>
            <a:pPr marL="27432" lvl="0">
              <a:lnSpc>
                <a:spcPct val="80000"/>
              </a:lnSpc>
              <a:spcBef>
                <a:spcPts val="600"/>
              </a:spcBef>
              <a:buSzPts val="1240"/>
            </a:pPr>
            <a:r>
              <a:rPr lang="en-US"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Department of Computer Engineering ,  PCE ,  Jaipur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823040" y="336240"/>
            <a:ext cx="9195480" cy="10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1500" lnSpcReduction="20000"/>
          </a:bodyPr>
          <a:lstStyle/>
          <a:p>
            <a:pPr>
              <a:lnSpc>
                <a:spcPct val="100000"/>
              </a:lnSpc>
              <a:tabLst>
                <a:tab pos="408240" algn="l"/>
              </a:tabLst>
            </a:pPr>
            <a:r>
              <a:rPr lang="en-US" sz="4300" b="0" strike="noStrike" spc="-1" dirty="0" smtClean="0">
                <a:solidFill>
                  <a:srgbClr val="572314"/>
                </a:solidFill>
                <a:latin typeface="Gill Sans MT"/>
                <a:ea typeface="DejaVu Sans"/>
              </a:rPr>
              <a:t>Literature Review Paper </a:t>
            </a:r>
            <a:r>
              <a:rPr lang="en-US" sz="3900" b="0" strike="noStrike" spc="-1" dirty="0" smtClean="0">
                <a:solidFill>
                  <a:srgbClr val="572314"/>
                </a:solidFill>
                <a:latin typeface="Gill Sans MT"/>
                <a:ea typeface="DejaVu Sans"/>
              </a:rPr>
              <a:t>02- </a:t>
            </a:r>
            <a:r>
              <a:rPr lang="en-US" sz="3900" spc="-1" dirty="0" smtClean="0">
                <a:solidFill>
                  <a:srgbClr val="000000"/>
                </a:solidFill>
              </a:rPr>
              <a:t>An Automatic Number Plate Recognition System using </a:t>
            </a:r>
            <a:r>
              <a:rPr lang="en-US" sz="3900" spc="-1" dirty="0" err="1" smtClean="0">
                <a:solidFill>
                  <a:srgbClr val="000000"/>
                </a:solidFill>
              </a:rPr>
              <a:t>OpenCV</a:t>
            </a:r>
            <a:r>
              <a:rPr lang="en-US" sz="3900" spc="-1" dirty="0" smtClean="0">
                <a:solidFill>
                  <a:srgbClr val="000000"/>
                </a:solidFill>
              </a:rPr>
              <a:t> and </a:t>
            </a:r>
            <a:r>
              <a:rPr lang="en-US" sz="3900" spc="-1" dirty="0" err="1" smtClean="0">
                <a:solidFill>
                  <a:srgbClr val="000000"/>
                </a:solidFill>
              </a:rPr>
              <a:t>Tesseract</a:t>
            </a:r>
            <a:r>
              <a:rPr lang="en-US" sz="3900" spc="-1" dirty="0" smtClean="0">
                <a:solidFill>
                  <a:srgbClr val="000000"/>
                </a:solidFill>
              </a:rPr>
              <a:t> OCR Engine</a:t>
            </a:r>
            <a:endParaRPr lang="en-US" sz="3900" spc="-1" dirty="0">
              <a:solidFill>
                <a:srgbClr val="000000"/>
              </a:solidFill>
            </a:endParaRPr>
          </a:p>
        </p:txBody>
      </p:sp>
      <p:sp>
        <p:nvSpPr>
          <p:cNvPr id="104" name="CustomShape 2"/>
          <p:cNvSpPr/>
          <p:nvPr/>
        </p:nvSpPr>
        <p:spPr>
          <a:xfrm>
            <a:off x="1823040" y="1229040"/>
            <a:ext cx="9327600" cy="471816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47622" y="630236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BF8BE1DB-A1F0-4282-AABC-15BECF1F40D5}"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06" name="CustomShape 4"/>
          <p:cNvSpPr/>
          <p:nvPr/>
        </p:nvSpPr>
        <p:spPr>
          <a:xfrm>
            <a:off x="5699880" y="6277819"/>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07" name="CustomShape 5"/>
          <p:cNvSpPr/>
          <p:nvPr/>
        </p:nvSpPr>
        <p:spPr>
          <a:xfrm>
            <a:off x="11388436" y="6277819"/>
            <a:ext cx="492247"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A929633F-EF8F-475C-AD4A-EC7D99F54561}" type="slidenum">
              <a:rPr lang="en-IN" sz="1200" b="0" strike="noStrike" spc="-1">
                <a:solidFill>
                  <a:srgbClr val="B5A989"/>
                </a:solidFill>
                <a:latin typeface="Gill Sans MT"/>
                <a:ea typeface="DejaVu Sans"/>
              </a:rPr>
              <a:t>10</a:t>
            </a:fld>
            <a:endParaRPr lang="en-IN" sz="1200" b="0" strike="noStrike" spc="-1" dirty="0">
              <a:solidFill>
                <a:srgbClr val="000000"/>
              </a:solidFill>
              <a:latin typeface="Arial"/>
            </a:endParaRPr>
          </a:p>
        </p:txBody>
      </p:sp>
      <p:sp>
        <p:nvSpPr>
          <p:cNvPr id="4" name="Text Placeholder 3"/>
          <p:cNvSpPr>
            <a:spLocks noGrp="1"/>
          </p:cNvSpPr>
          <p:nvPr>
            <p:ph type="subTitle"/>
          </p:nvPr>
        </p:nvSpPr>
        <p:spPr/>
        <p:txBody>
          <a:bodyPr>
            <a:normAutofit fontScale="92500" lnSpcReduction="20000"/>
          </a:bodyPr>
          <a:lstStyle/>
          <a:p>
            <a:pPr marL="0" indent="0">
              <a:buNone/>
            </a:pPr>
            <a:endParaRPr lang="en-US" dirty="0"/>
          </a:p>
          <a:p>
            <a:pPr marL="0" indent="0">
              <a:buNone/>
            </a:pPr>
            <a:endParaRPr lang="en-US" dirty="0"/>
          </a:p>
          <a:p>
            <a:endParaRPr lang="en-US" dirty="0" smtClean="0"/>
          </a:p>
          <a:p>
            <a:r>
              <a:rPr lang="en-US" dirty="0" smtClean="0"/>
              <a:t>Automatic </a:t>
            </a:r>
            <a:r>
              <a:rPr lang="en-US" dirty="0"/>
              <a:t>Number Plate Recognition (ANPR) is a fairly well exploredproblemwithmanysuccessfulsolutions.However,thesesolutions are typically tuned towards a particular environment due to the variations in the features of number plates across the world. Algorithms written for number plate recognition are based on these features and so a universal solution would be difﬁcult to realize as the image analysis techniques that are used to build these algorithms cannot themselves boast hundred percent accuracy. The focus of this paper is a proposed algorithm that is optimized to work with Ghanaian vehicle number plates. The algorithm, written in C++ with the </a:t>
            </a:r>
            <a:r>
              <a:rPr lang="en-US" dirty="0" err="1"/>
              <a:t>OpenCV</a:t>
            </a:r>
            <a:r>
              <a:rPr lang="en-US" dirty="0"/>
              <a:t> library, uses edge detection and Feature Detection techniques combined with mathematical morphology for locating the plate. The </a:t>
            </a:r>
            <a:r>
              <a:rPr lang="en-US" dirty="0" err="1"/>
              <a:t>Tesseract</a:t>
            </a:r>
            <a:r>
              <a:rPr lang="en-US" dirty="0"/>
              <a:t> OCR engine was then used to identify the detected characters on the plate.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906920" y="346680"/>
            <a:ext cx="8973000" cy="101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80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4300" b="0" strike="noStrike" spc="-1" dirty="0" smtClean="0">
                <a:solidFill>
                  <a:srgbClr val="572314"/>
                </a:solidFill>
                <a:latin typeface="Gill Sans MT"/>
                <a:ea typeface="DejaVu Sans"/>
              </a:rPr>
              <a:t>03 </a:t>
            </a:r>
            <a:r>
              <a:rPr lang="en-US" sz="4300" b="0" strike="noStrike" spc="-1" dirty="0">
                <a:solidFill>
                  <a:srgbClr val="572314"/>
                </a:solidFill>
                <a:latin typeface="Gill Sans MT"/>
                <a:ea typeface="DejaVu Sans"/>
              </a:rPr>
              <a:t>- </a:t>
            </a:r>
            <a:r>
              <a:rPr lang="en-US" sz="4400" spc="-1" dirty="0">
                <a:solidFill>
                  <a:srgbClr val="000000"/>
                </a:solidFill>
              </a:rPr>
              <a:t>Automatic License Plate Recognition using </a:t>
            </a:r>
            <a:r>
              <a:rPr lang="en-US" sz="4400" spc="-1" dirty="0" err="1">
                <a:solidFill>
                  <a:srgbClr val="000000"/>
                </a:solidFill>
              </a:rPr>
              <a:t>OpenCV</a:t>
            </a:r>
            <a:r>
              <a:rPr lang="en-US" sz="4400" spc="-1" dirty="0">
                <a:solidFill>
                  <a:srgbClr val="000000"/>
                </a:solidFill>
              </a:rPr>
              <a:t> </a:t>
            </a:r>
            <a:endParaRPr lang="en-IN" sz="4400" b="0" strike="noStrike" spc="-1" dirty="0">
              <a:solidFill>
                <a:srgbClr val="000000"/>
              </a:solidFill>
              <a:latin typeface="Arial"/>
            </a:endParaRPr>
          </a:p>
        </p:txBody>
      </p:sp>
      <p:sp>
        <p:nvSpPr>
          <p:cNvPr id="111" name="CustomShape 2"/>
          <p:cNvSpPr/>
          <p:nvPr/>
        </p:nvSpPr>
        <p:spPr>
          <a:xfrm>
            <a:off x="1949040" y="1550160"/>
            <a:ext cx="9106560" cy="4723560"/>
          </a:xfrm>
          <a:prstGeom prst="rect">
            <a:avLst/>
          </a:prstGeom>
          <a:noFill/>
          <a:ln>
            <a:noFill/>
          </a:ln>
        </p:spPr>
        <p:style>
          <a:lnRef idx="0">
            <a:scrgbClr r="0" g="0" b="0"/>
          </a:lnRef>
          <a:fillRef idx="0">
            <a:scrgbClr r="0" g="0" b="0"/>
          </a:fillRef>
          <a:effectRef idx="0">
            <a:scrgbClr r="0" g="0" b="0"/>
          </a:effectRef>
          <a:fontRef idx="minor"/>
        </p:style>
      </p:sp>
      <p:sp>
        <p:nvSpPr>
          <p:cNvPr id="112" name="CustomShape 3"/>
          <p:cNvSpPr/>
          <p:nvPr/>
        </p:nvSpPr>
        <p:spPr>
          <a:xfrm>
            <a:off x="527220" y="63468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0045F2F8-8E21-4B23-AEEC-E9776F759518}"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13" name="CustomShape 4"/>
          <p:cNvSpPr/>
          <p:nvPr/>
        </p:nvSpPr>
        <p:spPr>
          <a:xfrm>
            <a:off x="5498010" y="6306818"/>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14"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E2D5EDDB-E2F4-466D-A6BF-4F1A3C418AC7}" type="slidenum">
              <a:rPr lang="en-IN" sz="1200" b="0" strike="noStrike" spc="-1">
                <a:solidFill>
                  <a:srgbClr val="B5A989"/>
                </a:solidFill>
                <a:latin typeface="Gill Sans MT"/>
                <a:ea typeface="DejaVu Sans"/>
              </a:rPr>
              <a:t>11</a:t>
            </a:fld>
            <a:endParaRPr lang="en-IN" sz="1200" b="0" strike="noStrike" spc="-1">
              <a:solidFill>
                <a:srgbClr val="000000"/>
              </a:solidFill>
              <a:latin typeface="Arial"/>
            </a:endParaRPr>
          </a:p>
        </p:txBody>
      </p:sp>
      <p:sp>
        <p:nvSpPr>
          <p:cNvPr id="3" name="Subtitle 2"/>
          <p:cNvSpPr>
            <a:spLocks noGrp="1"/>
          </p:cNvSpPr>
          <p:nvPr>
            <p:ph type="subTitle"/>
          </p:nvPr>
        </p:nvSpPr>
        <p:spPr/>
        <p:txBody>
          <a:bodyPr/>
          <a:lstStyle/>
          <a:p>
            <a:endParaRPr lang="en-US" dirty="0" smtClean="0"/>
          </a:p>
          <a:p>
            <a:endParaRPr lang="en-US" dirty="0"/>
          </a:p>
          <a:p>
            <a:endParaRPr lang="en-US" dirty="0" smtClean="0"/>
          </a:p>
          <a:p>
            <a:endParaRPr lang="en-US" dirty="0"/>
          </a:p>
          <a:p>
            <a:r>
              <a:rPr lang="en-US" dirty="0" smtClean="0"/>
              <a:t>The </a:t>
            </a:r>
            <a:r>
              <a:rPr lang="en-US" dirty="0"/>
              <a:t>scientiﬁc world is deploying research in intelligent transportation systems which have a signiﬁcant impact on peoples´ lives. Automatic License Plate Recognition (ALPR) is a computer vision technology to extract the license number of vehicles from images. It is an embedded system which has numerous applications and challenges. Typical ALPR systems are implemented using proprietary technologies and hence are costly. This closed approach also prevents further research and development of the </a:t>
            </a:r>
            <a:r>
              <a:rPr lang="en-US" dirty="0" smtClean="0"/>
              <a:t>system.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823040" y="336240"/>
            <a:ext cx="9195480" cy="10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6500" lnSpcReduction="20000"/>
          </a:bodyPr>
          <a:lstStyle/>
          <a:p>
            <a:r>
              <a:rPr lang="en-US" sz="4300" b="0" strike="noStrike" spc="-1" dirty="0">
                <a:solidFill>
                  <a:srgbClr val="572314"/>
                </a:solidFill>
                <a:latin typeface="Gill Sans MT"/>
                <a:ea typeface="DejaVu Sans"/>
              </a:rPr>
              <a:t>Literature Review Paper </a:t>
            </a:r>
            <a:r>
              <a:rPr lang="en-US" sz="3900" b="0" strike="noStrike" spc="-1" dirty="0" smtClean="0">
                <a:solidFill>
                  <a:srgbClr val="572314"/>
                </a:solidFill>
                <a:latin typeface="Gill Sans MT"/>
                <a:ea typeface="DejaVu Sans"/>
              </a:rPr>
              <a:t>04 - </a:t>
            </a:r>
            <a:r>
              <a:rPr lang="en-US" sz="3200" b="1" dirty="0"/>
              <a:t>AUTOMATIC LICENSE PLATE RECOGNITION SYSTEM USING OPENCV LIBRARY</a:t>
            </a:r>
            <a:endParaRPr lang="en-US" sz="3200" dirty="0"/>
          </a:p>
        </p:txBody>
      </p:sp>
      <p:sp>
        <p:nvSpPr>
          <p:cNvPr id="99" name="CustomShape 2"/>
          <p:cNvSpPr/>
          <p:nvPr/>
        </p:nvSpPr>
        <p:spPr>
          <a:xfrm>
            <a:off x="1823040" y="1229040"/>
            <a:ext cx="9327600" cy="471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5760" indent="-282240">
              <a:lnSpc>
                <a:spcPct val="100000"/>
              </a:lnSpc>
              <a:spcBef>
                <a:spcPts val="601"/>
              </a:spcBef>
              <a:buClr>
                <a:srgbClr val="3891A7"/>
              </a:buClr>
              <a:buSzPct val="80000"/>
              <a:buFont typeface="Wingdings 2" charset="2"/>
              <a:buChar char=""/>
              <a:tabLst>
                <a:tab pos="408240" algn="l"/>
              </a:tabLst>
            </a:pPr>
            <a:endParaRPr lang="en-US" sz="2400" dirty="0" smtClean="0"/>
          </a:p>
          <a:p>
            <a:pPr marL="365760" indent="-282240">
              <a:lnSpc>
                <a:spcPct val="100000"/>
              </a:lnSpc>
              <a:spcBef>
                <a:spcPts val="601"/>
              </a:spcBef>
              <a:buClr>
                <a:srgbClr val="3891A7"/>
              </a:buClr>
              <a:buSzPct val="80000"/>
              <a:buFont typeface="Wingdings 2" charset="2"/>
              <a:buChar char=""/>
              <a:tabLst>
                <a:tab pos="408240" algn="l"/>
              </a:tabLst>
            </a:pPr>
            <a:endParaRPr lang="en-US" sz="2400" dirty="0"/>
          </a:p>
          <a:p>
            <a:pPr marL="365760" indent="-282240">
              <a:lnSpc>
                <a:spcPct val="100000"/>
              </a:lnSpc>
              <a:spcBef>
                <a:spcPts val="601"/>
              </a:spcBef>
              <a:buClr>
                <a:srgbClr val="3891A7"/>
              </a:buClr>
              <a:buSzPct val="80000"/>
              <a:buFont typeface="Wingdings 2" charset="2"/>
              <a:buChar char=""/>
              <a:tabLst>
                <a:tab pos="408240" algn="l"/>
              </a:tabLst>
            </a:pPr>
            <a:r>
              <a:rPr lang="en-US" sz="2400" dirty="0" smtClean="0"/>
              <a:t>Computer </a:t>
            </a:r>
            <a:r>
              <a:rPr lang="en-US" sz="2400" dirty="0"/>
              <a:t>vision [1] is a science discipline focused on technologies enabling machine extraction of important features from images for specified task solutions. In other words, computer vision is human vision imitated by computer. The main purpose is description of objects we see by one or more images and reconstruction of its features as shape, illumination or color.</a:t>
            </a:r>
            <a:endParaRPr lang="en-US" sz="2400" spc="-1" dirty="0" smtClean="0">
              <a:solidFill>
                <a:srgbClr val="FF0000"/>
              </a:solidFill>
            </a:endParaRPr>
          </a:p>
        </p:txBody>
      </p:sp>
      <p:sp>
        <p:nvSpPr>
          <p:cNvPr id="100" name="CustomShape 3"/>
          <p:cNvSpPr/>
          <p:nvPr/>
        </p:nvSpPr>
        <p:spPr>
          <a:xfrm>
            <a:off x="184568" y="63428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967ECCEA-C200-43B3-B62C-A9C750AD8B7D}"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01" name="CustomShape 4"/>
          <p:cNvSpPr/>
          <p:nvPr/>
        </p:nvSpPr>
        <p:spPr>
          <a:xfrm>
            <a:off x="5326684" y="6342818"/>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02" name="CustomShape 5"/>
          <p:cNvSpPr/>
          <p:nvPr/>
        </p:nvSpPr>
        <p:spPr>
          <a:xfrm>
            <a:off x="11180520" y="6337709"/>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7C3B17F0-0D7D-487B-BBD7-5D9925EB31A5}" type="slidenum">
              <a:rPr lang="en-IN" sz="1200" b="0" strike="noStrike" spc="-1">
                <a:solidFill>
                  <a:srgbClr val="B5A989"/>
                </a:solidFill>
                <a:latin typeface="Gill Sans MT"/>
                <a:ea typeface="DejaVu Sans"/>
              </a:rPr>
              <a:t>12</a:t>
            </a:fld>
            <a:endParaRPr lang="en-IN" sz="1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760040" y="367920"/>
            <a:ext cx="9988200" cy="106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10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4300" b="0" strike="noStrike" spc="-1" dirty="0" smtClean="0">
                <a:solidFill>
                  <a:srgbClr val="572314"/>
                </a:solidFill>
                <a:latin typeface="Gill Sans MT"/>
                <a:ea typeface="DejaVu Sans"/>
              </a:rPr>
              <a:t>05 </a:t>
            </a:r>
            <a:r>
              <a:rPr lang="en-US" sz="4300" b="0" strike="noStrike" spc="-1" dirty="0">
                <a:solidFill>
                  <a:srgbClr val="572314"/>
                </a:solidFill>
                <a:latin typeface="Gill Sans MT"/>
                <a:ea typeface="DejaVu Sans"/>
              </a:rPr>
              <a:t>- </a:t>
            </a:r>
            <a:r>
              <a:rPr lang="en-US" sz="4400" spc="-1" dirty="0">
                <a:solidFill>
                  <a:srgbClr val="000000"/>
                </a:solidFill>
              </a:rPr>
              <a:t>Number Plate Recognition by using open CV- Python </a:t>
            </a:r>
          </a:p>
        </p:txBody>
      </p:sp>
      <p:sp>
        <p:nvSpPr>
          <p:cNvPr id="123" name="CustomShape 2"/>
          <p:cNvSpPr/>
          <p:nvPr/>
        </p:nvSpPr>
        <p:spPr>
          <a:xfrm>
            <a:off x="1738800" y="1550160"/>
            <a:ext cx="9411480" cy="447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5760" indent="-282240">
              <a:lnSpc>
                <a:spcPct val="100000"/>
              </a:lnSpc>
              <a:spcBef>
                <a:spcPts val="601"/>
              </a:spcBef>
              <a:buClr>
                <a:srgbClr val="3891A7"/>
              </a:buClr>
              <a:buSzPct val="80000"/>
              <a:buFont typeface="Wingdings 2" charset="2"/>
              <a:buChar char=""/>
              <a:tabLst>
                <a:tab pos="408240" algn="l"/>
              </a:tabLst>
            </a:pPr>
            <a:r>
              <a:rPr lang="en-US" sz="2000" spc="-1" dirty="0">
                <a:solidFill>
                  <a:srgbClr val="000000"/>
                </a:solidFill>
              </a:rPr>
              <a:t>License Plate Recognition was a computer system that recognizes any digital image automatically on the number plate. This system includes various operations such as taking pictures, localizing the number pad, truncating characters and OCR from alphanumeric characters. The main idea of this system is to design and develop effective image processing techniques and algorithms to localize the license plate in the captured image, to divide the characters from that number plate and to identify each character of the segment by using the Open Computer Vision Library</a:t>
            </a:r>
            <a:endParaRPr lang="en-US" sz="2000" spc="-1" dirty="0" smtClean="0">
              <a:solidFill>
                <a:srgbClr val="000000"/>
              </a:solidFill>
            </a:endParaRPr>
          </a:p>
        </p:txBody>
      </p:sp>
      <p:sp>
        <p:nvSpPr>
          <p:cNvPr id="124" name="CustomShape 3"/>
          <p:cNvSpPr/>
          <p:nvPr/>
        </p:nvSpPr>
        <p:spPr>
          <a:xfrm>
            <a:off x="249222" y="63054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059930D-C539-42AC-9388-2F53F5C6A94F}"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25" name="CustomShape 4"/>
          <p:cNvSpPr/>
          <p:nvPr/>
        </p:nvSpPr>
        <p:spPr>
          <a:xfrm>
            <a:off x="5514230"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26"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4B6DDA65-BDFC-4495-8396-20E5197564D9}" type="slidenum">
              <a:rPr lang="en-IN" sz="1200" b="0" strike="noStrike" spc="-1">
                <a:solidFill>
                  <a:srgbClr val="B5A989"/>
                </a:solidFill>
                <a:latin typeface="Gill Sans MT"/>
                <a:ea typeface="DejaVu Sans"/>
              </a:rPr>
              <a:t>13</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881180" y="546145"/>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nSpc>
                <a:spcPct val="100000"/>
              </a:lnSpc>
              <a:tabLst>
                <a:tab pos="408240" algn="l"/>
              </a:tabLst>
            </a:pPr>
            <a:r>
              <a:rPr lang="en-US" sz="2800" b="0" strike="noStrike" spc="-1" dirty="0" smtClean="0">
                <a:solidFill>
                  <a:srgbClr val="572314"/>
                </a:solidFill>
                <a:latin typeface="Gill Sans MT"/>
                <a:ea typeface="DejaVu Sans"/>
              </a:rPr>
              <a:t> </a:t>
            </a:r>
            <a:r>
              <a:rPr lang="en-US" sz="2800" spc="-1" dirty="0">
                <a:solidFill>
                  <a:srgbClr val="572314"/>
                </a:solidFill>
                <a:latin typeface="Gill Sans MT"/>
              </a:rPr>
              <a:t>Literature Review Paper 06 - </a:t>
            </a:r>
            <a:r>
              <a:rPr lang="en-US" sz="2800" spc="-1" dirty="0">
                <a:solidFill>
                  <a:srgbClr val="000000"/>
                </a:solidFill>
              </a:rPr>
              <a:t>SINGLE LINE LICENSE PLATE DETECTION USING OPENCV AND TESSERACT </a:t>
            </a:r>
            <a:endParaRPr lang="en-IN" sz="2800" b="0" strike="noStrike" spc="-1" dirty="0">
              <a:solidFill>
                <a:srgbClr val="000000"/>
              </a:solidFill>
              <a:latin typeface="Arial"/>
            </a:endParaRPr>
          </a:p>
        </p:txBody>
      </p:sp>
      <p:sp>
        <p:nvSpPr>
          <p:cNvPr id="134"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000000"/>
                </a:solidFill>
              </a:rPr>
              <a:t>License plate detection is an image processing technology that uses a license (number) plate for vehicle identification. The objective is to design and implement an efficient vehicle identification system that identifies the vehicle using the vehicle’s license plate. The system can be implemented on the entrance of parking lots, toll booths, or any private premises like college, etc. to keep the records of ongoing and outgoing vehicles. It can be used to allow access to only permitted vehicles inside the premises. The developed system first captures the image of the vehicle’s front, then detects the license plate and then reads the license plate</a:t>
            </a:r>
            <a:endParaRPr lang="en-IN" sz="2400" b="0" strike="noStrike" spc="-1" dirty="0">
              <a:solidFill>
                <a:srgbClr val="000000"/>
              </a:solidFill>
              <a:latin typeface="Arial"/>
            </a:endParaRPr>
          </a:p>
        </p:txBody>
      </p:sp>
      <p:sp>
        <p:nvSpPr>
          <p:cNvPr id="135" name="CustomShape 3"/>
          <p:cNvSpPr/>
          <p:nvPr/>
        </p:nvSpPr>
        <p:spPr>
          <a:xfrm>
            <a:off x="0" y="6274655"/>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1067EC2E-6C82-4D08-8270-14661805B32A}"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36" name="CustomShape 4"/>
          <p:cNvSpPr/>
          <p:nvPr/>
        </p:nvSpPr>
        <p:spPr>
          <a:xfrm>
            <a:off x="5698957" y="6274655"/>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3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BFA95B40-D11B-4D57-A34D-4859007486A6}" type="slidenum">
              <a:rPr lang="en-IN" sz="1200" b="0" strike="noStrike" spc="-1">
                <a:solidFill>
                  <a:srgbClr val="B5A989"/>
                </a:solidFill>
                <a:latin typeface="Gill Sans MT"/>
                <a:ea typeface="DejaVu Sans"/>
              </a:rPr>
              <a:t>14</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881000" y="579960"/>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tabLst>
                <a:tab pos="408240" algn="l"/>
              </a:tabLst>
            </a:pPr>
            <a:r>
              <a:rPr lang="en-US" sz="2400" b="0" strike="noStrike" spc="-1" dirty="0">
                <a:solidFill>
                  <a:srgbClr val="000000"/>
                </a:solidFill>
                <a:latin typeface="Gill Sans MT"/>
                <a:ea typeface="DejaVu Sans"/>
              </a:rPr>
              <a:t>Literature Review Paper </a:t>
            </a:r>
            <a:r>
              <a:rPr lang="en-US" sz="2400" b="0" strike="noStrike" spc="-1" dirty="0" smtClean="0">
                <a:solidFill>
                  <a:srgbClr val="000000"/>
                </a:solidFill>
                <a:latin typeface="Gill Sans MT"/>
                <a:ea typeface="DejaVu Sans"/>
              </a:rPr>
              <a:t>08 </a:t>
            </a:r>
            <a:r>
              <a:rPr lang="en-US" sz="2400" b="0" strike="noStrike" spc="-1" dirty="0">
                <a:solidFill>
                  <a:srgbClr val="000000"/>
                </a:solidFill>
                <a:latin typeface="Gill Sans MT"/>
                <a:ea typeface="DejaVu Sans"/>
              </a:rPr>
              <a:t>- </a:t>
            </a:r>
            <a:r>
              <a:rPr lang="en-US" sz="2400" spc="-1" dirty="0">
                <a:solidFill>
                  <a:srgbClr val="000000"/>
                </a:solidFill>
              </a:rPr>
              <a:t>A Survey on License Plate Recognition Systems </a:t>
            </a:r>
            <a:endParaRPr lang="en-IN" sz="2400" b="0" strike="noStrike" spc="-1" dirty="0">
              <a:solidFill>
                <a:srgbClr val="000000"/>
              </a:solidFill>
              <a:latin typeface="Arial"/>
            </a:endParaRPr>
          </a:p>
        </p:txBody>
      </p:sp>
      <p:sp>
        <p:nvSpPr>
          <p:cNvPr id="145"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sp>
      <p:sp>
        <p:nvSpPr>
          <p:cNvPr id="146" name="CustomShape 3"/>
          <p:cNvSpPr/>
          <p:nvPr/>
        </p:nvSpPr>
        <p:spPr>
          <a:xfrm>
            <a:off x="313877" y="6274655"/>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03E5F024-CF0B-44E2-A022-DA8D50A0E768}"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47" name="CustomShape 4"/>
          <p:cNvSpPr/>
          <p:nvPr/>
        </p:nvSpPr>
        <p:spPr>
          <a:xfrm>
            <a:off x="5671248" y="6274655"/>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48"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D8DA1117-00B4-4DD6-8F12-123ABFEC95B1}" type="slidenum">
              <a:rPr lang="en-IN" sz="1200" b="0" strike="noStrike" spc="-1">
                <a:solidFill>
                  <a:srgbClr val="B5A989"/>
                </a:solidFill>
                <a:latin typeface="Gill Sans MT"/>
                <a:ea typeface="DejaVu Sans"/>
              </a:rPr>
              <a:t>15</a:t>
            </a:fld>
            <a:endParaRPr lang="en-IN" sz="1200" b="0" strike="noStrike" spc="-1">
              <a:solidFill>
                <a:srgbClr val="000000"/>
              </a:solidFill>
              <a:latin typeface="Arial"/>
            </a:endParaRPr>
          </a:p>
        </p:txBody>
      </p:sp>
      <p:sp>
        <p:nvSpPr>
          <p:cNvPr id="149" name="CustomShape 6"/>
          <p:cNvSpPr/>
          <p:nvPr/>
        </p:nvSpPr>
        <p:spPr>
          <a:xfrm>
            <a:off x="1881000" y="1688760"/>
            <a:ext cx="9598680" cy="31686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FF0000"/>
              </a:buClr>
              <a:buFont typeface="Arial"/>
              <a:buChar char="•"/>
              <a:tabLst>
                <a:tab pos="408240" algn="l"/>
              </a:tabLst>
            </a:pPr>
            <a:r>
              <a:rPr lang="en-US" sz="2000" spc="-1" dirty="0">
                <a:solidFill>
                  <a:srgbClr val="000000"/>
                </a:solidFill>
              </a:rPr>
              <a:t>License Plate Recognition (LPR) is a well known image processing technology. LPR system consists of four steps: capture the image from digital camera, pre-processing, character segmentation and character recognition. License plates are available in various styles and colors in various countries. Every country has their own license plate format. So each country develops the LPR system appropriate for the vehicle license plate format. Difficulties that the LPR systems face are the environmental and non-uniform outdoor illumination conditions. Therefore, most of the systems work under restricted environmental conditions like fixed illumination, limited vehicle speed, designated routes, and stationary backgrounds. Each LPR system use different combination of algorithms</a:t>
            </a:r>
            <a:endParaRPr lang="en-IN" sz="2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881000" y="579960"/>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tabLst>
                <a:tab pos="408240" algn="l"/>
              </a:tabLst>
            </a:pPr>
            <a:r>
              <a:rPr lang="en-US" sz="2800" b="0" strike="noStrike" spc="-1" dirty="0">
                <a:solidFill>
                  <a:srgbClr val="572314"/>
                </a:solidFill>
                <a:latin typeface="Gill Sans MT"/>
                <a:ea typeface="DejaVu Sans"/>
              </a:rPr>
              <a:t>Literature Review Paper </a:t>
            </a:r>
            <a:r>
              <a:rPr lang="en-US" sz="2800" b="0" strike="noStrike" spc="-1" dirty="0" smtClean="0">
                <a:solidFill>
                  <a:srgbClr val="572314"/>
                </a:solidFill>
                <a:latin typeface="Gill Sans MT"/>
                <a:ea typeface="DejaVu Sans"/>
              </a:rPr>
              <a:t>09 </a:t>
            </a:r>
            <a:r>
              <a:rPr lang="en-US" sz="2800" b="0" strike="noStrike" spc="-1" dirty="0">
                <a:solidFill>
                  <a:srgbClr val="572314"/>
                </a:solidFill>
                <a:latin typeface="Gill Sans MT"/>
                <a:ea typeface="DejaVu Sans"/>
              </a:rPr>
              <a:t>- </a:t>
            </a:r>
            <a:r>
              <a:rPr lang="en-US" sz="2800" spc="-1" dirty="0">
                <a:solidFill>
                  <a:srgbClr val="000000"/>
                </a:solidFill>
              </a:rPr>
              <a:t>An Automatic Number Plate Recognition System using </a:t>
            </a:r>
            <a:r>
              <a:rPr lang="en-US" sz="2800" spc="-1" dirty="0" err="1">
                <a:solidFill>
                  <a:srgbClr val="000000"/>
                </a:solidFill>
              </a:rPr>
              <a:t>OpenCV</a:t>
            </a:r>
            <a:r>
              <a:rPr lang="en-US" sz="2800" spc="-1" dirty="0">
                <a:solidFill>
                  <a:srgbClr val="000000"/>
                </a:solidFill>
              </a:rPr>
              <a:t> and </a:t>
            </a:r>
            <a:r>
              <a:rPr lang="en-US" sz="2800" spc="-1" dirty="0" err="1">
                <a:solidFill>
                  <a:srgbClr val="000000"/>
                </a:solidFill>
              </a:rPr>
              <a:t>Tesseract</a:t>
            </a:r>
            <a:r>
              <a:rPr lang="en-US" sz="2800" spc="-1" dirty="0">
                <a:solidFill>
                  <a:srgbClr val="000000"/>
                </a:solidFill>
              </a:rPr>
              <a:t> OCR Engine</a:t>
            </a:r>
          </a:p>
        </p:txBody>
      </p:sp>
      <p:sp>
        <p:nvSpPr>
          <p:cNvPr id="197"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sp>
      <p:sp>
        <p:nvSpPr>
          <p:cNvPr id="198" name="CustomShape 3"/>
          <p:cNvSpPr/>
          <p:nvPr/>
        </p:nvSpPr>
        <p:spPr>
          <a:xfrm>
            <a:off x="459180" y="62946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F3F0BCB-EBA0-4139-98B1-55CDF68B4C4F}"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99" name="CustomShape 4"/>
          <p:cNvSpPr/>
          <p:nvPr/>
        </p:nvSpPr>
        <p:spPr>
          <a:xfrm>
            <a:off x="5865211"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00"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C8710A03-BA93-4C4B-93D9-5FA00330D69D}" type="slidenum">
              <a:rPr lang="en-IN" sz="1200" b="0" strike="noStrike" spc="-1">
                <a:solidFill>
                  <a:srgbClr val="B5A989"/>
                </a:solidFill>
                <a:latin typeface="Gill Sans MT"/>
                <a:ea typeface="DejaVu Sans"/>
              </a:rPr>
              <a:t>16</a:t>
            </a:fld>
            <a:endParaRPr lang="en-IN" sz="1200" b="0" strike="noStrike" spc="-1">
              <a:solidFill>
                <a:srgbClr val="000000"/>
              </a:solidFill>
              <a:latin typeface="Arial"/>
            </a:endParaRPr>
          </a:p>
        </p:txBody>
      </p:sp>
      <p:sp>
        <p:nvSpPr>
          <p:cNvPr id="201" name="CustomShape 6"/>
          <p:cNvSpPr/>
          <p:nvPr/>
        </p:nvSpPr>
        <p:spPr>
          <a:xfrm>
            <a:off x="1957320" y="1875960"/>
            <a:ext cx="952236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buClr>
                <a:srgbClr val="FF0000"/>
              </a:buClr>
              <a:buFont typeface="Arial"/>
              <a:buChar char="•"/>
              <a:tabLst>
                <a:tab pos="408240" algn="l"/>
              </a:tabLst>
            </a:pPr>
            <a:r>
              <a:rPr lang="en-US" sz="2400" spc="-1" dirty="0">
                <a:solidFill>
                  <a:srgbClr val="FF0000"/>
                </a:solidFill>
              </a:rPr>
              <a:t>Automatic Number Plate Recognition (ANPR) is a fairly well exploredproblemwithmanysuccessfulsolutions.However,thesesolutions are typically tuned towards a particular environment due to the variations in the features of number plates across the world. Algorithms written for number plate recognition are based on these features and so a universal solution would be difﬁcult to realize as the image analysis techniques that are used to build these algorithms cannot themselves boast hundred percent accuracy. The focus of this paper is a proposed algorithm that is optimized to work with Ghanaian vehicle number plates</a:t>
            </a:r>
            <a:endParaRPr lang="en-IN" sz="2400" spc="-1"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881000" y="579960"/>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tabLst>
                <a:tab pos="408240" algn="l"/>
              </a:tabLst>
            </a:pPr>
            <a:r>
              <a:rPr lang="en-US" sz="2800" b="0" strike="noStrike" spc="-1" dirty="0">
                <a:solidFill>
                  <a:srgbClr val="572314"/>
                </a:solidFill>
                <a:latin typeface="Gill Sans MT"/>
                <a:ea typeface="DejaVu Sans"/>
              </a:rPr>
              <a:t>Literature Review Paper </a:t>
            </a:r>
            <a:r>
              <a:rPr lang="en-US" sz="2800" spc="-1" dirty="0" smtClean="0">
                <a:solidFill>
                  <a:srgbClr val="572314"/>
                </a:solidFill>
                <a:latin typeface="Gill Sans MT"/>
                <a:ea typeface="DejaVu Sans"/>
              </a:rPr>
              <a:t>10</a:t>
            </a:r>
            <a:r>
              <a:rPr lang="en-US" sz="2800" b="0" strike="noStrike" spc="-1" dirty="0" smtClean="0">
                <a:solidFill>
                  <a:srgbClr val="572314"/>
                </a:solidFill>
                <a:latin typeface="Gill Sans MT"/>
                <a:ea typeface="DejaVu Sans"/>
              </a:rPr>
              <a:t> </a:t>
            </a:r>
            <a:r>
              <a:rPr lang="en-US" sz="2800" b="0" strike="noStrike" spc="-1" dirty="0">
                <a:solidFill>
                  <a:srgbClr val="572314"/>
                </a:solidFill>
                <a:latin typeface="Gill Sans MT"/>
                <a:ea typeface="DejaVu Sans"/>
              </a:rPr>
              <a:t>- </a:t>
            </a:r>
            <a:r>
              <a:rPr lang="en-US" sz="2800" spc="-1" dirty="0">
                <a:solidFill>
                  <a:srgbClr val="000000"/>
                </a:solidFill>
              </a:rPr>
              <a:t>License Plate Character Recognition System using Neural Network </a:t>
            </a:r>
            <a:endParaRPr lang="en-IN" sz="2800" b="0" strike="noStrike" spc="-1" dirty="0">
              <a:solidFill>
                <a:srgbClr val="000000"/>
              </a:solidFill>
              <a:latin typeface="Arial"/>
            </a:endParaRPr>
          </a:p>
        </p:txBody>
      </p:sp>
      <p:sp>
        <p:nvSpPr>
          <p:cNvPr id="210"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sp>
      <p:sp>
        <p:nvSpPr>
          <p:cNvPr id="211" name="CustomShape 3"/>
          <p:cNvSpPr/>
          <p:nvPr/>
        </p:nvSpPr>
        <p:spPr>
          <a:xfrm>
            <a:off x="459180" y="6274655"/>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7D4AFB5-32DE-43B2-A9D3-24B8DE483476}" type="datetime1">
              <a:rPr lang="en-IN" sz="1200" b="0" strike="noStrike" spc="-1">
                <a:solidFill>
                  <a:srgbClr val="B5A989"/>
                </a:solidFill>
                <a:latin typeface="Gill Sans MT"/>
                <a:ea typeface="DejaVu Sans"/>
              </a:rPr>
              <a:t>07-11-2020</a:t>
            </a:fld>
            <a:endParaRPr lang="en-IN" sz="1200" b="0" strike="noStrike" spc="-1">
              <a:solidFill>
                <a:srgbClr val="000000"/>
              </a:solidFill>
              <a:latin typeface="Arial"/>
            </a:endParaRPr>
          </a:p>
        </p:txBody>
      </p:sp>
      <p:sp>
        <p:nvSpPr>
          <p:cNvPr id="212" name="CustomShape 4"/>
          <p:cNvSpPr/>
          <p:nvPr/>
        </p:nvSpPr>
        <p:spPr>
          <a:xfrm>
            <a:off x="5800557"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13"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85E9DDEE-3F2B-4E1E-BC79-50B9746EE5CD}" type="slidenum">
              <a:rPr lang="en-IN" sz="1200" b="0" strike="noStrike" spc="-1">
                <a:solidFill>
                  <a:srgbClr val="B5A989"/>
                </a:solidFill>
                <a:latin typeface="Gill Sans MT"/>
                <a:ea typeface="DejaVu Sans"/>
              </a:rPr>
              <a:t>17</a:t>
            </a:fld>
            <a:endParaRPr lang="en-IN" sz="1200" b="0" strike="noStrike" spc="-1">
              <a:solidFill>
                <a:srgbClr val="000000"/>
              </a:solidFill>
              <a:latin typeface="Arial"/>
            </a:endParaRPr>
          </a:p>
        </p:txBody>
      </p:sp>
      <p:sp>
        <p:nvSpPr>
          <p:cNvPr id="214" name="CustomShape 6"/>
          <p:cNvSpPr/>
          <p:nvPr/>
        </p:nvSpPr>
        <p:spPr>
          <a:xfrm>
            <a:off x="1962720" y="1744920"/>
            <a:ext cx="9516960" cy="48921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0000"/>
              </a:buClr>
              <a:buFont typeface="Arial"/>
              <a:buChar char="•"/>
              <a:tabLst>
                <a:tab pos="408240" algn="l"/>
              </a:tabLst>
            </a:pPr>
            <a:r>
              <a:rPr lang="en-US" sz="2400" spc="-1" dirty="0">
                <a:solidFill>
                  <a:srgbClr val="000000"/>
                </a:solidFill>
              </a:rPr>
              <a:t>Intelligent Transportation System (ITS) has become an integral part of the Transportation Industry these days and it consists of License Plate Recognition (LPR) System. License Plate Recognition is also called Car Plate Recognition (CPR) or Automatic Number Plate Recognition (ANPR) System. In LPR System, when a vehicle steps over magnetic loop detector it senses car and takes image of the car, following image preprocessing operations for improvement in the quality of car image. From this enhanced image, license plate region is recognized and extracted. Then character fragmentation/segmentation is performed on extracted License Plate and these segmented characters are recognized using Neural Network in this paper. </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18</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3418794629"/>
              </p:ext>
            </p:extLst>
          </p:nvPr>
        </p:nvGraphicFramePr>
        <p:xfrm>
          <a:off x="1889883" y="1101447"/>
          <a:ext cx="10108152" cy="5178545"/>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 xmlns:a16="http://schemas.microsoft.com/office/drawing/2014/main" val="10000"/>
                  </a:ext>
                </a:extLst>
              </a:tr>
              <a:tr h="1072602">
                <a:tc>
                  <a:txBody>
                    <a:bodyPr/>
                    <a:lstStyle/>
                    <a:p>
                      <a:pPr marL="0" marR="0" indent="0" algn="l" defTabSz="914400" rtl="0" eaLnBrk="1" fontAlgn="auto" latinLnBrk="0" hangingPunct="1">
                        <a:lnSpc>
                          <a:spcPct val="100000"/>
                        </a:lnSpc>
                        <a:spcBef>
                          <a:spcPts val="0"/>
                        </a:spcBef>
                        <a:spcAft>
                          <a:spcPts val="0"/>
                        </a:spcAft>
                        <a:buClrTx/>
                        <a:buSzTx/>
                        <a:buFontTx/>
                        <a:buNone/>
                        <a:tabLst>
                          <a:tab pos="408240" algn="l"/>
                        </a:tabLst>
                        <a:defRPr/>
                      </a:pPr>
                      <a:r>
                        <a:rPr lang="en-US" sz="1400" spc="-1" dirty="0" smtClean="0">
                          <a:solidFill>
                            <a:srgbClr val="000000"/>
                          </a:solidFill>
                        </a:rPr>
                        <a:t>Designing License Plate Identification through Digital Images with </a:t>
                      </a:r>
                      <a:r>
                        <a:rPr lang="en-US" sz="1400" spc="-1" dirty="0" err="1" smtClean="0">
                          <a:solidFill>
                            <a:srgbClr val="000000"/>
                          </a:solidFill>
                        </a:rPr>
                        <a:t>OpenCV</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Abhishek Kaushik , </a:t>
                      </a:r>
                      <a:r>
                        <a:rPr lang="en-IN" sz="1400" dirty="0" err="1" smtClean="0"/>
                        <a:t>Anchal</a:t>
                      </a:r>
                      <a:r>
                        <a:rPr lang="en-IN" sz="1400" dirty="0" smtClean="0"/>
                        <a:t> Kaushik</a:t>
                      </a:r>
                      <a:r>
                        <a:rPr lang="en-IN" sz="1400" baseline="0" dirty="0" smtClean="0"/>
                        <a:t> </a:t>
                      </a:r>
                      <a:r>
                        <a:rPr lang="en-IN" sz="1400" dirty="0" smtClean="0"/>
                        <a:t>, </a:t>
                      </a:r>
                      <a:r>
                        <a:rPr lang="en-IN" sz="1400" dirty="0" err="1" smtClean="0"/>
                        <a:t>Sudhanshu</a:t>
                      </a:r>
                      <a:r>
                        <a:rPr lang="en-IN" sz="1400" dirty="0" smtClean="0"/>
                        <a:t> </a:t>
                      </a:r>
                      <a:r>
                        <a:rPr lang="en-IN" sz="1400" dirty="0" err="1" smtClean="0"/>
                        <a:t>Naithani</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2015</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The method of opinions extraction from an online web page and the limitation of Sentiment analysis.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Major data mining techniques used to dig the knowledge like clustering</a:t>
                      </a:r>
                      <a:r>
                        <a:rPr lang="en-US" sz="1400" baseline="0" dirty="0" smtClean="0"/>
                        <a:t> , data mining.</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Receive the knowledge of the huge mass of data</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The trouble of taking out the semantic orientation (SO) of a text (i.e., whether the text is positive or negative towards a peculiar subject matter)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b="0" strike="noStrike" spc="-1" dirty="0" smtClean="0">
                          <a:solidFill>
                            <a:srgbClr val="000000"/>
                          </a:solidFill>
                          <a:latin typeface="+mn-lt"/>
                        </a:rPr>
                        <a:t>An Automatic Number Plate Recognition System using </a:t>
                      </a:r>
                      <a:r>
                        <a:rPr lang="en-US" sz="1400" b="0" strike="noStrike" spc="-1" dirty="0" err="1" smtClean="0">
                          <a:solidFill>
                            <a:srgbClr val="000000"/>
                          </a:solidFill>
                          <a:latin typeface="+mn-lt"/>
                        </a:rPr>
                        <a:t>OpenCV</a:t>
                      </a:r>
                      <a:r>
                        <a:rPr lang="en-US" sz="1400" b="0" strike="noStrike" spc="-1" dirty="0" smtClean="0">
                          <a:solidFill>
                            <a:srgbClr val="000000"/>
                          </a:solidFill>
                          <a:latin typeface="+mn-lt"/>
                        </a:rPr>
                        <a:t> and </a:t>
                      </a:r>
                      <a:r>
                        <a:rPr lang="en-US" sz="1400" b="0" strike="noStrike" spc="-1" dirty="0" err="1" smtClean="0">
                          <a:solidFill>
                            <a:srgbClr val="000000"/>
                          </a:solidFill>
                          <a:latin typeface="+mn-lt"/>
                        </a:rPr>
                        <a:t>Tesseract</a:t>
                      </a:r>
                      <a:r>
                        <a:rPr lang="en-US" sz="1400" b="0" strike="noStrike" spc="-1" dirty="0" smtClean="0">
                          <a:solidFill>
                            <a:srgbClr val="000000"/>
                          </a:solidFill>
                          <a:latin typeface="+mn-lt"/>
                        </a:rPr>
                        <a:t> OCR Engine</a:t>
                      </a:r>
                    </a:p>
                    <a:p>
                      <a:pPr>
                        <a:lnSpc>
                          <a:spcPct val="100000"/>
                        </a:lnSpc>
                        <a:tabLst>
                          <a:tab pos="408240" algn="l"/>
                        </a:tabLst>
                      </a:pP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IN" sz="1400" dirty="0" err="1" smtClean="0"/>
                        <a:t>Kirti</a:t>
                      </a:r>
                      <a:r>
                        <a:rPr lang="en-IN" sz="1400" dirty="0" smtClean="0"/>
                        <a:t> Huda, </a:t>
                      </a:r>
                      <a:r>
                        <a:rPr lang="en-IN" sz="1400" dirty="0" err="1" smtClean="0"/>
                        <a:t>Neshat</a:t>
                      </a:r>
                      <a:r>
                        <a:rPr lang="en-IN" sz="1400" dirty="0" smtClean="0"/>
                        <a:t> Karim </a:t>
                      </a:r>
                      <a:r>
                        <a:rPr lang="en-IN" sz="1400" dirty="0" err="1" smtClean="0"/>
                        <a:t>Shaukat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2017</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300" dirty="0" smtClean="0">
                          <a:latin typeface="Times New Roman"/>
                          <a:ea typeface="Times New Roman"/>
                          <a:cs typeface="Times New Roman"/>
                          <a:sym typeface="Times New Roman"/>
                        </a:rPr>
                        <a:t>To</a:t>
                      </a:r>
                      <a:r>
                        <a:rPr lang="en-US" sz="1300" baseline="0" dirty="0" smtClean="0">
                          <a:latin typeface="Times New Roman"/>
                          <a:ea typeface="Times New Roman"/>
                          <a:cs typeface="Times New Roman"/>
                          <a:sym typeface="Times New Roman"/>
                        </a:rPr>
                        <a:t> fetch the data in form of bag-of-words and get user behavior.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300" dirty="0" smtClean="0">
                          <a:latin typeface="Times New Roman"/>
                          <a:ea typeface="Times New Roman"/>
                          <a:cs typeface="Times New Roman"/>
                          <a:sym typeface="Times New Roman"/>
                        </a:rPr>
                        <a:t>Using</a:t>
                      </a:r>
                      <a:r>
                        <a:rPr lang="en-US" sz="1300" baseline="0" dirty="0" smtClean="0">
                          <a:latin typeface="Times New Roman"/>
                          <a:ea typeface="Times New Roman"/>
                          <a:cs typeface="Times New Roman"/>
                          <a:sym typeface="Times New Roman"/>
                        </a:rPr>
                        <a:t> sentiment analysis we can easily get the user behavior.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400" dirty="0" smtClean="0"/>
                        <a:t>It is analyzed that execution time is reduced to 10 percent and accuracy is increase to 20 percent.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300" dirty="0" smtClean="0">
                          <a:latin typeface="Times New Roman"/>
                          <a:ea typeface="Times New Roman"/>
                          <a:cs typeface="Times New Roman"/>
                          <a:sym typeface="Times New Roman"/>
                        </a:rPr>
                        <a:t>Sometimes</a:t>
                      </a:r>
                      <a:r>
                        <a:rPr lang="en-US" sz="1300" baseline="0" dirty="0" smtClean="0">
                          <a:latin typeface="Times New Roman"/>
                          <a:ea typeface="Times New Roman"/>
                          <a:cs typeface="Times New Roman"/>
                          <a:sym typeface="Times New Roman"/>
                        </a:rPr>
                        <a:t> pattern may exist or sometimes it may not.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19</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3337414045"/>
              </p:ext>
            </p:extLst>
          </p:nvPr>
        </p:nvGraphicFramePr>
        <p:xfrm>
          <a:off x="1889883" y="1101447"/>
          <a:ext cx="10108152" cy="4197089"/>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 xmlns:a16="http://schemas.microsoft.com/office/drawing/2014/main" val="10000"/>
                  </a:ext>
                </a:extLst>
              </a:tr>
              <a:tr h="1072602">
                <a:tc>
                  <a:txBody>
                    <a:bodyPr/>
                    <a:lstStyle/>
                    <a:p>
                      <a:pPr>
                        <a:lnSpc>
                          <a:spcPct val="100000"/>
                        </a:lnSpc>
                        <a:tabLst>
                          <a:tab pos="408240" algn="l"/>
                        </a:tabLst>
                      </a:pPr>
                      <a:r>
                        <a:rPr lang="en-US" sz="1400" spc="-1" dirty="0" smtClean="0">
                          <a:solidFill>
                            <a:srgbClr val="000000"/>
                          </a:solidFill>
                        </a:rPr>
                        <a:t>Automatic License Plate Recognition using </a:t>
                      </a:r>
                      <a:r>
                        <a:rPr lang="en-US" sz="1400" spc="-1" dirty="0" err="1" smtClean="0">
                          <a:solidFill>
                            <a:srgbClr val="000000"/>
                          </a:solidFill>
                        </a:rPr>
                        <a:t>OpenCV</a:t>
                      </a:r>
                      <a:r>
                        <a:rPr lang="en-US" sz="1400" spc="-1" dirty="0" smtClean="0">
                          <a:solidFill>
                            <a:srgbClr val="000000"/>
                          </a:solidFill>
                        </a:rPr>
                        <a:t> </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Hassan Raza , M. </a:t>
                      </a:r>
                      <a:r>
                        <a:rPr lang="en-IN" sz="1400" dirty="0" err="1" smtClean="0"/>
                        <a:t>Faizan</a:t>
                      </a:r>
                      <a:r>
                        <a:rPr lang="en-IN" sz="1400" dirty="0" smtClean="0"/>
                        <a:t>, Ahsan Hamza</a:t>
                      </a:r>
                      <a:r>
                        <a:rPr lang="en-IN" sz="1400" baseline="0" dirty="0" smtClean="0"/>
                        <a:t> </a:t>
                      </a:r>
                      <a:r>
                        <a:rPr lang="en-IN" sz="1400" dirty="0" smtClean="0"/>
                        <a:t>, Ahmed </a:t>
                      </a:r>
                      <a:r>
                        <a:rPr lang="en-IN" sz="1400" dirty="0" err="1" smtClean="0"/>
                        <a:t>Mushtaq</a:t>
                      </a:r>
                      <a:r>
                        <a:rPr lang="en-IN" sz="1400" dirty="0" smtClean="0"/>
                        <a:t> , </a:t>
                      </a:r>
                      <a:r>
                        <a:rPr lang="en-IN" sz="1400" dirty="0" err="1" smtClean="0"/>
                        <a:t>Naeem</a:t>
                      </a:r>
                      <a:r>
                        <a:rPr lang="en-IN" sz="1400" dirty="0" smtClean="0"/>
                        <a:t> Akhtar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2019</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To</a:t>
                      </a:r>
                      <a:r>
                        <a:rPr lang="en-US" sz="1400" baseline="0" dirty="0" smtClean="0"/>
                        <a:t> get the data of scientific citations.</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Annotated dataset prepared and </a:t>
                      </a:r>
                      <a:r>
                        <a:rPr lang="en-US" sz="1400" dirty="0" err="1" smtClean="0"/>
                        <a:t>ScikitLearn</a:t>
                      </a:r>
                      <a:r>
                        <a:rPr lang="en-US" sz="1400" dirty="0" smtClean="0"/>
                        <a:t> for implementing the system</a:t>
                      </a:r>
                      <a:r>
                        <a:rPr lang="en-IN" sz="1400" dirty="0" smtClean="0"/>
                        <a:t>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Different machine learning algorithms used for the classification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 KNN gives worst performance.</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Automatic License Plate Recognition using </a:t>
                      </a:r>
                      <a:r>
                        <a:rPr lang="en-US" sz="1400" spc="-1" dirty="0" err="1" smtClean="0">
                          <a:solidFill>
                            <a:srgbClr val="000000"/>
                          </a:solidFill>
                        </a:rPr>
                        <a:t>OpenCV</a:t>
                      </a:r>
                      <a:r>
                        <a:rPr lang="en-US" sz="1400" spc="-1" dirty="0" smtClean="0">
                          <a:solidFill>
                            <a:srgbClr val="000000"/>
                          </a:solidFill>
                        </a:rPr>
                        <a:t> </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400" dirty="0" err="1" smtClean="0"/>
                        <a:t>Jahanzeb</a:t>
                      </a:r>
                      <a:r>
                        <a:rPr lang="en-IN" sz="1400" dirty="0" smtClean="0"/>
                        <a:t> </a:t>
                      </a:r>
                      <a:r>
                        <a:rPr lang="en-IN" sz="1400" dirty="0" err="1" smtClean="0"/>
                        <a:t>Jabbar</a:t>
                      </a:r>
                      <a:r>
                        <a:rPr lang="en-IN" sz="1400" dirty="0" smtClean="0"/>
                        <a:t>, </a:t>
                      </a:r>
                      <a:r>
                        <a:rPr lang="en-IN" sz="1400" dirty="0" err="1" smtClean="0"/>
                        <a:t>Iqra</a:t>
                      </a:r>
                      <a:r>
                        <a:rPr lang="en-IN" sz="1400" dirty="0" smtClean="0"/>
                        <a:t> </a:t>
                      </a:r>
                      <a:r>
                        <a:rPr lang="en-IN" sz="1400" dirty="0" err="1" smtClean="0"/>
                        <a:t>Urooj</a:t>
                      </a:r>
                      <a:r>
                        <a:rPr lang="en-IN" sz="1400" dirty="0" smtClean="0"/>
                        <a:t>, Wu </a:t>
                      </a:r>
                      <a:r>
                        <a:rPr lang="en-IN" sz="1400" dirty="0" err="1" smtClean="0"/>
                        <a:t>JunSheng</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2019</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400" dirty="0" smtClean="0">
                          <a:latin typeface="Times New Roman"/>
                          <a:ea typeface="Times New Roman"/>
                          <a:cs typeface="Times New Roman"/>
                          <a:sym typeface="Times New Roman"/>
                        </a:rPr>
                        <a:t>To</a:t>
                      </a:r>
                      <a:r>
                        <a:rPr lang="en-IN" sz="1400" baseline="0" dirty="0" smtClean="0">
                          <a:latin typeface="Times New Roman"/>
                          <a:ea typeface="Times New Roman"/>
                          <a:cs typeface="Times New Roman"/>
                          <a:sym typeface="Times New Roman"/>
                        </a:rPr>
                        <a:t> fetch the information by users comment.</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Bow (Bag of words) algorithm for sentiment analysis in which the relationship between the words was not considered.</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Data</a:t>
                      </a:r>
                      <a:r>
                        <a:rPr lang="en-IN" sz="1300" baseline="0" dirty="0" smtClean="0">
                          <a:latin typeface="Times New Roman"/>
                          <a:ea typeface="Times New Roman"/>
                          <a:cs typeface="Times New Roman"/>
                          <a:sym typeface="Times New Roman"/>
                        </a:rPr>
                        <a:t> collection and processing using various algorithm.</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It is tough to manage complex structures of sentences and different languages.</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4924086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02360" y="410040"/>
            <a:ext cx="79084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a:bodyPr>
          <a:lstStyle/>
          <a:p>
            <a:pPr>
              <a:lnSpc>
                <a:spcPct val="100000"/>
              </a:lnSpc>
              <a:tabLst>
                <a:tab pos="408240" algn="l"/>
              </a:tabLst>
            </a:pPr>
            <a:r>
              <a:rPr lang="en-US" sz="4300" b="0" strike="noStrike" spc="-1">
                <a:solidFill>
                  <a:srgbClr val="572314"/>
                </a:solidFill>
                <a:latin typeface="Gill Sans MT"/>
                <a:ea typeface="DejaVu Sans"/>
              </a:rPr>
              <a:t>Problem Statement and Objectives</a:t>
            </a:r>
            <a:endParaRPr lang="en-IN" sz="4300" b="0" strike="noStrike" spc="-1">
              <a:solidFill>
                <a:srgbClr val="000000"/>
              </a:solidFill>
              <a:latin typeface="Arial"/>
            </a:endParaRPr>
          </a:p>
        </p:txBody>
      </p:sp>
      <p:sp>
        <p:nvSpPr>
          <p:cNvPr id="260" name="CustomShape 2"/>
          <p:cNvSpPr/>
          <p:nvPr/>
        </p:nvSpPr>
        <p:spPr>
          <a:xfrm>
            <a:off x="1644120" y="1513080"/>
            <a:ext cx="8595720" cy="4592520"/>
          </a:xfrm>
          <a:prstGeom prst="rect">
            <a:avLst/>
          </a:prstGeom>
          <a:noFill/>
          <a:ln>
            <a:noFill/>
          </a:ln>
        </p:spPr>
        <p:style>
          <a:lnRef idx="0">
            <a:scrgbClr r="0" g="0" b="0"/>
          </a:lnRef>
          <a:fillRef idx="0">
            <a:scrgbClr r="0" g="0" b="0"/>
          </a:fillRef>
          <a:effectRef idx="0">
            <a:scrgbClr r="0" g="0" b="0"/>
          </a:effectRef>
          <a:fontRef idx="minor"/>
        </p:style>
      </p:sp>
      <p:sp>
        <p:nvSpPr>
          <p:cNvPr id="261" name="CustomShape 3"/>
          <p:cNvSpPr/>
          <p:nvPr/>
        </p:nvSpPr>
        <p:spPr>
          <a:xfrm>
            <a:off x="-64814" y="625806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A8D7F9DF-A632-4F0A-9348-BA235486750E}"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62" name="CustomShape 4"/>
          <p:cNvSpPr/>
          <p:nvPr/>
        </p:nvSpPr>
        <p:spPr>
          <a:xfrm>
            <a:off x="6068411"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63"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9511DA08-47F9-4B3C-8711-73C53890508F}" type="slidenum">
              <a:rPr lang="en-IN" sz="1200" b="0" strike="noStrike" spc="-1">
                <a:solidFill>
                  <a:srgbClr val="B5A989"/>
                </a:solidFill>
                <a:latin typeface="Gill Sans MT"/>
                <a:ea typeface="DejaVu Sans"/>
              </a:rPr>
              <a:t>2</a:t>
            </a:fld>
            <a:endParaRPr lang="en-IN" sz="1200" b="0" strike="noStrike" spc="-1">
              <a:solidFill>
                <a:srgbClr val="000000"/>
              </a:solidFill>
              <a:latin typeface="Arial"/>
            </a:endParaRPr>
          </a:p>
        </p:txBody>
      </p:sp>
      <p:sp>
        <p:nvSpPr>
          <p:cNvPr id="264" name="CustomShape 6"/>
          <p:cNvSpPr/>
          <p:nvPr/>
        </p:nvSpPr>
        <p:spPr>
          <a:xfrm>
            <a:off x="1644120" y="773640"/>
            <a:ext cx="9143280" cy="55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561"/>
              </a:spcBef>
              <a:tabLst>
                <a:tab pos="408240" algn="l"/>
              </a:tabLst>
            </a:pPr>
            <a:endParaRPr lang="en-IN" sz="1800" b="0" strike="noStrike" spc="-1" dirty="0">
              <a:solidFill>
                <a:srgbClr val="000000"/>
              </a:solidFill>
              <a:latin typeface="Arial"/>
            </a:endParaRPr>
          </a:p>
          <a:p>
            <a:pPr marL="343080" indent="-342360">
              <a:lnSpc>
                <a:spcPct val="100000"/>
              </a:lnSpc>
              <a:spcBef>
                <a:spcPts val="561"/>
              </a:spcBef>
              <a:buClr>
                <a:srgbClr val="000000"/>
              </a:buClr>
              <a:buFont typeface="Arial"/>
              <a:buChar char="•"/>
              <a:tabLst>
                <a:tab pos="408240" algn="l"/>
              </a:tabLst>
            </a:pPr>
            <a:r>
              <a:rPr lang="en-US" sz="2800" b="0" strike="noStrike" spc="-1" dirty="0">
                <a:solidFill>
                  <a:srgbClr val="000000"/>
                </a:solidFill>
                <a:latin typeface="Times New Roman"/>
                <a:ea typeface="DejaVu Sans"/>
              </a:rPr>
              <a:t>Goal: </a:t>
            </a:r>
            <a:r>
              <a:rPr lang="en-US" sz="2800" b="0" strike="noStrike" spc="-1" dirty="0" smtClean="0">
                <a:solidFill>
                  <a:srgbClr val="000000"/>
                </a:solidFill>
                <a:latin typeface="Times New Roman"/>
                <a:ea typeface="DejaVu Sans"/>
              </a:rPr>
              <a:t>To take an image of a car and read the text written on the number plate.</a:t>
            </a:r>
            <a:endParaRPr lang="en-IN" sz="2800" b="0" strike="noStrike" spc="-1" dirty="0">
              <a:solidFill>
                <a:srgbClr val="000000"/>
              </a:solidFill>
              <a:latin typeface="Arial"/>
            </a:endParaRPr>
          </a:p>
          <a:p>
            <a:pPr marL="343080" indent="-342360">
              <a:lnSpc>
                <a:spcPct val="100000"/>
              </a:lnSpc>
              <a:spcBef>
                <a:spcPts val="561"/>
              </a:spcBef>
              <a:buClr>
                <a:srgbClr val="000000"/>
              </a:buClr>
              <a:buFont typeface="Arial"/>
              <a:buChar char="•"/>
              <a:tabLst>
                <a:tab pos="408240" algn="l"/>
              </a:tabLst>
            </a:pPr>
            <a:r>
              <a:rPr lang="en-IN" sz="2800" b="0" strike="noStrike" spc="-1" dirty="0" smtClean="0">
                <a:solidFill>
                  <a:srgbClr val="000000"/>
                </a:solidFill>
                <a:latin typeface="Arial"/>
              </a:rPr>
              <a:t>Store the final output into a folder</a:t>
            </a:r>
            <a:endParaRPr lang="en-IN" sz="2800" b="0" strike="noStrike" spc="-1" dirty="0">
              <a:solidFill>
                <a:srgbClr val="000000"/>
              </a:solidFill>
              <a:latin typeface="Arial"/>
            </a:endParaRPr>
          </a:p>
          <a:p>
            <a:pPr marL="343080" indent="-342360">
              <a:lnSpc>
                <a:spcPct val="100000"/>
              </a:lnSpc>
              <a:spcBef>
                <a:spcPts val="561"/>
              </a:spcBef>
              <a:buClr>
                <a:srgbClr val="000000"/>
              </a:buClr>
              <a:buFont typeface="Arial"/>
              <a:buChar char="•"/>
              <a:tabLst>
                <a:tab pos="408240" algn="l"/>
              </a:tabLst>
            </a:pPr>
            <a:r>
              <a:rPr lang="en-US" sz="2800" b="0" strike="noStrike" spc="-1" dirty="0">
                <a:solidFill>
                  <a:srgbClr val="000000"/>
                </a:solidFill>
                <a:latin typeface="Times New Roman"/>
                <a:ea typeface="DejaVu Sans"/>
              </a:rPr>
              <a:t>Evaluate Python </a:t>
            </a:r>
            <a:r>
              <a:rPr lang="en-US" sz="2800" b="0" strike="noStrike" spc="-1" dirty="0" smtClean="0">
                <a:solidFill>
                  <a:srgbClr val="000000"/>
                </a:solidFill>
                <a:latin typeface="Times New Roman"/>
                <a:ea typeface="DejaVu Sans"/>
              </a:rPr>
              <a:t>based </a:t>
            </a:r>
            <a:r>
              <a:rPr lang="en-US" sz="2800" b="0" strike="noStrike" spc="-1" dirty="0">
                <a:solidFill>
                  <a:srgbClr val="000000"/>
                </a:solidFill>
                <a:latin typeface="Times New Roman"/>
                <a:ea typeface="DejaVu Sans"/>
              </a:rPr>
              <a:t>tools:</a:t>
            </a:r>
            <a:endParaRPr lang="en-IN" sz="2800" b="0" strike="noStrike" spc="-1" dirty="0">
              <a:solidFill>
                <a:srgbClr val="000000"/>
              </a:solidFill>
              <a:latin typeface="Arial"/>
            </a:endParaRPr>
          </a:p>
          <a:p>
            <a:pPr marL="743040" lvl="1" indent="-285120">
              <a:lnSpc>
                <a:spcPct val="100000"/>
              </a:lnSpc>
              <a:spcBef>
                <a:spcPts val="479"/>
              </a:spcBef>
              <a:buClr>
                <a:srgbClr val="000000"/>
              </a:buClr>
              <a:buFont typeface="Arial"/>
              <a:buChar char="–"/>
              <a:tabLst>
                <a:tab pos="408240" algn="l"/>
              </a:tabLst>
            </a:pPr>
            <a:r>
              <a:rPr lang="en-US" sz="2400" spc="-1" dirty="0" err="1">
                <a:solidFill>
                  <a:srgbClr val="000000"/>
                </a:solidFill>
                <a:latin typeface="Times New Roman"/>
              </a:rPr>
              <a:t>n</a:t>
            </a:r>
            <a:r>
              <a:rPr lang="en-US" sz="2400" spc="-1" dirty="0" err="1" smtClean="0">
                <a:solidFill>
                  <a:srgbClr val="000000"/>
                </a:solidFill>
                <a:latin typeface="Times New Roman"/>
              </a:rPr>
              <a:t>umpy</a:t>
            </a:r>
            <a:endParaRPr lang="en-US" sz="2400" spc="-1" dirty="0" smtClean="0">
              <a:solidFill>
                <a:srgbClr val="000000"/>
              </a:solidFill>
              <a:latin typeface="Times New Roman"/>
            </a:endParaRPr>
          </a:p>
          <a:p>
            <a:pPr marL="743040" lvl="1" indent="-285120">
              <a:lnSpc>
                <a:spcPct val="100000"/>
              </a:lnSpc>
              <a:spcBef>
                <a:spcPts val="479"/>
              </a:spcBef>
              <a:buClr>
                <a:srgbClr val="000000"/>
              </a:buClr>
              <a:buFont typeface="Arial"/>
              <a:buChar char="–"/>
              <a:tabLst>
                <a:tab pos="408240" algn="l"/>
              </a:tabLst>
            </a:pPr>
            <a:r>
              <a:rPr lang="en-US" sz="2400" b="0" strike="noStrike" spc="-1" dirty="0" err="1" smtClean="0">
                <a:solidFill>
                  <a:srgbClr val="000000"/>
                </a:solidFill>
                <a:latin typeface="Times New Roman"/>
              </a:rPr>
              <a:t>OpenCV</a:t>
            </a:r>
            <a:endParaRPr lang="en-US" sz="2400" b="0" strike="noStrike" spc="-1" dirty="0" smtClean="0">
              <a:solidFill>
                <a:srgbClr val="000000"/>
              </a:solidFill>
              <a:latin typeface="Times New Roman"/>
            </a:endParaRPr>
          </a:p>
          <a:p>
            <a:pPr marL="743040" lvl="1" indent="-285120">
              <a:lnSpc>
                <a:spcPct val="100000"/>
              </a:lnSpc>
              <a:spcBef>
                <a:spcPts val="479"/>
              </a:spcBef>
              <a:buClr>
                <a:srgbClr val="000000"/>
              </a:buClr>
              <a:buFont typeface="Arial"/>
              <a:buChar char="–"/>
              <a:tabLst>
                <a:tab pos="408240" algn="l"/>
              </a:tabLst>
            </a:pPr>
            <a:r>
              <a:rPr lang="en-IN" sz="2400" spc="-1" dirty="0" err="1">
                <a:solidFill>
                  <a:srgbClr val="000000"/>
                </a:solidFill>
                <a:latin typeface="Arial"/>
              </a:rPr>
              <a:t>i</a:t>
            </a:r>
            <a:r>
              <a:rPr lang="en-IN" sz="2400" b="0" strike="noStrike" spc="-1" dirty="0" err="1" smtClean="0">
                <a:solidFill>
                  <a:srgbClr val="000000"/>
                </a:solidFill>
                <a:latin typeface="Arial"/>
              </a:rPr>
              <a:t>mutils</a:t>
            </a:r>
            <a:endParaRPr lang="en-IN" sz="2400" b="0" strike="noStrike" spc="-1" dirty="0" smtClean="0">
              <a:solidFill>
                <a:srgbClr val="000000"/>
              </a:solidFill>
              <a:latin typeface="Arial"/>
            </a:endParaRPr>
          </a:p>
          <a:p>
            <a:pPr marL="743040" lvl="1" indent="-285120">
              <a:lnSpc>
                <a:spcPct val="100000"/>
              </a:lnSpc>
              <a:spcBef>
                <a:spcPts val="479"/>
              </a:spcBef>
              <a:buClr>
                <a:srgbClr val="000000"/>
              </a:buClr>
              <a:buFont typeface="Arial"/>
              <a:buChar char="–"/>
              <a:tabLst>
                <a:tab pos="408240" algn="l"/>
              </a:tabLst>
            </a:pPr>
            <a:r>
              <a:rPr lang="en-IN" sz="2400" spc="-1" dirty="0" err="1" smtClean="0">
                <a:solidFill>
                  <a:srgbClr val="000000"/>
                </a:solidFill>
                <a:latin typeface="Arial"/>
              </a:rPr>
              <a:t>pytesseract</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20</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1548995394"/>
              </p:ext>
            </p:extLst>
          </p:nvPr>
        </p:nvGraphicFramePr>
        <p:xfrm>
          <a:off x="1889883" y="1101447"/>
          <a:ext cx="10108152" cy="5423909"/>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1072602">
                <a:tc>
                  <a:txBody>
                    <a:bodyPr/>
                    <a:lstStyle/>
                    <a:p>
                      <a:r>
                        <a:rPr lang="en-US" sz="1400" spc="-1" dirty="0" smtClean="0">
                          <a:solidFill>
                            <a:srgbClr val="000000"/>
                          </a:solidFill>
                        </a:rPr>
                        <a:t>Number Plate Recognition by using open CV- Python </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nn-NO" sz="1400" dirty="0" smtClean="0"/>
                        <a:t>Doaa Mohey El-Din Mohamed Hussein</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         2016</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evaluation has several challenges including spam or fake reviews as well as the duplication of reviews. </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analysis of online papers “SAOOP” is used.</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producing solutions for the essential sentiment challenges.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low accuracy and manual evaluation approach</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SINGLE LINE LICENSE PLATE DETECTION USING OPENCV AND TESSERACT </a:t>
                      </a:r>
                      <a:endParaRPr lang="en-US" sz="1400" spc="-1" dirty="0">
                        <a:solidFill>
                          <a:srgbClr val="000000"/>
                        </a:solidFill>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sz="1400" dirty="0" err="1" smtClean="0"/>
                        <a:t>Kalaivani</a:t>
                      </a:r>
                      <a:r>
                        <a:rPr lang="en-IN" sz="1400" dirty="0" smtClean="0"/>
                        <a:t> A , </a:t>
                      </a:r>
                      <a:r>
                        <a:rPr lang="en-IN" sz="1400" dirty="0" err="1" smtClean="0"/>
                        <a:t>Thenmozhi</a:t>
                      </a:r>
                      <a:r>
                        <a:rPr lang="en-IN" sz="1400" dirty="0" smtClean="0"/>
                        <a:t> D</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dirty="0" smtClean="0"/>
                        <a:t>       </a:t>
                      </a:r>
                      <a:r>
                        <a:rPr lang="en-IN" sz="1400" dirty="0" smtClean="0"/>
                        <a:t>2018</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Rapid growth in the domain of opinion mining as well as sentiment analysis which targets to discover the text or opinions present .</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Sentimental</a:t>
                      </a:r>
                      <a:r>
                        <a:rPr lang="en-IN" sz="1300" baseline="0" dirty="0" smtClean="0">
                          <a:latin typeface="Times New Roman"/>
                          <a:ea typeface="Times New Roman"/>
                          <a:cs typeface="Times New Roman"/>
                          <a:sym typeface="Times New Roman"/>
                        </a:rPr>
                        <a:t> analysis is used of comments like positive , negative and neutral.</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400" dirty="0" smtClean="0"/>
                        <a:t>convolutional layer utilized</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Only utilized smaller training dataset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4433822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21</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3433390481"/>
              </p:ext>
            </p:extLst>
          </p:nvPr>
        </p:nvGraphicFramePr>
        <p:xfrm>
          <a:off x="1889883" y="1101447"/>
          <a:ext cx="10108152" cy="5423909"/>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1072602">
                <a:tc>
                  <a:txBody>
                    <a:bodyPr/>
                    <a:lstStyle/>
                    <a:p>
                      <a:pPr>
                        <a:lnSpc>
                          <a:spcPct val="100000"/>
                        </a:lnSpc>
                        <a:tabLst>
                          <a:tab pos="408240" algn="l"/>
                        </a:tabLst>
                      </a:pPr>
                      <a:r>
                        <a:rPr lang="en-US" sz="1400" spc="-1" dirty="0" smtClean="0">
                          <a:solidFill>
                            <a:srgbClr val="000000"/>
                          </a:solidFill>
                        </a:rPr>
                        <a:t>A Survey on License Plate Recognition Systems </a:t>
                      </a:r>
                    </a:p>
                    <a:p>
                      <a:pPr>
                        <a:lnSpc>
                          <a:spcPct val="100000"/>
                        </a:lnSpc>
                        <a:tabLst>
                          <a:tab pos="408240" algn="l"/>
                        </a:tabLst>
                      </a:pPr>
                      <a:r>
                        <a:rPr lang="en-US" sz="1400" spc="-1" dirty="0" smtClean="0">
                          <a:solidFill>
                            <a:srgbClr val="000000"/>
                          </a:solidFill>
                        </a:rPr>
                        <a:t> </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fi-FI" sz="1400" dirty="0" smtClean="0"/>
                        <a:t>Mika V. Mäntylä Daniel Graziotin , Miikka Kuutila</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         2016</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analysis is one of the fastest growing research areas in computer science, making it challenging to keep track of all the activities in the area.</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Manual qualitative classification</a:t>
                      </a:r>
                      <a:r>
                        <a:rPr lang="en-IN" sz="1400" baseline="0" dirty="0" smtClean="0"/>
                        <a:t> is used.</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calculate Point-wise Mutual Information .</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Lowest</a:t>
                      </a:r>
                      <a:r>
                        <a:rPr lang="en-IN" sz="1400" baseline="0" dirty="0" smtClean="0"/>
                        <a:t> </a:t>
                      </a:r>
                      <a:r>
                        <a:rPr lang="en-IN" sz="1400" dirty="0" smtClean="0"/>
                        <a:t>field coverage.</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An Automatic Number Plate Recognition System using </a:t>
                      </a:r>
                      <a:r>
                        <a:rPr lang="en-US" sz="1400" spc="-1" dirty="0" err="1" smtClean="0">
                          <a:solidFill>
                            <a:srgbClr val="000000"/>
                          </a:solidFill>
                        </a:rPr>
                        <a:t>OpenCV</a:t>
                      </a:r>
                      <a:r>
                        <a:rPr lang="en-US" sz="1400" spc="-1" dirty="0" smtClean="0">
                          <a:solidFill>
                            <a:srgbClr val="000000"/>
                          </a:solidFill>
                        </a:rPr>
                        <a:t> and </a:t>
                      </a:r>
                      <a:r>
                        <a:rPr lang="en-US" sz="1400" spc="-1" dirty="0" err="1" smtClean="0">
                          <a:solidFill>
                            <a:srgbClr val="000000"/>
                          </a:solidFill>
                        </a:rPr>
                        <a:t>Tesseract</a:t>
                      </a:r>
                      <a:r>
                        <a:rPr lang="en-US" sz="1400" spc="-1" dirty="0" smtClean="0">
                          <a:solidFill>
                            <a:srgbClr val="000000"/>
                          </a:solidFill>
                        </a:rPr>
                        <a:t> OCR Engine</a:t>
                      </a: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sz="1400" dirty="0" smtClean="0"/>
                        <a:t>Alexander Pak, Patrick </a:t>
                      </a:r>
                      <a:r>
                        <a:rPr lang="en-IN" sz="1400" dirty="0" err="1" smtClean="0"/>
                        <a:t>Paroubek</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dirty="0" smtClean="0"/>
                        <a:t>       </a:t>
                      </a:r>
                      <a:r>
                        <a:rPr lang="en-IN" sz="1400" dirty="0" smtClean="0"/>
                        <a:t>2015</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Microblogging platforms are used by different people to express their opinion about different topics.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baseline="0" dirty="0" smtClean="0">
                          <a:latin typeface="Times New Roman"/>
                          <a:ea typeface="Times New Roman"/>
                          <a:cs typeface="Times New Roman"/>
                          <a:sym typeface="Times New Roman"/>
                        </a:rPr>
                        <a:t>Corpus collection is used for collecting the data.</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Corpus</a:t>
                      </a:r>
                      <a:r>
                        <a:rPr lang="en-IN" sz="1300" baseline="0" dirty="0" smtClean="0">
                          <a:latin typeface="Times New Roman"/>
                          <a:ea typeface="Times New Roman"/>
                          <a:cs typeface="Times New Roman"/>
                          <a:sym typeface="Times New Roman"/>
                        </a:rPr>
                        <a:t> is used a sentiment classifier.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Entropy</a:t>
                      </a:r>
                      <a:r>
                        <a:rPr lang="en-IN" sz="1300" baseline="0" dirty="0" smtClean="0">
                          <a:latin typeface="Times New Roman"/>
                          <a:ea typeface="Times New Roman"/>
                          <a:cs typeface="Times New Roman"/>
                          <a:sym typeface="Times New Roman"/>
                        </a:rPr>
                        <a:t> not having accuracy.</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659116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22</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2058878471"/>
              </p:ext>
            </p:extLst>
          </p:nvPr>
        </p:nvGraphicFramePr>
        <p:xfrm>
          <a:off x="1889883" y="1101447"/>
          <a:ext cx="10108152" cy="4404353"/>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1072602">
                <a:tc>
                  <a:txBody>
                    <a:bodyPr/>
                    <a:lstStyle/>
                    <a:p>
                      <a:pPr>
                        <a:lnSpc>
                          <a:spcPct val="100000"/>
                        </a:lnSpc>
                        <a:tabLst>
                          <a:tab pos="408240" algn="l"/>
                        </a:tabLst>
                      </a:pPr>
                      <a:r>
                        <a:rPr lang="en-US" sz="1400" spc="-1" dirty="0" smtClean="0">
                          <a:solidFill>
                            <a:srgbClr val="000000"/>
                          </a:solidFill>
                        </a:rPr>
                        <a:t>License Plate Character Recognition System using Neural Network </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Irfan Ali , </a:t>
                      </a:r>
                      <a:r>
                        <a:rPr lang="en-IN" sz="1400" dirty="0" err="1" smtClean="0"/>
                        <a:t>Haque</a:t>
                      </a:r>
                      <a:r>
                        <a:rPr lang="en-IN" sz="1400" dirty="0" smtClean="0"/>
                        <a:t> Nawaz </a:t>
                      </a:r>
                      <a:r>
                        <a:rPr lang="en-IN" sz="1400" dirty="0" err="1" smtClean="0"/>
                        <a:t>Lashari</a:t>
                      </a:r>
                      <a:r>
                        <a:rPr lang="en-IN" sz="1400" dirty="0" smtClean="0"/>
                        <a:t> </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         2016</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analysis is focused to examine the problems by identifying the text data, posts, and other contextual information uploaded by users on various social media platforms.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The proposed model implemented on Multinomial Naïve Bayes, Stochastic Gradient Decent, Support Vector Machine, Random Forest and Multilayer perceptron Classifier approaches.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more features and substrings from dataset.</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 more </a:t>
                      </a:r>
                      <a:r>
                        <a:rPr lang="en-IN" sz="1400" dirty="0" err="1" smtClean="0"/>
                        <a:t>preprocessing</a:t>
                      </a:r>
                      <a:r>
                        <a:rPr lang="en-IN" sz="1400" dirty="0" smtClean="0"/>
                        <a:t> is required</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55742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914120" y="274680"/>
            <a:ext cx="9961560" cy="71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100000"/>
              </a:lnSpc>
              <a:tabLst>
                <a:tab pos="408240" algn="l"/>
              </a:tabLst>
            </a:pPr>
            <a:r>
              <a:rPr lang="en-US" sz="4300" b="0" strike="noStrike" spc="-1">
                <a:solidFill>
                  <a:srgbClr val="572314"/>
                </a:solidFill>
                <a:latin typeface="Gill Sans MT"/>
                <a:ea typeface="DejaVu Sans"/>
              </a:rPr>
              <a:t>Conclusion</a:t>
            </a:r>
            <a:endParaRPr lang="en-IN" sz="4300" b="0" strike="noStrike" spc="-1">
              <a:solidFill>
                <a:srgbClr val="000000"/>
              </a:solidFill>
              <a:latin typeface="Arial"/>
            </a:endParaRPr>
          </a:p>
        </p:txBody>
      </p:sp>
      <p:sp>
        <p:nvSpPr>
          <p:cNvPr id="289" name="CustomShape 2"/>
          <p:cNvSpPr/>
          <p:nvPr/>
        </p:nvSpPr>
        <p:spPr>
          <a:xfrm>
            <a:off x="1860480" y="1471320"/>
            <a:ext cx="9079920" cy="4227480"/>
          </a:xfrm>
          <a:prstGeom prst="rect">
            <a:avLst/>
          </a:prstGeom>
          <a:noFill/>
          <a:ln>
            <a:noFill/>
          </a:ln>
        </p:spPr>
        <p:style>
          <a:lnRef idx="0">
            <a:scrgbClr r="0" g="0" b="0"/>
          </a:lnRef>
          <a:fillRef idx="0">
            <a:scrgbClr r="0" g="0" b="0"/>
          </a:fillRef>
          <a:effectRef idx="0">
            <a:scrgbClr r="0" g="0" b="0"/>
          </a:effectRef>
          <a:fontRef idx="minor"/>
        </p:style>
      </p:sp>
      <p:sp>
        <p:nvSpPr>
          <p:cNvPr id="290" name="CustomShape 3"/>
          <p:cNvSpPr/>
          <p:nvPr/>
        </p:nvSpPr>
        <p:spPr>
          <a:xfrm>
            <a:off x="-83287" y="618336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86A11799-35FF-4255-B721-A11FDA1EB379}"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91" name="CustomShape 4"/>
          <p:cNvSpPr/>
          <p:nvPr/>
        </p:nvSpPr>
        <p:spPr>
          <a:xfrm>
            <a:off x="5828265" y="618336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92"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6A5DE54C-5E04-4235-9737-43F26EDC7139}" type="slidenum">
              <a:rPr lang="en-IN" sz="1200" b="0" strike="noStrike" spc="-1">
                <a:solidFill>
                  <a:srgbClr val="B5A989"/>
                </a:solidFill>
                <a:latin typeface="Gill Sans MT"/>
                <a:ea typeface="DejaVu Sans"/>
              </a:rPr>
              <a:t>23</a:t>
            </a:fld>
            <a:endParaRPr lang="en-IN" sz="1200" b="0" strike="noStrike" spc="-1">
              <a:solidFill>
                <a:srgbClr val="000000"/>
              </a:solidFill>
              <a:latin typeface="Arial"/>
            </a:endParaRPr>
          </a:p>
        </p:txBody>
      </p:sp>
      <p:sp>
        <p:nvSpPr>
          <p:cNvPr id="293" name="CustomShape 6"/>
          <p:cNvSpPr/>
          <p:nvPr/>
        </p:nvSpPr>
        <p:spPr>
          <a:xfrm>
            <a:off x="1545480" y="0"/>
            <a:ext cx="9143280" cy="55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a:lnSpc>
                <a:spcPct val="100000"/>
              </a:lnSpc>
              <a:spcBef>
                <a:spcPts val="479"/>
              </a:spcBef>
              <a:tabLst>
                <a:tab pos="408240" algn="l"/>
              </a:tabLst>
            </a:pPr>
            <a:endParaRPr lang="en-IN" sz="1800" b="0" strike="noStrike" spc="-1" dirty="0">
              <a:solidFill>
                <a:srgbClr val="000000"/>
              </a:solidFill>
              <a:latin typeface="Arial"/>
            </a:endParaRPr>
          </a:p>
          <a:p>
            <a:pPr>
              <a:lnSpc>
                <a:spcPct val="100000"/>
              </a:lnSpc>
              <a:spcBef>
                <a:spcPts val="479"/>
              </a:spcBef>
              <a:tabLst>
                <a:tab pos="408240" algn="l"/>
              </a:tabLst>
            </a:pPr>
            <a:endParaRPr lang="en-IN" sz="1800" b="0" strike="noStrike" spc="-1" dirty="0">
              <a:solidFill>
                <a:srgbClr val="000000"/>
              </a:solidFill>
              <a:latin typeface="Arial"/>
            </a:endParaRPr>
          </a:p>
          <a:p>
            <a:pPr>
              <a:lnSpc>
                <a:spcPct val="100000"/>
              </a:lnSpc>
              <a:spcBef>
                <a:spcPts val="641"/>
              </a:spcBef>
              <a:tabLst>
                <a:tab pos="408240" algn="l"/>
              </a:tabLst>
            </a:pPr>
            <a:endParaRPr lang="en-US" sz="3200" spc="-1" dirty="0" smtClean="0">
              <a:solidFill>
                <a:srgbClr val="000000"/>
              </a:solidFill>
            </a:endParaRPr>
          </a:p>
          <a:p>
            <a:pPr>
              <a:lnSpc>
                <a:spcPct val="100000"/>
              </a:lnSpc>
              <a:spcBef>
                <a:spcPts val="641"/>
              </a:spcBef>
              <a:tabLst>
                <a:tab pos="408240" algn="l"/>
              </a:tabLst>
            </a:pPr>
            <a:endParaRPr lang="en-US" sz="3200" spc="-1" dirty="0" smtClean="0">
              <a:solidFill>
                <a:srgbClr val="000000"/>
              </a:solidFill>
            </a:endParaRPr>
          </a:p>
          <a:p>
            <a:pPr>
              <a:lnSpc>
                <a:spcPct val="100000"/>
              </a:lnSpc>
              <a:spcBef>
                <a:spcPts val="641"/>
              </a:spcBef>
              <a:tabLst>
                <a:tab pos="408240" algn="l"/>
              </a:tabLst>
            </a:pPr>
            <a:r>
              <a:rPr lang="en-US" sz="3200" spc="-1" dirty="0">
                <a:solidFill>
                  <a:srgbClr val="000000"/>
                </a:solidFill>
              </a:rPr>
              <a:t>This particular writing elaborates series of experimentation that we have conducted with different condition and problems that occurred within the process of digital projection on the license plate as its object. Our system results show 100% accuracy for high quality image, 82.6% for medium quality and 44.5% for low quality image, this result still lower than previous work and need to be improved.</a:t>
            </a:r>
            <a:endParaRPr lang="en-IN" sz="3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914120" y="274680"/>
            <a:ext cx="9951120" cy="93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408240" algn="l"/>
              </a:tabLst>
            </a:pPr>
            <a:r>
              <a:rPr lang="en-US" sz="4300" b="0" strike="noStrike" spc="-1">
                <a:solidFill>
                  <a:srgbClr val="572314"/>
                </a:solidFill>
                <a:latin typeface="Gill Sans MT"/>
                <a:ea typeface="DejaVu Sans"/>
              </a:rPr>
              <a:t>Reference</a:t>
            </a:r>
            <a:endParaRPr lang="en-IN" sz="4300" b="0" strike="noStrike" spc="-1">
              <a:solidFill>
                <a:srgbClr val="000000"/>
              </a:solidFill>
              <a:latin typeface="Arial"/>
            </a:endParaRPr>
          </a:p>
        </p:txBody>
      </p:sp>
      <p:sp>
        <p:nvSpPr>
          <p:cNvPr id="295" name="CustomShape 2"/>
          <p:cNvSpPr/>
          <p:nvPr/>
        </p:nvSpPr>
        <p:spPr>
          <a:xfrm>
            <a:off x="1639440" y="1397880"/>
            <a:ext cx="10063034" cy="464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gn="just">
              <a:buAutoNum type="arabicPeriod"/>
            </a:pPr>
            <a:r>
              <a:rPr lang="en-US" spc="-1" dirty="0" err="1" smtClean="0">
                <a:solidFill>
                  <a:srgbClr val="000000"/>
                </a:solidFill>
              </a:rPr>
              <a:t>Chirag</a:t>
            </a:r>
            <a:r>
              <a:rPr lang="en-US" spc="-1" dirty="0" smtClean="0">
                <a:solidFill>
                  <a:srgbClr val="000000"/>
                </a:solidFill>
              </a:rPr>
              <a:t> </a:t>
            </a:r>
            <a:r>
              <a:rPr lang="en-US" spc="-1" dirty="0">
                <a:solidFill>
                  <a:srgbClr val="000000"/>
                </a:solidFill>
              </a:rPr>
              <a:t>Patel, </a:t>
            </a:r>
            <a:r>
              <a:rPr lang="en-US" spc="-1" dirty="0" err="1">
                <a:solidFill>
                  <a:srgbClr val="000000"/>
                </a:solidFill>
              </a:rPr>
              <a:t>Dipti</a:t>
            </a:r>
            <a:r>
              <a:rPr lang="en-US" spc="-1" dirty="0">
                <a:solidFill>
                  <a:srgbClr val="000000"/>
                </a:solidFill>
              </a:rPr>
              <a:t> Shah, PhD and </a:t>
            </a:r>
            <a:r>
              <a:rPr lang="en-US" spc="-1" dirty="0" err="1">
                <a:solidFill>
                  <a:srgbClr val="000000"/>
                </a:solidFill>
              </a:rPr>
              <a:t>Atul</a:t>
            </a:r>
            <a:r>
              <a:rPr lang="en-US" spc="-1" dirty="0">
                <a:solidFill>
                  <a:srgbClr val="000000"/>
                </a:solidFill>
              </a:rPr>
              <a:t> Patel, PhD. Automatic Number Plate Recognition System. 69-9.(2013) </a:t>
            </a:r>
            <a:endParaRPr lang="en-US" spc="-1" dirty="0" smtClean="0">
              <a:solidFill>
                <a:srgbClr val="000000"/>
              </a:solidFill>
            </a:endParaRPr>
          </a:p>
          <a:p>
            <a:pPr marL="342900" indent="-342900" algn="just">
              <a:buAutoNum type="arabicPeriod"/>
            </a:pPr>
            <a:r>
              <a:rPr lang="en-US" spc="-1" dirty="0" err="1" smtClean="0">
                <a:solidFill>
                  <a:srgbClr val="000000"/>
                </a:solidFill>
              </a:rPr>
              <a:t>Chirag</a:t>
            </a:r>
            <a:r>
              <a:rPr lang="en-US" spc="-1" dirty="0" smtClean="0">
                <a:solidFill>
                  <a:srgbClr val="000000"/>
                </a:solidFill>
              </a:rPr>
              <a:t> </a:t>
            </a:r>
            <a:r>
              <a:rPr lang="en-US" spc="-1" dirty="0">
                <a:solidFill>
                  <a:srgbClr val="000000"/>
                </a:solidFill>
              </a:rPr>
              <a:t>Patel, </a:t>
            </a:r>
            <a:r>
              <a:rPr lang="en-US" spc="-1" dirty="0" err="1">
                <a:solidFill>
                  <a:srgbClr val="000000"/>
                </a:solidFill>
              </a:rPr>
              <a:t>Atul</a:t>
            </a:r>
            <a:r>
              <a:rPr lang="en-US" spc="-1" dirty="0">
                <a:solidFill>
                  <a:srgbClr val="000000"/>
                </a:solidFill>
              </a:rPr>
              <a:t> Patel, PhD and </a:t>
            </a:r>
            <a:r>
              <a:rPr lang="en-US" spc="-1" dirty="0" err="1">
                <a:solidFill>
                  <a:srgbClr val="000000"/>
                </a:solidFill>
              </a:rPr>
              <a:t>Dharmendra</a:t>
            </a:r>
            <a:r>
              <a:rPr lang="en-US" spc="-1" dirty="0">
                <a:solidFill>
                  <a:srgbClr val="000000"/>
                </a:solidFill>
              </a:rPr>
              <a:t> Patel. Optical Character Recognition by Open Source OCR Tool </a:t>
            </a:r>
            <a:r>
              <a:rPr lang="en-US" spc="-1" dirty="0" err="1">
                <a:solidFill>
                  <a:srgbClr val="000000"/>
                </a:solidFill>
              </a:rPr>
              <a:t>Tesseract,pp</a:t>
            </a:r>
            <a:r>
              <a:rPr lang="en-US" spc="-1" dirty="0">
                <a:solidFill>
                  <a:srgbClr val="000000"/>
                </a:solidFill>
              </a:rPr>
              <a:t>. 55-10. (2012). </a:t>
            </a:r>
            <a:endParaRPr lang="en-US" spc="-1" dirty="0" smtClean="0">
              <a:solidFill>
                <a:srgbClr val="000000"/>
              </a:solidFill>
            </a:endParaRPr>
          </a:p>
          <a:p>
            <a:pPr marL="342900" indent="-342900" algn="just">
              <a:buAutoNum type="arabicPeriod"/>
            </a:pPr>
            <a:r>
              <a:rPr lang="en-US" spc="-1" dirty="0" smtClean="0">
                <a:solidFill>
                  <a:srgbClr val="000000"/>
                </a:solidFill>
              </a:rPr>
              <a:t>K.M </a:t>
            </a:r>
            <a:r>
              <a:rPr lang="en-US" spc="-1" dirty="0" err="1">
                <a:solidFill>
                  <a:srgbClr val="000000"/>
                </a:solidFill>
              </a:rPr>
              <a:t>Sajjad</a:t>
            </a:r>
            <a:r>
              <a:rPr lang="en-US" spc="-1" dirty="0">
                <a:solidFill>
                  <a:srgbClr val="000000"/>
                </a:solidFill>
              </a:rPr>
              <a:t>. Automatic License Plate Recognition using Python and </a:t>
            </a:r>
            <a:r>
              <a:rPr lang="en-US" spc="-1" dirty="0" err="1">
                <a:solidFill>
                  <a:srgbClr val="000000"/>
                </a:solidFill>
              </a:rPr>
              <a:t>OpenCV</a:t>
            </a:r>
            <a:r>
              <a:rPr lang="en-US" spc="-1" dirty="0">
                <a:solidFill>
                  <a:srgbClr val="000000"/>
                </a:solidFill>
              </a:rPr>
              <a:t>, </a:t>
            </a:r>
            <a:r>
              <a:rPr lang="en-US" spc="-1" dirty="0" err="1">
                <a:solidFill>
                  <a:srgbClr val="000000"/>
                </a:solidFill>
              </a:rPr>
              <a:t>pp</a:t>
            </a:r>
            <a:r>
              <a:rPr lang="en-US" spc="-1" dirty="0">
                <a:solidFill>
                  <a:srgbClr val="000000"/>
                </a:solidFill>
              </a:rPr>
              <a:t> 4-6. (2010). </a:t>
            </a:r>
            <a:endParaRPr lang="en-US" spc="-1" dirty="0" smtClean="0">
              <a:solidFill>
                <a:srgbClr val="000000"/>
              </a:solidFill>
            </a:endParaRPr>
          </a:p>
          <a:p>
            <a:pPr marL="342900" indent="-342900" algn="just">
              <a:buAutoNum type="arabicPeriod"/>
            </a:pPr>
            <a:r>
              <a:rPr lang="en-US" spc="-1" dirty="0" err="1" smtClean="0">
                <a:solidFill>
                  <a:srgbClr val="000000"/>
                </a:solidFill>
              </a:rPr>
              <a:t>Ronak</a:t>
            </a:r>
            <a:r>
              <a:rPr lang="en-US" spc="-1" dirty="0" smtClean="0">
                <a:solidFill>
                  <a:srgbClr val="000000"/>
                </a:solidFill>
              </a:rPr>
              <a:t> </a:t>
            </a:r>
            <a:r>
              <a:rPr lang="en-US" spc="-1" dirty="0">
                <a:solidFill>
                  <a:srgbClr val="000000"/>
                </a:solidFill>
              </a:rPr>
              <a:t>P Patel, </a:t>
            </a:r>
            <a:r>
              <a:rPr lang="en-US" spc="-1" dirty="0" err="1">
                <a:solidFill>
                  <a:srgbClr val="000000"/>
                </a:solidFill>
              </a:rPr>
              <a:t>Narendra</a:t>
            </a:r>
            <a:r>
              <a:rPr lang="en-US" spc="-1" dirty="0">
                <a:solidFill>
                  <a:srgbClr val="000000"/>
                </a:solidFill>
              </a:rPr>
              <a:t> M Patel, </a:t>
            </a:r>
            <a:r>
              <a:rPr lang="en-US" spc="-1" dirty="0" err="1">
                <a:solidFill>
                  <a:srgbClr val="000000"/>
                </a:solidFill>
              </a:rPr>
              <a:t>Keyur</a:t>
            </a:r>
            <a:r>
              <a:rPr lang="en-US" spc="-1" dirty="0">
                <a:solidFill>
                  <a:srgbClr val="000000"/>
                </a:solidFill>
              </a:rPr>
              <a:t> </a:t>
            </a:r>
            <a:r>
              <a:rPr lang="en-US" spc="-1" dirty="0" err="1">
                <a:solidFill>
                  <a:srgbClr val="000000"/>
                </a:solidFill>
              </a:rPr>
              <a:t>Brhambhatt</a:t>
            </a:r>
            <a:r>
              <a:rPr lang="en-US" spc="-1" dirty="0">
                <a:solidFill>
                  <a:srgbClr val="000000"/>
                </a:solidFill>
              </a:rPr>
              <a:t>, Automatic License Plate Recognition. </a:t>
            </a:r>
            <a:r>
              <a:rPr lang="en-US" spc="-1" dirty="0" err="1">
                <a:solidFill>
                  <a:srgbClr val="000000"/>
                </a:solidFill>
              </a:rPr>
              <a:t>pp</a:t>
            </a:r>
            <a:r>
              <a:rPr lang="en-US" spc="-1" dirty="0">
                <a:solidFill>
                  <a:srgbClr val="000000"/>
                </a:solidFill>
              </a:rPr>
              <a:t>  285-294. (2013</a:t>
            </a:r>
            <a:r>
              <a:rPr lang="en-US" spc="-1" dirty="0" smtClean="0">
                <a:solidFill>
                  <a:srgbClr val="000000"/>
                </a:solidFill>
              </a:rPr>
              <a:t>). </a:t>
            </a:r>
          </a:p>
          <a:p>
            <a:pPr marL="342900" indent="-342900" algn="just">
              <a:buAutoNum type="arabicPeriod"/>
            </a:pPr>
            <a:r>
              <a:rPr lang="en-US" spc="-1" dirty="0" err="1" smtClean="0">
                <a:solidFill>
                  <a:srgbClr val="000000"/>
                </a:solidFill>
              </a:rPr>
              <a:t>Reshma</a:t>
            </a:r>
            <a:r>
              <a:rPr lang="en-US" spc="-1" dirty="0" smtClean="0">
                <a:solidFill>
                  <a:srgbClr val="000000"/>
                </a:solidFill>
              </a:rPr>
              <a:t> </a:t>
            </a:r>
            <a:r>
              <a:rPr lang="en-US" spc="-1" dirty="0">
                <a:solidFill>
                  <a:srgbClr val="000000"/>
                </a:solidFill>
              </a:rPr>
              <a:t>P </a:t>
            </a:r>
            <a:r>
              <a:rPr lang="en-US" spc="-1" dirty="0" err="1">
                <a:solidFill>
                  <a:srgbClr val="000000"/>
                </a:solidFill>
              </a:rPr>
              <a:t>dan</a:t>
            </a:r>
            <a:r>
              <a:rPr lang="en-US" spc="-1" dirty="0">
                <a:solidFill>
                  <a:srgbClr val="000000"/>
                </a:solidFill>
              </a:rPr>
              <a:t> </a:t>
            </a:r>
            <a:r>
              <a:rPr lang="en-US" spc="-1" dirty="0" err="1">
                <a:solidFill>
                  <a:srgbClr val="000000"/>
                </a:solidFill>
              </a:rPr>
              <a:t>Tushar</a:t>
            </a:r>
            <a:r>
              <a:rPr lang="en-US" spc="-1" dirty="0">
                <a:solidFill>
                  <a:srgbClr val="000000"/>
                </a:solidFill>
              </a:rPr>
              <a:t> </a:t>
            </a:r>
            <a:r>
              <a:rPr lang="en-US" spc="-1" dirty="0" err="1">
                <a:solidFill>
                  <a:srgbClr val="000000"/>
                </a:solidFill>
              </a:rPr>
              <a:t>Patnik</a:t>
            </a:r>
            <a:r>
              <a:rPr lang="en-US" spc="-1" dirty="0">
                <a:solidFill>
                  <a:srgbClr val="000000"/>
                </a:solidFill>
              </a:rPr>
              <a:t>, Noise Removal and Blob Identification Approach for Number Plate Recognition. </a:t>
            </a:r>
            <a:r>
              <a:rPr lang="en-US" spc="-1" dirty="0" err="1">
                <a:solidFill>
                  <a:srgbClr val="000000"/>
                </a:solidFill>
              </a:rPr>
              <a:t>pp</a:t>
            </a:r>
            <a:r>
              <a:rPr lang="en-US" spc="-1" dirty="0">
                <a:solidFill>
                  <a:srgbClr val="000000"/>
                </a:solidFill>
              </a:rPr>
              <a:t> 47-8. (2012). </a:t>
            </a:r>
            <a:endParaRPr lang="en-US" spc="-1" dirty="0" smtClean="0">
              <a:solidFill>
                <a:srgbClr val="000000"/>
              </a:solidFill>
            </a:endParaRPr>
          </a:p>
          <a:p>
            <a:pPr marL="342900" indent="-342900" algn="just">
              <a:buAutoNum type="arabicPeriod"/>
            </a:pPr>
            <a:r>
              <a:rPr lang="en-US" spc="-1" dirty="0" err="1" smtClean="0">
                <a:solidFill>
                  <a:srgbClr val="000000"/>
                </a:solidFill>
              </a:rPr>
              <a:t>S.Kranthi</a:t>
            </a:r>
            <a:r>
              <a:rPr lang="en-US" spc="-1" dirty="0">
                <a:solidFill>
                  <a:srgbClr val="000000"/>
                </a:solidFill>
              </a:rPr>
              <a:t>, </a:t>
            </a:r>
            <a:r>
              <a:rPr lang="en-US" spc="-1" dirty="0" err="1">
                <a:solidFill>
                  <a:srgbClr val="000000"/>
                </a:solidFill>
              </a:rPr>
              <a:t>K.Pranathi</a:t>
            </a:r>
            <a:r>
              <a:rPr lang="en-US" spc="-1" dirty="0">
                <a:solidFill>
                  <a:srgbClr val="000000"/>
                </a:solidFill>
              </a:rPr>
              <a:t>, </a:t>
            </a:r>
            <a:r>
              <a:rPr lang="en-US" spc="-1" dirty="0" err="1">
                <a:solidFill>
                  <a:srgbClr val="000000"/>
                </a:solidFill>
              </a:rPr>
              <a:t>A.Srisaila</a:t>
            </a:r>
            <a:r>
              <a:rPr lang="en-US" spc="-1" dirty="0">
                <a:solidFill>
                  <a:srgbClr val="000000"/>
                </a:solidFill>
              </a:rPr>
              <a:t>, Automatic Number Plate Recognition, </a:t>
            </a:r>
            <a:r>
              <a:rPr lang="en-US" spc="-1" dirty="0" err="1">
                <a:solidFill>
                  <a:srgbClr val="000000"/>
                </a:solidFill>
              </a:rPr>
              <a:t>pp</a:t>
            </a:r>
            <a:r>
              <a:rPr lang="en-US" spc="-1" dirty="0">
                <a:solidFill>
                  <a:srgbClr val="000000"/>
                </a:solidFill>
              </a:rPr>
              <a:t> 2-3. (2011 </a:t>
            </a:r>
            <a:r>
              <a:rPr lang="en-US" spc="-1" dirty="0" smtClean="0">
                <a:solidFill>
                  <a:srgbClr val="000000"/>
                </a:solidFill>
              </a:rPr>
              <a:t>) </a:t>
            </a:r>
          </a:p>
          <a:p>
            <a:pPr marL="342900" indent="-342900" algn="just">
              <a:buAutoNum type="arabicPeriod"/>
            </a:pPr>
            <a:endParaRPr lang="en-US" spc="-1" dirty="0">
              <a:solidFill>
                <a:srgbClr val="000000"/>
              </a:solidFill>
            </a:endParaRPr>
          </a:p>
          <a:p>
            <a:pPr marL="342900" indent="-342900" algn="just">
              <a:buAutoNum type="arabicPeriod"/>
            </a:pPr>
            <a:endParaRPr lang="en-US" spc="-1" dirty="0">
              <a:solidFill>
                <a:srgbClr val="000000"/>
              </a:solidFill>
            </a:endParaRPr>
          </a:p>
          <a:p>
            <a:pPr marL="342900" indent="-342900" algn="just">
              <a:buAutoNum type="arabicPeriod"/>
            </a:pPr>
            <a:endParaRPr lang="en-US" spc="-1" dirty="0" smtClean="0">
              <a:solidFill>
                <a:srgbClr val="000000"/>
              </a:solidFill>
            </a:endParaRPr>
          </a:p>
          <a:p>
            <a:endParaRPr lang="en-IN" sz="3200" spc="-1" dirty="0">
              <a:solidFill>
                <a:srgbClr val="000000"/>
              </a:solidFil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p:txBody>
      </p:sp>
      <p:sp>
        <p:nvSpPr>
          <p:cNvPr id="296" name="CustomShape 3"/>
          <p:cNvSpPr/>
          <p:nvPr/>
        </p:nvSpPr>
        <p:spPr>
          <a:xfrm>
            <a:off x="-138705" y="6209011"/>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128BFAA2-6935-44E1-A412-C523A1962816}"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97" name="CustomShape 4"/>
          <p:cNvSpPr/>
          <p:nvPr/>
        </p:nvSpPr>
        <p:spPr>
          <a:xfrm>
            <a:off x="5819029"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98"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EF77FA9-A7BE-4351-854D-54D8D1198168}" type="slidenum">
              <a:rPr lang="en-IN" sz="1200" b="0" strike="noStrike" spc="-1">
                <a:solidFill>
                  <a:srgbClr val="B5A989"/>
                </a:solidFill>
                <a:latin typeface="Gill Sans MT"/>
                <a:ea typeface="DejaVu Sans"/>
              </a:rPr>
              <a:t>24</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914120" y="274680"/>
            <a:ext cx="9996480" cy="1141920"/>
          </a:xfrm>
          <a:prstGeom prst="rect">
            <a:avLst/>
          </a:prstGeom>
          <a:noFill/>
          <a:ln>
            <a:noFill/>
          </a:ln>
        </p:spPr>
        <p:style>
          <a:lnRef idx="0">
            <a:scrgbClr r="0" g="0" b="0"/>
          </a:lnRef>
          <a:fillRef idx="0">
            <a:scrgbClr r="0" g="0" b="0"/>
          </a:fillRef>
          <a:effectRef idx="0">
            <a:scrgbClr r="0" g="0" b="0"/>
          </a:effectRef>
          <a:fontRef idx="minor"/>
        </p:style>
      </p:sp>
      <p:sp>
        <p:nvSpPr>
          <p:cNvPr id="301" name="CustomShape 2"/>
          <p:cNvSpPr/>
          <p:nvPr/>
        </p:nvSpPr>
        <p:spPr>
          <a:xfrm>
            <a:off x="2785320" y="1744560"/>
            <a:ext cx="6820200" cy="32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tabLst>
                <a:tab pos="408240" algn="l"/>
              </a:tabLst>
            </a:pPr>
            <a:endParaRPr lang="en-IN" sz="1800" b="0" strike="noStrike" spc="-1">
              <a:solidFill>
                <a:srgbClr val="000000"/>
              </a:solidFill>
              <a:latin typeface="Arial"/>
            </a:endParaRPr>
          </a:p>
          <a:p>
            <a:pPr>
              <a:lnSpc>
                <a:spcPct val="100000"/>
              </a:lnSpc>
              <a:spcBef>
                <a:spcPts val="601"/>
              </a:spcBef>
              <a:tabLst>
                <a:tab pos="408240" algn="l"/>
              </a:tabLst>
            </a:pPr>
            <a:endParaRPr lang="en-IN" sz="1800" b="0" strike="noStrike" spc="-1">
              <a:solidFill>
                <a:srgbClr val="000000"/>
              </a:solidFill>
              <a:latin typeface="Arial"/>
            </a:endParaRPr>
          </a:p>
          <a:p>
            <a:pPr>
              <a:lnSpc>
                <a:spcPct val="100000"/>
              </a:lnSpc>
              <a:spcBef>
                <a:spcPts val="601"/>
              </a:spcBef>
              <a:tabLst>
                <a:tab pos="408240" algn="l"/>
              </a:tabLst>
            </a:pPr>
            <a:endParaRPr lang="en-IN" sz="1800" b="0" strike="noStrike" spc="-1">
              <a:solidFill>
                <a:srgbClr val="000000"/>
              </a:solidFill>
              <a:latin typeface="Arial"/>
            </a:endParaRPr>
          </a:p>
          <a:p>
            <a:pPr marL="365760" indent="-282240" algn="ctr">
              <a:lnSpc>
                <a:spcPct val="100000"/>
              </a:lnSpc>
              <a:spcBef>
                <a:spcPts val="601"/>
              </a:spcBef>
              <a:tabLst>
                <a:tab pos="0" algn="l"/>
              </a:tabLst>
            </a:pPr>
            <a:r>
              <a:rPr lang="en-IN" sz="4800" b="0" strike="noStrike" spc="-1">
                <a:solidFill>
                  <a:srgbClr val="000000"/>
                </a:solidFill>
                <a:latin typeface="Gill Sans MT"/>
                <a:ea typeface="DejaVu Sans"/>
              </a:rPr>
              <a:t>Q &amp; A</a:t>
            </a:r>
            <a:endParaRPr lang="en-IN" sz="4800" b="0" strike="noStrike" spc="-1">
              <a:solidFill>
                <a:srgbClr val="000000"/>
              </a:solidFill>
              <a:latin typeface="Arial"/>
            </a:endParaRPr>
          </a:p>
        </p:txBody>
      </p:sp>
      <p:sp>
        <p:nvSpPr>
          <p:cNvPr id="302" name="CustomShape 3"/>
          <p:cNvSpPr/>
          <p:nvPr/>
        </p:nvSpPr>
        <p:spPr>
          <a:xfrm>
            <a:off x="4775040" y="63054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FC478ABB-C7D7-4C1E-9DF2-D71EB3F89234}" type="datetime1">
              <a:rPr lang="en-IN" sz="1200" b="0" strike="noStrike" spc="-1">
                <a:solidFill>
                  <a:srgbClr val="B5A989"/>
                </a:solidFill>
                <a:latin typeface="Gill Sans MT"/>
                <a:ea typeface="DejaVu Sans"/>
              </a:rPr>
              <a:t>07-11-2020</a:t>
            </a:fld>
            <a:endParaRPr lang="en-IN" sz="1200" b="0" strike="noStrike" spc="-1">
              <a:solidFill>
                <a:srgbClr val="000000"/>
              </a:solidFill>
              <a:latin typeface="Arial"/>
            </a:endParaRPr>
          </a:p>
        </p:txBody>
      </p:sp>
      <p:sp>
        <p:nvSpPr>
          <p:cNvPr id="303" name="CustomShape 4"/>
          <p:cNvSpPr/>
          <p:nvPr/>
        </p:nvSpPr>
        <p:spPr>
          <a:xfrm>
            <a:off x="7620120"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a:solidFill>
                  <a:srgbClr val="B5A989"/>
                </a:solidFill>
                <a:latin typeface="Gill Sans MT"/>
                <a:ea typeface="DejaVu Sans"/>
              </a:rPr>
              <a:t>8CS7_0 Project, July-Dec 2020 </a:t>
            </a:r>
            <a:endParaRPr lang="en-IN" sz="1200" b="0" strike="noStrike" spc="-1">
              <a:solidFill>
                <a:srgbClr val="000000"/>
              </a:solidFill>
              <a:latin typeface="Arial"/>
            </a:endParaRPr>
          </a:p>
        </p:txBody>
      </p:sp>
      <p:sp>
        <p:nvSpPr>
          <p:cNvPr id="304"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3D6CFC6D-E78D-4F24-8857-42D2ADE29411}" type="slidenum">
              <a:rPr lang="en-IN" sz="1200" b="0" strike="noStrike" spc="-1">
                <a:solidFill>
                  <a:srgbClr val="B5A989"/>
                </a:solidFill>
                <a:latin typeface="Gill Sans MT"/>
                <a:ea typeface="DejaVu Sans"/>
              </a:rPr>
              <a:t>25</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sz="3200" dirty="0" err="1" smtClean="0"/>
              <a:t>Numpy</a:t>
            </a:r>
            <a:r>
              <a:rPr lang="en-US" sz="3200" dirty="0" smtClean="0"/>
              <a:t> :</a:t>
            </a:r>
          </a:p>
          <a:p>
            <a:pPr marL="0" indent="0">
              <a:buNone/>
            </a:pPr>
            <a:r>
              <a:rPr lang="en-US" sz="3200" dirty="0"/>
              <a:t> </a:t>
            </a:r>
            <a:r>
              <a:rPr lang="en-US" sz="3200" dirty="0" smtClean="0"/>
              <a:t>              </a:t>
            </a:r>
            <a:r>
              <a:rPr lang="en-US" sz="2400" dirty="0" smtClean="0"/>
              <a:t>1. </a:t>
            </a:r>
            <a:r>
              <a:rPr lang="en-US" sz="2400" dirty="0"/>
              <a:t>It stands for 'Numerical Python'.</a:t>
            </a:r>
            <a:endParaRPr lang="en-US" sz="2400" dirty="0" smtClean="0"/>
          </a:p>
          <a:p>
            <a:pPr marL="0" indent="0">
              <a:buNone/>
            </a:pPr>
            <a:r>
              <a:rPr lang="en-US" sz="3200" dirty="0"/>
              <a:t> </a:t>
            </a:r>
            <a:r>
              <a:rPr lang="en-US" sz="3200" dirty="0" smtClean="0"/>
              <a:t>              </a:t>
            </a:r>
            <a:r>
              <a:rPr lang="en-US" sz="2400" dirty="0" smtClean="0"/>
              <a:t>2. Used to perform following operations:</a:t>
            </a:r>
          </a:p>
          <a:p>
            <a:pPr marL="0" indent="0">
              <a:buNone/>
            </a:pPr>
            <a:r>
              <a:rPr lang="en-US" sz="2400" dirty="0" smtClean="0"/>
              <a:t>                             - </a:t>
            </a:r>
            <a:r>
              <a:rPr lang="en-US" sz="2000" dirty="0" smtClean="0"/>
              <a:t>Mathematical </a:t>
            </a:r>
            <a:r>
              <a:rPr lang="en-US" sz="2000" dirty="0"/>
              <a:t>and logical operations on arrays</a:t>
            </a:r>
            <a:r>
              <a:rPr lang="en-US" sz="2000" dirty="0" smtClean="0"/>
              <a:t>.</a:t>
            </a:r>
          </a:p>
          <a:p>
            <a:pPr marL="0" indent="0">
              <a:buNone/>
            </a:pPr>
            <a:r>
              <a:rPr lang="en-US" sz="2000" dirty="0"/>
              <a:t> </a:t>
            </a:r>
            <a:r>
              <a:rPr lang="en-US" sz="2000" dirty="0" smtClean="0"/>
              <a:t>                                  </a:t>
            </a:r>
            <a:r>
              <a:rPr lang="en-US" sz="2400" dirty="0" smtClean="0"/>
              <a:t>-</a:t>
            </a:r>
            <a:r>
              <a:rPr lang="en-US" sz="2000" dirty="0" smtClean="0"/>
              <a:t> </a:t>
            </a:r>
            <a:r>
              <a:rPr lang="en-US" sz="2000" dirty="0"/>
              <a:t>Fourier transforms and routines for shape manipulation</a:t>
            </a:r>
            <a:r>
              <a:rPr lang="en-US" sz="2000" dirty="0" smtClean="0"/>
              <a:t>.</a:t>
            </a:r>
          </a:p>
          <a:p>
            <a:pPr marL="0" indent="0">
              <a:buNone/>
            </a:pPr>
            <a:r>
              <a:rPr lang="en-US" sz="2000" dirty="0"/>
              <a:t> </a:t>
            </a:r>
            <a:r>
              <a:rPr lang="en-US" sz="2000" dirty="0" smtClean="0"/>
              <a:t>                                  </a:t>
            </a:r>
            <a:r>
              <a:rPr lang="en-US" sz="2400" dirty="0" smtClean="0"/>
              <a:t>- </a:t>
            </a:r>
            <a:r>
              <a:rPr lang="en-US" sz="2000" dirty="0"/>
              <a:t>Operations related to linear algebra. </a:t>
            </a:r>
            <a:r>
              <a:rPr lang="en-US" sz="2000" dirty="0" err="1"/>
              <a:t>NumPy</a:t>
            </a:r>
            <a:r>
              <a:rPr lang="en-US" sz="2000" dirty="0"/>
              <a:t> has in-built functions </a:t>
            </a:r>
            <a:r>
              <a:rPr lang="en-US" sz="2000" dirty="0" smtClean="0"/>
              <a:t>for</a:t>
            </a:r>
          </a:p>
          <a:p>
            <a:pPr marL="0" indent="0">
              <a:buNone/>
            </a:pPr>
            <a:r>
              <a:rPr lang="en-US" sz="2000" dirty="0"/>
              <a:t>	</a:t>
            </a:r>
            <a:r>
              <a:rPr lang="en-US" sz="2000" dirty="0" smtClean="0"/>
              <a:t>	            linear </a:t>
            </a:r>
            <a:r>
              <a:rPr lang="en-US" sz="2000" dirty="0"/>
              <a:t>algebra and random number </a:t>
            </a:r>
            <a:r>
              <a:rPr lang="en-US" sz="2000" dirty="0" smtClean="0"/>
              <a:t>generation.</a:t>
            </a:r>
            <a:endParaRPr lang="en-US" sz="2000" dirty="0"/>
          </a:p>
        </p:txBody>
      </p:sp>
    </p:spTree>
    <p:extLst>
      <p:ext uri="{BB962C8B-B14F-4D97-AF65-F5344CB8AC3E}">
        <p14:creationId xmlns:p14="http://schemas.microsoft.com/office/powerpoint/2010/main" val="152254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sz="3600" dirty="0" err="1" smtClean="0"/>
              <a:t>OpenCv</a:t>
            </a:r>
            <a:r>
              <a:rPr lang="en-US" sz="3600" dirty="0" smtClean="0"/>
              <a:t>:</a:t>
            </a:r>
          </a:p>
          <a:p>
            <a:pPr marL="0" indent="0">
              <a:buNone/>
            </a:pPr>
            <a:r>
              <a:rPr lang="en-US" sz="3600" dirty="0"/>
              <a:t> </a:t>
            </a:r>
            <a:r>
              <a:rPr lang="en-US" sz="3600" dirty="0" smtClean="0"/>
              <a:t>              </a:t>
            </a:r>
            <a:r>
              <a:rPr lang="en-US" dirty="0" smtClean="0"/>
              <a:t>1. </a:t>
            </a:r>
            <a:r>
              <a:rPr lang="en-US" dirty="0" err="1"/>
              <a:t>OpenCV</a:t>
            </a:r>
            <a:r>
              <a:rPr lang="en-US" dirty="0"/>
              <a:t> is the huge open-source library for </a:t>
            </a:r>
            <a:r>
              <a:rPr lang="en-US" dirty="0" smtClean="0"/>
              <a:t>the</a:t>
            </a:r>
          </a:p>
          <a:p>
            <a:pPr marL="0" indent="0">
              <a:buNone/>
            </a:pPr>
            <a:r>
              <a:rPr lang="en-US" dirty="0"/>
              <a:t> </a:t>
            </a:r>
            <a:r>
              <a:rPr lang="en-US" dirty="0" smtClean="0"/>
              <a:t>                       computer vision.</a:t>
            </a:r>
          </a:p>
          <a:p>
            <a:pPr marL="0" indent="0">
              <a:buNone/>
            </a:pPr>
            <a:r>
              <a:rPr lang="en-US" sz="3200" dirty="0"/>
              <a:t> </a:t>
            </a:r>
            <a:r>
              <a:rPr lang="en-US" sz="3200" dirty="0" smtClean="0"/>
              <a:t>                </a:t>
            </a:r>
            <a:r>
              <a:rPr lang="en-US" dirty="0" smtClean="0"/>
              <a:t>2. </a:t>
            </a:r>
            <a:r>
              <a:rPr lang="en-US" sz="3200" dirty="0"/>
              <a:t> </a:t>
            </a:r>
            <a:r>
              <a:rPr lang="en-US" dirty="0"/>
              <a:t>By using it, one can process images and videos </a:t>
            </a:r>
            <a:r>
              <a:rPr lang="en-US" dirty="0" smtClean="0"/>
              <a:t>to</a:t>
            </a:r>
          </a:p>
          <a:p>
            <a:pPr marL="0" indent="0">
              <a:buNone/>
            </a:pPr>
            <a:r>
              <a:rPr lang="en-US" dirty="0"/>
              <a:t> </a:t>
            </a:r>
            <a:r>
              <a:rPr lang="en-US" dirty="0" smtClean="0"/>
              <a:t>                        </a:t>
            </a:r>
            <a:r>
              <a:rPr lang="en-US" dirty="0"/>
              <a:t>identify </a:t>
            </a:r>
            <a:r>
              <a:rPr lang="en-US" dirty="0" smtClean="0"/>
              <a:t>objects.</a:t>
            </a:r>
          </a:p>
          <a:p>
            <a:pPr marL="0" indent="0">
              <a:buNone/>
            </a:pPr>
            <a:r>
              <a:rPr lang="en-US" dirty="0"/>
              <a:t> </a:t>
            </a:r>
            <a:r>
              <a:rPr lang="en-US" dirty="0" smtClean="0"/>
              <a:t>                   3.</a:t>
            </a:r>
            <a:r>
              <a:rPr lang="en-US" dirty="0"/>
              <a:t> When it integrated with various libraries, such </a:t>
            </a:r>
            <a:r>
              <a:rPr lang="en-US" dirty="0" smtClean="0"/>
              <a:t>as</a:t>
            </a:r>
          </a:p>
          <a:p>
            <a:pPr marL="0" indent="0">
              <a:buNone/>
            </a:pPr>
            <a:r>
              <a:rPr lang="en-US" dirty="0"/>
              <a:t> </a:t>
            </a:r>
            <a:r>
              <a:rPr lang="en-US" dirty="0" smtClean="0"/>
              <a:t>                       </a:t>
            </a:r>
            <a:r>
              <a:rPr lang="en-US" dirty="0" err="1" smtClean="0"/>
              <a:t>Numpy</a:t>
            </a:r>
            <a:r>
              <a:rPr lang="en-US" dirty="0"/>
              <a:t>, python is capable of processing the </a:t>
            </a:r>
            <a:r>
              <a:rPr lang="en-US" dirty="0" err="1" smtClean="0"/>
              <a:t>OpenCV</a:t>
            </a:r>
            <a:endParaRPr lang="en-US" dirty="0" smtClean="0"/>
          </a:p>
          <a:p>
            <a:pPr marL="0" indent="0">
              <a:buNone/>
            </a:pPr>
            <a:r>
              <a:rPr lang="en-US" dirty="0"/>
              <a:t> </a:t>
            </a:r>
            <a:r>
              <a:rPr lang="en-US" dirty="0" smtClean="0"/>
              <a:t>                       </a:t>
            </a:r>
            <a:r>
              <a:rPr lang="en-US" dirty="0"/>
              <a:t>array structure for analysis.</a:t>
            </a:r>
          </a:p>
          <a:p>
            <a:pPr marL="0" indent="0">
              <a:buNone/>
            </a:pPr>
            <a:endParaRPr lang="en-US" dirty="0"/>
          </a:p>
        </p:txBody>
      </p:sp>
    </p:spTree>
    <p:extLst>
      <p:ext uri="{BB962C8B-B14F-4D97-AF65-F5344CB8AC3E}">
        <p14:creationId xmlns:p14="http://schemas.microsoft.com/office/powerpoint/2010/main" val="305759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body"/>
          </p:nvPr>
        </p:nvSpPr>
        <p:spPr/>
        <p:txBody>
          <a:bodyPr/>
          <a:lstStyle/>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r>
              <a:rPr lang="en-US" sz="3200" dirty="0" err="1" smtClean="0"/>
              <a:t>Imutils</a:t>
            </a:r>
            <a:r>
              <a:rPr lang="en-US" sz="3200" dirty="0" smtClean="0"/>
              <a:t> </a:t>
            </a:r>
            <a:r>
              <a:rPr lang="en-US" sz="3200" dirty="0"/>
              <a:t>are a series of convenience functions to make basic image processing functions such as translation, rotation, resizing, </a:t>
            </a:r>
            <a:r>
              <a:rPr lang="en-US" sz="3200" dirty="0" err="1"/>
              <a:t>skeletonization</a:t>
            </a:r>
            <a:r>
              <a:rPr lang="en-US" sz="3200" dirty="0"/>
              <a:t>, and displaying </a:t>
            </a:r>
            <a:r>
              <a:rPr lang="en-US" sz="3200" dirty="0" err="1"/>
              <a:t>Matplotlib</a:t>
            </a:r>
            <a:r>
              <a:rPr lang="en-US" sz="3200" dirty="0"/>
              <a:t> images easier with </a:t>
            </a:r>
            <a:r>
              <a:rPr lang="en-US" sz="3200" dirty="0" err="1"/>
              <a:t>OpenCV</a:t>
            </a:r>
            <a:endParaRPr lang="en-US" sz="3200" dirty="0"/>
          </a:p>
        </p:txBody>
      </p:sp>
      <p:sp>
        <p:nvSpPr>
          <p:cNvPr id="3" name="Title 2"/>
          <p:cNvSpPr>
            <a:spLocks noGrp="1"/>
          </p:cNvSpPr>
          <p:nvPr>
            <p:ph type="title"/>
          </p:nvPr>
        </p:nvSpPr>
        <p:spPr/>
        <p:txBody>
          <a:bodyPr/>
          <a:lstStyle/>
          <a:p>
            <a:r>
              <a:rPr lang="en-US" dirty="0" err="1"/>
              <a:t>Imutils</a:t>
            </a:r>
            <a:r>
              <a:rPr lang="en-US" dirty="0"/>
              <a:t>:</a:t>
            </a:r>
            <a:br>
              <a:rPr lang="en-US" dirty="0"/>
            </a:br>
            <a:endParaRPr lang="en-US" dirty="0"/>
          </a:p>
        </p:txBody>
      </p:sp>
    </p:spTree>
    <p:extLst>
      <p:ext uri="{BB962C8B-B14F-4D97-AF65-F5344CB8AC3E}">
        <p14:creationId xmlns:p14="http://schemas.microsoft.com/office/powerpoint/2010/main" val="406408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3200" dirty="0" smtClean="0"/>
              <a:t>1. Python-</a:t>
            </a:r>
            <a:r>
              <a:rPr lang="en-US" sz="3200" dirty="0" err="1" smtClean="0"/>
              <a:t>tesseract</a:t>
            </a:r>
            <a:r>
              <a:rPr lang="en-US" sz="3200" dirty="0" smtClean="0"/>
              <a:t> </a:t>
            </a:r>
            <a:r>
              <a:rPr lang="en-US" sz="3200" dirty="0"/>
              <a:t>is an optical character </a:t>
            </a:r>
            <a:r>
              <a:rPr lang="en-US" sz="3200" dirty="0" smtClean="0"/>
              <a:t>recognition </a:t>
            </a:r>
            <a:r>
              <a:rPr lang="en-US" sz="3200" dirty="0"/>
              <a:t>(OCR) tool for </a:t>
            </a:r>
            <a:r>
              <a:rPr lang="en-US" sz="3200" dirty="0" smtClean="0"/>
              <a:t>python </a:t>
            </a:r>
          </a:p>
          <a:p>
            <a:r>
              <a:rPr lang="en-US" sz="3200" dirty="0" smtClean="0"/>
              <a:t>2. It </a:t>
            </a:r>
            <a:r>
              <a:rPr lang="en-US" sz="3200" dirty="0"/>
              <a:t>will recognize and “read” the text embedded in images</a:t>
            </a:r>
            <a:r>
              <a:rPr lang="en-US" sz="3200" dirty="0" smtClean="0"/>
              <a:t>.</a:t>
            </a:r>
          </a:p>
          <a:p>
            <a:r>
              <a:rPr lang="en-US" sz="3200" dirty="0" smtClean="0"/>
              <a:t>3. Python-</a:t>
            </a:r>
            <a:r>
              <a:rPr lang="en-US" sz="3200" dirty="0" err="1" smtClean="0"/>
              <a:t>tesseract</a:t>
            </a:r>
            <a:r>
              <a:rPr lang="en-US" sz="3200" dirty="0" smtClean="0"/>
              <a:t> </a:t>
            </a:r>
            <a:r>
              <a:rPr lang="en-US" sz="3200" dirty="0"/>
              <a:t>is a wrapper for </a:t>
            </a:r>
            <a:r>
              <a:rPr lang="en-US" sz="3200" dirty="0">
                <a:hlinkClick r:id="rId2"/>
              </a:rPr>
              <a:t>Google’s </a:t>
            </a:r>
            <a:r>
              <a:rPr lang="en-US" sz="3200" dirty="0" err="1">
                <a:hlinkClick r:id="rId2"/>
              </a:rPr>
              <a:t>Tesseract</a:t>
            </a:r>
            <a:r>
              <a:rPr lang="en-US" sz="3200" dirty="0">
                <a:hlinkClick r:id="rId2"/>
              </a:rPr>
              <a:t>-OCR Engine</a:t>
            </a:r>
            <a:endParaRPr lang="en-US" sz="3200" dirty="0"/>
          </a:p>
        </p:txBody>
      </p:sp>
      <p:sp>
        <p:nvSpPr>
          <p:cNvPr id="5" name="Title 4"/>
          <p:cNvSpPr>
            <a:spLocks noGrp="1"/>
          </p:cNvSpPr>
          <p:nvPr>
            <p:ph type="title"/>
          </p:nvPr>
        </p:nvSpPr>
        <p:spPr/>
        <p:txBody>
          <a:bodyPr/>
          <a:lstStyle/>
          <a:p>
            <a:r>
              <a:rPr lang="en-US" dirty="0" err="1" smtClean="0"/>
              <a:t>Pytesseract</a:t>
            </a:r>
            <a:r>
              <a:rPr lang="en-US" dirty="0" smtClean="0"/>
              <a:t>:</a:t>
            </a:r>
            <a:endParaRPr lang="en-US" dirty="0"/>
          </a:p>
        </p:txBody>
      </p:sp>
    </p:spTree>
    <p:extLst>
      <p:ext uri="{BB962C8B-B14F-4D97-AF65-F5344CB8AC3E}">
        <p14:creationId xmlns:p14="http://schemas.microsoft.com/office/powerpoint/2010/main" val="389319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1602360" y="410040"/>
            <a:ext cx="79084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100000"/>
              </a:lnSpc>
              <a:tabLst>
                <a:tab pos="408240" algn="l"/>
              </a:tabLst>
            </a:pPr>
            <a:r>
              <a:rPr lang="en-IN" sz="4300" b="0" strike="noStrike" spc="-1">
                <a:solidFill>
                  <a:srgbClr val="572314"/>
                </a:solidFill>
                <a:latin typeface="Gill Sans MT"/>
                <a:ea typeface="DejaVu Sans"/>
              </a:rPr>
              <a:t>Design of Solution</a:t>
            </a:r>
            <a:endParaRPr lang="en-IN" sz="4300" b="0" strike="noStrike" spc="-1">
              <a:solidFill>
                <a:srgbClr val="000000"/>
              </a:solidFill>
              <a:latin typeface="Arial"/>
            </a:endParaRPr>
          </a:p>
        </p:txBody>
      </p:sp>
      <p:sp>
        <p:nvSpPr>
          <p:cNvPr id="266" name="CustomShape 2"/>
          <p:cNvSpPr/>
          <p:nvPr/>
        </p:nvSpPr>
        <p:spPr>
          <a:xfrm>
            <a:off x="4775040" y="63054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134508-5D3C-4A9E-AC91-89FBCB4060CC}" type="datetime1">
              <a:rPr lang="en-IN" sz="1200" b="0" strike="noStrike" spc="-1">
                <a:solidFill>
                  <a:srgbClr val="B5A989"/>
                </a:solidFill>
                <a:latin typeface="Gill Sans MT"/>
                <a:ea typeface="DejaVu Sans"/>
              </a:rPr>
              <a:t>07-11-2020</a:t>
            </a:fld>
            <a:endParaRPr lang="en-IN" sz="1200" b="0" strike="noStrike" spc="-1">
              <a:solidFill>
                <a:srgbClr val="000000"/>
              </a:solidFill>
              <a:latin typeface="Arial"/>
            </a:endParaRPr>
          </a:p>
        </p:txBody>
      </p:sp>
      <p:sp>
        <p:nvSpPr>
          <p:cNvPr id="267" name="CustomShape 3"/>
          <p:cNvSpPr/>
          <p:nvPr/>
        </p:nvSpPr>
        <p:spPr>
          <a:xfrm>
            <a:off x="7620120"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a:solidFill>
                  <a:srgbClr val="B5A989"/>
                </a:solidFill>
                <a:latin typeface="Gill Sans MT"/>
                <a:ea typeface="DejaVu Sans"/>
              </a:rPr>
              <a:t>8CS7_0 Project, July-Dec 2020 </a:t>
            </a:r>
            <a:endParaRPr lang="en-IN" sz="1200" b="0" strike="noStrike" spc="-1">
              <a:solidFill>
                <a:srgbClr val="000000"/>
              </a:solidFill>
              <a:latin typeface="Arial"/>
            </a:endParaRPr>
          </a:p>
        </p:txBody>
      </p:sp>
      <p:sp>
        <p:nvSpPr>
          <p:cNvPr id="268" name="CustomShape 4"/>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F93F2B53-97AE-474B-BAA9-278D2D1A78D2}" type="slidenum">
              <a:rPr lang="en-IN" sz="1200" b="0" strike="noStrike" spc="-1">
                <a:solidFill>
                  <a:srgbClr val="B5A989"/>
                </a:solidFill>
                <a:latin typeface="Gill Sans MT"/>
                <a:ea typeface="DejaVu Sans"/>
              </a:rPr>
              <a:t>7</a:t>
            </a:fld>
            <a:endParaRPr lang="en-IN" sz="1200" b="0" strike="noStrike" spc="-1" dirty="0">
              <a:solidFill>
                <a:srgbClr val="000000"/>
              </a:solidFill>
              <a:latin typeface="Arial"/>
            </a:endParaRPr>
          </a:p>
        </p:txBody>
      </p:sp>
      <p:sp>
        <p:nvSpPr>
          <p:cNvPr id="269" name="CustomShape 5"/>
          <p:cNvSpPr/>
          <p:nvPr/>
        </p:nvSpPr>
        <p:spPr>
          <a:xfrm>
            <a:off x="1625400" y="766800"/>
            <a:ext cx="9142920" cy="553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79"/>
              </a:spcBef>
              <a:tabLst>
                <a:tab pos="408240" algn="l"/>
              </a:tabLst>
            </a:pPr>
            <a:endParaRPr lang="en-IN" sz="1800" b="0" strike="noStrike" spc="-1" dirty="0">
              <a:solidFill>
                <a:srgbClr val="000000"/>
              </a:solidFill>
              <a:latin typeface="Arial"/>
            </a:endParaRPr>
          </a:p>
          <a:p>
            <a:pPr marL="365760" indent="-282240">
              <a:lnSpc>
                <a:spcPct val="100000"/>
              </a:lnSpc>
              <a:spcBef>
                <a:spcPts val="601"/>
              </a:spcBef>
              <a:buClr>
                <a:srgbClr val="3891A7"/>
              </a:buClr>
              <a:buSzPct val="80000"/>
              <a:buFont typeface="Wingdings 2" charset="2"/>
              <a:buChar char=""/>
              <a:tabLst>
                <a:tab pos="408240" algn="l"/>
              </a:tabLst>
            </a:pPr>
            <a:endParaRPr lang="en-US" sz="2800" spc="-1" dirty="0" smtClean="0">
              <a:solidFill>
                <a:srgbClr val="000000"/>
              </a:solidFill>
            </a:endParaRPr>
          </a:p>
          <a:p>
            <a:pPr marL="457200" indent="-457200">
              <a:lnSpc>
                <a:spcPct val="100000"/>
              </a:lnSpc>
              <a:spcBef>
                <a:spcPts val="479"/>
              </a:spcBef>
              <a:buFont typeface="Arial" pitchFamily="34" charset="0"/>
              <a:buChar char="•"/>
              <a:tabLst>
                <a:tab pos="408240" algn="l"/>
              </a:tabLst>
            </a:pPr>
            <a:r>
              <a:rPr lang="en-IN" sz="2800" spc="-1" dirty="0">
                <a:solidFill>
                  <a:srgbClr val="000000"/>
                </a:solidFill>
              </a:rPr>
              <a:t>Display the original </a:t>
            </a:r>
            <a:r>
              <a:rPr lang="en-IN" sz="2800" spc="-1" dirty="0" smtClean="0">
                <a:solidFill>
                  <a:srgbClr val="000000"/>
                </a:solidFill>
              </a:rPr>
              <a:t>image</a:t>
            </a:r>
          </a:p>
          <a:p>
            <a:pPr marL="457200" indent="-457200">
              <a:lnSpc>
                <a:spcPct val="100000"/>
              </a:lnSpc>
              <a:spcBef>
                <a:spcPts val="479"/>
              </a:spcBef>
              <a:buFont typeface="Arial" pitchFamily="34" charset="0"/>
              <a:buChar char="•"/>
              <a:tabLst>
                <a:tab pos="408240" algn="l"/>
              </a:tabLst>
            </a:pPr>
            <a:r>
              <a:rPr lang="en-US" sz="2800" spc="-1" dirty="0">
                <a:solidFill>
                  <a:srgbClr val="000000"/>
                </a:solidFill>
              </a:rPr>
              <a:t>RGB to Gray scale </a:t>
            </a:r>
            <a:r>
              <a:rPr lang="en-US" sz="2800" spc="-1" dirty="0" smtClean="0">
                <a:solidFill>
                  <a:srgbClr val="000000"/>
                </a:solidFill>
              </a:rPr>
              <a:t>conversion</a:t>
            </a:r>
          </a:p>
          <a:p>
            <a:pPr marL="457200" indent="-457200">
              <a:lnSpc>
                <a:spcPct val="100000"/>
              </a:lnSpc>
              <a:spcBef>
                <a:spcPts val="479"/>
              </a:spcBef>
              <a:buFont typeface="Arial" pitchFamily="34" charset="0"/>
              <a:buChar char="•"/>
              <a:tabLst>
                <a:tab pos="408240" algn="l"/>
              </a:tabLst>
            </a:pPr>
            <a:r>
              <a:rPr lang="en-US" sz="2800" spc="-1" dirty="0">
                <a:solidFill>
                  <a:srgbClr val="000000"/>
                </a:solidFill>
              </a:rPr>
              <a:t>Noise removal with iterative bilateral filter(removes noise while preserving edges</a:t>
            </a:r>
            <a:r>
              <a:rPr lang="en-US" sz="2800" spc="-1" dirty="0" smtClean="0">
                <a:solidFill>
                  <a:srgbClr val="000000"/>
                </a:solidFill>
              </a:rPr>
              <a:t>)</a:t>
            </a:r>
            <a:endParaRPr lang="en-IN" sz="2800" spc="-1" dirty="0">
              <a:solidFill>
                <a:srgbClr val="000000"/>
              </a:solidFill>
              <a:latin typeface="Arial"/>
            </a:endParaRPr>
          </a:p>
          <a:p>
            <a:pPr marL="457200" indent="-457200">
              <a:lnSpc>
                <a:spcPct val="100000"/>
              </a:lnSpc>
              <a:spcBef>
                <a:spcPts val="479"/>
              </a:spcBef>
              <a:buFont typeface="Arial" pitchFamily="34" charset="0"/>
              <a:buChar char="•"/>
              <a:tabLst>
                <a:tab pos="408240" algn="l"/>
              </a:tabLst>
            </a:pPr>
            <a:r>
              <a:rPr lang="en-US" sz="2800" spc="-1" dirty="0">
                <a:solidFill>
                  <a:srgbClr val="000000"/>
                </a:solidFill>
              </a:rPr>
              <a:t>Find Edges of the </a:t>
            </a:r>
            <a:r>
              <a:rPr lang="en-US" sz="2800" spc="-1" dirty="0" err="1">
                <a:solidFill>
                  <a:srgbClr val="000000"/>
                </a:solidFill>
              </a:rPr>
              <a:t>grayscale</a:t>
            </a:r>
            <a:r>
              <a:rPr lang="en-US" sz="2800" spc="-1" dirty="0">
                <a:solidFill>
                  <a:srgbClr val="000000"/>
                </a:solidFill>
              </a:rPr>
              <a:t> </a:t>
            </a:r>
            <a:r>
              <a:rPr lang="en-US" sz="2800" spc="-1" dirty="0" smtClean="0">
                <a:solidFill>
                  <a:srgbClr val="000000"/>
                </a:solidFill>
              </a:rPr>
              <a:t>image</a:t>
            </a:r>
          </a:p>
          <a:p>
            <a:pPr marL="457200" indent="-457200">
              <a:lnSpc>
                <a:spcPct val="100000"/>
              </a:lnSpc>
              <a:spcBef>
                <a:spcPts val="479"/>
              </a:spcBef>
              <a:buFont typeface="Arial" pitchFamily="34" charset="0"/>
              <a:buChar char="•"/>
              <a:tabLst>
                <a:tab pos="408240" algn="l"/>
              </a:tabLst>
            </a:pPr>
            <a:r>
              <a:rPr lang="en-US" sz="2800" spc="-1" dirty="0">
                <a:solidFill>
                  <a:srgbClr val="000000"/>
                </a:solidFill>
              </a:rPr>
              <a:t>Find contours based on </a:t>
            </a:r>
            <a:r>
              <a:rPr lang="en-US" sz="2800" spc="-1" dirty="0" smtClean="0">
                <a:solidFill>
                  <a:srgbClr val="000000"/>
                </a:solidFill>
              </a:rPr>
              <a:t>Edges</a:t>
            </a:r>
          </a:p>
          <a:p>
            <a:pPr marL="457200" indent="-457200">
              <a:lnSpc>
                <a:spcPct val="100000"/>
              </a:lnSpc>
              <a:spcBef>
                <a:spcPts val="479"/>
              </a:spcBef>
              <a:buFont typeface="Arial" pitchFamily="34" charset="0"/>
              <a:buChar char="•"/>
              <a:tabLst>
                <a:tab pos="408240" algn="l"/>
              </a:tabLst>
            </a:pPr>
            <a:r>
              <a:rPr lang="en-US" sz="2800" b="0" strike="noStrike" spc="-1" dirty="0" smtClean="0">
                <a:solidFill>
                  <a:srgbClr val="000000"/>
                </a:solidFill>
                <a:latin typeface="Arial"/>
              </a:rPr>
              <a:t>Show the detected number plate</a:t>
            </a:r>
          </a:p>
          <a:p>
            <a:pPr marL="457200" indent="-457200">
              <a:lnSpc>
                <a:spcPct val="100000"/>
              </a:lnSpc>
              <a:spcBef>
                <a:spcPts val="479"/>
              </a:spcBef>
              <a:buFont typeface="Arial" pitchFamily="34" charset="0"/>
              <a:buChar char="•"/>
              <a:tabLst>
                <a:tab pos="408240" algn="l"/>
              </a:tabLst>
            </a:pPr>
            <a:r>
              <a:rPr lang="en-US" sz="2800" spc="-1" dirty="0" smtClean="0">
                <a:solidFill>
                  <a:srgbClr val="000000"/>
                </a:solidFill>
                <a:latin typeface="Arial"/>
              </a:rPr>
              <a:t>Display in text form</a:t>
            </a: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a:p>
            <a:pPr>
              <a:lnSpc>
                <a:spcPct val="100000"/>
              </a:lnSpc>
              <a:spcBef>
                <a:spcPts val="641"/>
              </a:spcBef>
              <a:tabLst>
                <a:tab pos="408240" algn="l"/>
              </a:tabLst>
            </a:pP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p:txBody>
      </p:sp>
      <p:sp>
        <p:nvSpPr>
          <p:cNvPr id="270" name="CustomShape 6"/>
          <p:cNvSpPr/>
          <p:nvPr/>
        </p:nvSpPr>
        <p:spPr>
          <a:xfrm>
            <a:off x="1625400" y="3542940"/>
            <a:ext cx="9142920" cy="2506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080">
              <a:lnSpc>
                <a:spcPct val="100000"/>
              </a:lnSpc>
              <a:spcBef>
                <a:spcPts val="641"/>
              </a:spcBef>
              <a:buClr>
                <a:srgbClr val="000000"/>
              </a:buClr>
              <a:tabLst>
                <a:tab pos="408240" algn="l"/>
              </a:tabLst>
            </a:pPr>
            <a:endParaRPr lang="en-IN" sz="2400" b="0" strike="noStrike" spc="-1" dirty="0">
              <a:solidFill>
                <a:srgbClr val="000000"/>
              </a:solidFill>
              <a:latin typeface="Arial"/>
            </a:endParaRPr>
          </a:p>
          <a:p>
            <a:pPr>
              <a:lnSpc>
                <a:spcPct val="100000"/>
              </a:lnSpc>
              <a:tabLst>
                <a:tab pos="408240" algn="l"/>
              </a:tabLst>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pPr marL="0" indent="0" algn="ctr">
              <a:buNone/>
            </a:pPr>
            <a:r>
              <a:rPr lang="en-US" sz="8000" dirty="0" smtClean="0"/>
              <a:t>Source Code</a:t>
            </a:r>
            <a:endParaRPr lang="en-US" sz="8000" dirty="0"/>
          </a:p>
        </p:txBody>
      </p:sp>
    </p:spTree>
    <p:extLst>
      <p:ext uri="{BB962C8B-B14F-4D97-AF65-F5344CB8AC3E}">
        <p14:creationId xmlns:p14="http://schemas.microsoft.com/office/powerpoint/2010/main" val="200455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906920" y="346680"/>
            <a:ext cx="8973000" cy="101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5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4300" b="0" strike="noStrike" spc="-1" dirty="0" smtClean="0">
                <a:solidFill>
                  <a:srgbClr val="572314"/>
                </a:solidFill>
                <a:latin typeface="Gill Sans MT"/>
                <a:ea typeface="DejaVu Sans"/>
              </a:rPr>
              <a:t>01 </a:t>
            </a:r>
            <a:r>
              <a:rPr lang="en-US" sz="4300" b="0" strike="noStrike" spc="-1" dirty="0">
                <a:solidFill>
                  <a:srgbClr val="572314"/>
                </a:solidFill>
                <a:latin typeface="Gill Sans MT"/>
                <a:ea typeface="DejaVu Sans"/>
              </a:rPr>
              <a:t>- </a:t>
            </a:r>
            <a:r>
              <a:rPr lang="en-US" sz="4400" spc="-1" dirty="0">
                <a:solidFill>
                  <a:srgbClr val="000000"/>
                </a:solidFill>
              </a:rPr>
              <a:t>Designing License Plate Identification through Digital Images with </a:t>
            </a:r>
            <a:r>
              <a:rPr lang="en-US" sz="4400" spc="-1" dirty="0" err="1">
                <a:solidFill>
                  <a:srgbClr val="000000"/>
                </a:solidFill>
              </a:rPr>
              <a:t>OpenCV</a:t>
            </a:r>
            <a:endParaRPr lang="en-IN" sz="4400" b="0" strike="noStrike" spc="-1" dirty="0">
              <a:solidFill>
                <a:srgbClr val="000000"/>
              </a:solidFill>
              <a:latin typeface="Arial"/>
            </a:endParaRPr>
          </a:p>
        </p:txBody>
      </p:sp>
      <p:sp>
        <p:nvSpPr>
          <p:cNvPr id="117" name="CustomShape 2"/>
          <p:cNvSpPr/>
          <p:nvPr/>
        </p:nvSpPr>
        <p:spPr>
          <a:xfrm>
            <a:off x="1949040" y="1550160"/>
            <a:ext cx="9106560" cy="4723560"/>
          </a:xfrm>
          <a:prstGeom prst="rect">
            <a:avLst/>
          </a:prstGeom>
          <a:noFill/>
          <a:ln>
            <a:noFill/>
          </a:ln>
        </p:spPr>
        <p:style>
          <a:lnRef idx="0">
            <a:scrgbClr r="0" g="0" b="0"/>
          </a:lnRef>
          <a:fillRef idx="0">
            <a:scrgbClr r="0" g="0" b="0"/>
          </a:fillRef>
          <a:effectRef idx="0">
            <a:scrgbClr r="0" g="0" b="0"/>
          </a:effectRef>
          <a:fontRef idx="minor"/>
        </p:style>
      </p:sp>
      <p:sp>
        <p:nvSpPr>
          <p:cNvPr id="118" name="CustomShape 3"/>
          <p:cNvSpPr/>
          <p:nvPr/>
        </p:nvSpPr>
        <p:spPr>
          <a:xfrm>
            <a:off x="156859" y="627372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E39B7BF5-FD91-4292-BFAB-ABD6E1F23875}"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19" name="CustomShape 4"/>
          <p:cNvSpPr/>
          <p:nvPr/>
        </p:nvSpPr>
        <p:spPr>
          <a:xfrm>
            <a:off x="5691520" y="6261447"/>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20"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20DD4C27-19AF-4B97-989B-8B07108FBBBA}" type="slidenum">
              <a:rPr lang="en-IN" sz="1200" b="0" strike="noStrike" spc="-1">
                <a:solidFill>
                  <a:srgbClr val="B5A989"/>
                </a:solidFill>
                <a:latin typeface="Gill Sans MT"/>
                <a:ea typeface="DejaVu Sans"/>
              </a:rPr>
              <a:t>9</a:t>
            </a:fld>
            <a:endParaRPr lang="en-IN" sz="1200" b="0" strike="noStrike" spc="-1">
              <a:solidFill>
                <a:srgbClr val="000000"/>
              </a:solidFill>
              <a:latin typeface="Arial"/>
            </a:endParaRPr>
          </a:p>
        </p:txBody>
      </p:sp>
      <p:sp>
        <p:nvSpPr>
          <p:cNvPr id="121" name="CustomShape 6"/>
          <p:cNvSpPr/>
          <p:nvPr/>
        </p:nvSpPr>
        <p:spPr>
          <a:xfrm>
            <a:off x="1949040" y="1389240"/>
            <a:ext cx="9143640" cy="28608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408240" algn="l"/>
              </a:tabLst>
            </a:pPr>
            <a:r>
              <a:rPr lang="en-US" sz="2000" spc="-1" dirty="0">
                <a:solidFill>
                  <a:srgbClr val="000000"/>
                </a:solidFill>
              </a:rPr>
              <a:t>The aim of this research is to design and analyze the License Plate Identification program mediated through Digital Images or Automatic Number Plate Recognition (ANPR), especially by using desktop peripheral. In doing so, license plates attached, especially, on cars will be the test subject of this research. The ANPR is already implemented within the barrier gate parking system. It is able to record the data of the vehicles that come in yet it doesn’t necessarily recognize or identify the license plates installed on the vehicles. </a:t>
            </a:r>
          </a:p>
          <a:p>
            <a:pPr>
              <a:lnSpc>
                <a:spcPct val="100000"/>
              </a:lnSpc>
              <a:tabLst>
                <a:tab pos="408240" algn="l"/>
              </a:tabLst>
            </a:pPr>
            <a:endParaRPr lang="en-IN" sz="2000" b="0" strike="noStrike" spc="-1" dirty="0" smtClean="0">
              <a:solidFill>
                <a:srgbClr val="000000"/>
              </a:solidFill>
              <a:latin typeface="Arial"/>
            </a:endParaRPr>
          </a:p>
          <a:p>
            <a:pPr>
              <a:lnSpc>
                <a:spcPct val="100000"/>
              </a:lnSpc>
              <a:tabLst>
                <a:tab pos="408240" algn="l"/>
              </a:tabLst>
            </a:pPr>
            <a:endParaRPr lang="en-IN" sz="2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2430</TotalTime>
  <Words>2298</Words>
  <Application>Microsoft Office PowerPoint</Application>
  <PresentationFormat>Custom</PresentationFormat>
  <Paragraphs>287</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PowerPoint Presentation</vt:lpstr>
      <vt:lpstr>PowerPoint Presentation</vt:lpstr>
      <vt:lpstr>PowerPoint Presentation</vt:lpstr>
      <vt:lpstr>PowerPoint Presentation</vt:lpstr>
      <vt:lpstr>Imutils: </vt:lpstr>
      <vt:lpstr>Pytesseract: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dc:title>
  <dc:creator>india</dc:creator>
  <cp:lastModifiedBy>Karan Parihar</cp:lastModifiedBy>
  <cp:revision>105</cp:revision>
  <dcterms:created xsi:type="dcterms:W3CDTF">2019-09-25T04:16:25Z</dcterms:created>
  <dcterms:modified xsi:type="dcterms:W3CDTF">2020-11-08T07:30:09Z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29</vt:i4>
  </property>
</Properties>
</file>