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ef2ebfe7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ef2ebfe7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3bea2007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c3bea2007d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f1e4ed18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26f1e4ed185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f1e4ed18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f1e4ed18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f1e4ed1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f1e4ed1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f1e4ed185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6f1e4ed185_3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f1e4ed185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6f1e4ed185_3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3bea2007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c3bea2007d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f1e4ed185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6f1e4ed185_3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sarthak20574/Book_Recommendation_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ieeexplore.ieee.org/document/9579647" TargetMode="External"/><Relationship Id="rId4" Type="http://schemas.openxmlformats.org/officeDocument/2006/relationships/hyperlink" Target="https://cs.carleton.edu/cs_comps/1617/book_rec/final-results/paper.pdf" TargetMode="External"/><Relationship Id="rId5" Type="http://schemas.openxmlformats.org/officeDocument/2006/relationships/hyperlink" Target="https://www.academia.edu/38859595/ONLINE_BOOK_RECOMMENDATION_SYSTEM_USING_ASSOCIATION_RULE_MINING_AND_COLLABORATIVE_FILTERING_"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43625"/>
            <a:ext cx="8520600" cy="16569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4400"/>
              <a:t>Group 38</a:t>
            </a:r>
            <a:endParaRPr sz="4400"/>
          </a:p>
          <a:p>
            <a:pPr indent="0" lvl="0" marL="0" rtl="0" algn="ctr">
              <a:lnSpc>
                <a:spcPct val="100000"/>
              </a:lnSpc>
              <a:spcBef>
                <a:spcPts val="0"/>
              </a:spcBef>
              <a:spcAft>
                <a:spcPts val="0"/>
              </a:spcAft>
              <a:buSzPts val="5200"/>
              <a:buNone/>
            </a:pPr>
            <a:r>
              <a:rPr lang="en" sz="4400"/>
              <a:t>Book Recommender System </a:t>
            </a:r>
            <a:endParaRPr sz="4400"/>
          </a:p>
        </p:txBody>
      </p:sp>
      <p:sp>
        <p:nvSpPr>
          <p:cNvPr id="55" name="Google Shape;55;p13"/>
          <p:cNvSpPr txBox="1"/>
          <p:nvPr>
            <p:ph idx="1" type="subTitle"/>
          </p:nvPr>
        </p:nvSpPr>
        <p:spPr>
          <a:xfrm>
            <a:off x="2776875" y="2305500"/>
            <a:ext cx="3798300" cy="532500"/>
          </a:xfrm>
          <a:prstGeom prst="rect">
            <a:avLst/>
          </a:prstGeom>
          <a:noFill/>
          <a:ln>
            <a:noFill/>
          </a:ln>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910"/>
              <a:buNone/>
            </a:pPr>
            <a:r>
              <a:rPr b="1" lang="en" sz="1820"/>
              <a:t>Presenters</a:t>
            </a:r>
            <a:r>
              <a:rPr lang="en" sz="1820"/>
              <a:t>: </a:t>
            </a:r>
            <a:endParaRPr sz="1820"/>
          </a:p>
          <a:p>
            <a:pPr indent="0" lvl="0" marL="0" rtl="0" algn="ctr">
              <a:lnSpc>
                <a:spcPct val="70000"/>
              </a:lnSpc>
              <a:spcBef>
                <a:spcPts val="0"/>
              </a:spcBef>
              <a:spcAft>
                <a:spcPts val="0"/>
              </a:spcAft>
              <a:buSzPts val="910"/>
              <a:buNone/>
            </a:pPr>
            <a:r>
              <a:t/>
            </a:r>
            <a:endParaRPr sz="1520"/>
          </a:p>
          <a:p>
            <a:pPr indent="0" lvl="0" marL="0" rtl="0" algn="ctr">
              <a:lnSpc>
                <a:spcPct val="70000"/>
              </a:lnSpc>
              <a:spcBef>
                <a:spcPts val="0"/>
              </a:spcBef>
              <a:spcAft>
                <a:spcPts val="0"/>
              </a:spcAft>
              <a:buSzPts val="910"/>
              <a:buNone/>
            </a:pPr>
            <a:r>
              <a:rPr lang="en" sz="1520"/>
              <a:t>Sarthak Dixit (2020574)</a:t>
            </a:r>
            <a:endParaRPr sz="1520"/>
          </a:p>
          <a:p>
            <a:pPr indent="0" lvl="0" marL="0" rtl="0" algn="ctr">
              <a:lnSpc>
                <a:spcPct val="70000"/>
              </a:lnSpc>
              <a:spcBef>
                <a:spcPts val="0"/>
              </a:spcBef>
              <a:spcAft>
                <a:spcPts val="0"/>
              </a:spcAft>
              <a:buSzPts val="910"/>
              <a:buNone/>
            </a:pPr>
            <a:r>
              <a:t/>
            </a:r>
            <a:endParaRPr sz="1520"/>
          </a:p>
          <a:p>
            <a:pPr indent="0" lvl="0" marL="0" rtl="0" algn="ctr">
              <a:lnSpc>
                <a:spcPct val="70000"/>
              </a:lnSpc>
              <a:spcBef>
                <a:spcPts val="0"/>
              </a:spcBef>
              <a:spcAft>
                <a:spcPts val="0"/>
              </a:spcAft>
              <a:buSzPts val="910"/>
              <a:buNone/>
            </a:pPr>
            <a:r>
              <a:rPr lang="en" sz="1520"/>
              <a:t>Shivanshu Kumar (2019476)</a:t>
            </a:r>
            <a:endParaRPr sz="1520"/>
          </a:p>
          <a:p>
            <a:pPr indent="0" lvl="0" marL="0" rtl="0" algn="ctr">
              <a:lnSpc>
                <a:spcPct val="70000"/>
              </a:lnSpc>
              <a:spcBef>
                <a:spcPts val="0"/>
              </a:spcBef>
              <a:spcAft>
                <a:spcPts val="0"/>
              </a:spcAft>
              <a:buSzPts val="910"/>
              <a:buNone/>
            </a:pPr>
            <a:r>
              <a:t/>
            </a:r>
            <a:endParaRPr sz="1520"/>
          </a:p>
          <a:p>
            <a:pPr indent="0" lvl="0" marL="0" rtl="0" algn="ctr">
              <a:lnSpc>
                <a:spcPct val="70000"/>
              </a:lnSpc>
              <a:spcBef>
                <a:spcPts val="0"/>
              </a:spcBef>
              <a:spcAft>
                <a:spcPts val="0"/>
              </a:spcAft>
              <a:buSzPts val="910"/>
              <a:buNone/>
            </a:pPr>
            <a:r>
              <a:rPr lang="en" sz="1520"/>
              <a:t>Rishav (2020569)</a:t>
            </a:r>
            <a:endParaRPr sz="1520"/>
          </a:p>
          <a:p>
            <a:pPr indent="0" lvl="0" marL="0" rtl="0" algn="ctr">
              <a:lnSpc>
                <a:spcPct val="70000"/>
              </a:lnSpc>
              <a:spcBef>
                <a:spcPts val="0"/>
              </a:spcBef>
              <a:spcAft>
                <a:spcPts val="0"/>
              </a:spcAft>
              <a:buSzPts val="910"/>
              <a:buNone/>
            </a:pPr>
            <a:r>
              <a:t/>
            </a:r>
            <a:endParaRPr sz="1520"/>
          </a:p>
          <a:p>
            <a:pPr indent="0" lvl="0" marL="0" rtl="0" algn="ctr">
              <a:lnSpc>
                <a:spcPct val="70000"/>
              </a:lnSpc>
              <a:spcBef>
                <a:spcPts val="0"/>
              </a:spcBef>
              <a:spcAft>
                <a:spcPts val="0"/>
              </a:spcAft>
              <a:buSzPts val="910"/>
              <a:buNone/>
            </a:pPr>
            <a:r>
              <a:rPr lang="en" sz="1520"/>
              <a:t>Harsh Kashyap (2020434)</a:t>
            </a:r>
            <a:endParaRPr sz="1520"/>
          </a:p>
          <a:p>
            <a:pPr indent="0" lvl="0" marL="0" rtl="0" algn="ctr">
              <a:lnSpc>
                <a:spcPct val="70000"/>
              </a:lnSpc>
              <a:spcBef>
                <a:spcPts val="0"/>
              </a:spcBef>
              <a:spcAft>
                <a:spcPts val="0"/>
              </a:spcAft>
              <a:buSzPts val="910"/>
              <a:buNone/>
            </a:pPr>
            <a:r>
              <a:t/>
            </a:r>
            <a:endParaRPr sz="1520"/>
          </a:p>
          <a:p>
            <a:pPr indent="0" lvl="0" marL="0" rtl="0" algn="ctr">
              <a:lnSpc>
                <a:spcPct val="70000"/>
              </a:lnSpc>
              <a:spcBef>
                <a:spcPts val="0"/>
              </a:spcBef>
              <a:spcAft>
                <a:spcPts val="0"/>
              </a:spcAft>
              <a:buSzPts val="910"/>
              <a:buNone/>
            </a:pPr>
            <a:r>
              <a:rPr lang="en" sz="1520"/>
              <a:t>D Likhith (2019038)</a:t>
            </a:r>
            <a:endParaRPr sz="1520"/>
          </a:p>
          <a:p>
            <a:pPr indent="0" lvl="0" marL="0" rtl="0" algn="ctr">
              <a:lnSpc>
                <a:spcPct val="70000"/>
              </a:lnSpc>
              <a:spcBef>
                <a:spcPts val="0"/>
              </a:spcBef>
              <a:spcAft>
                <a:spcPts val="0"/>
              </a:spcAft>
              <a:buSzPts val="910"/>
              <a:buNone/>
            </a:pPr>
            <a:r>
              <a:t/>
            </a:r>
            <a:endParaRPr sz="1520"/>
          </a:p>
          <a:p>
            <a:pPr indent="0" lvl="0" marL="0" rtl="0" algn="ctr">
              <a:lnSpc>
                <a:spcPct val="70000"/>
              </a:lnSpc>
              <a:spcBef>
                <a:spcPts val="0"/>
              </a:spcBef>
              <a:spcAft>
                <a:spcPts val="0"/>
              </a:spcAft>
              <a:buSzPts val="910"/>
              <a:buNone/>
            </a:pPr>
            <a:r>
              <a:rPr lang="en" sz="1520"/>
              <a:t>Karan Prasad Gupta (2020439)</a:t>
            </a:r>
            <a:endParaRPr sz="15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1840525"/>
            <a:ext cx="8520600" cy="2728500"/>
          </a:xfrm>
          <a:prstGeom prst="rect">
            <a:avLst/>
          </a:prstGeom>
        </p:spPr>
        <p:txBody>
          <a:bodyPr anchorCtr="0" anchor="t" bIns="91425" lIns="91425" spcFirstLastPara="1" rIns="91425" wrap="square" tIns="91425">
            <a:normAutofit/>
          </a:bodyPr>
          <a:lstStyle/>
          <a:p>
            <a:pPr indent="457200" lvl="0" marL="1371600" rtl="0" algn="l">
              <a:spcBef>
                <a:spcPts val="0"/>
              </a:spcBef>
              <a:spcAft>
                <a:spcPts val="0"/>
              </a:spcAft>
              <a:buNone/>
            </a:pPr>
            <a:r>
              <a:rPr lang="en" sz="6400">
                <a:latin typeface="Times New Roman"/>
                <a:ea typeface="Times New Roman"/>
                <a:cs typeface="Times New Roman"/>
                <a:sym typeface="Times New Roman"/>
              </a:rPr>
              <a:t>THANK YOU</a:t>
            </a:r>
            <a:endParaRPr sz="6400">
              <a:latin typeface="Times New Roman"/>
              <a:ea typeface="Times New Roman"/>
              <a:cs typeface="Times New Roman"/>
              <a:sym typeface="Times New Roman"/>
            </a:endParaRPr>
          </a:p>
          <a:p>
            <a:pPr indent="0" lvl="0" marL="1371600" rtl="0" algn="l">
              <a:spcBef>
                <a:spcPts val="0"/>
              </a:spcBef>
              <a:spcAft>
                <a:spcPts val="0"/>
              </a:spcAft>
              <a:buNone/>
            </a:pPr>
            <a:r>
              <a:rPr lang="en">
                <a:latin typeface="Times New Roman"/>
                <a:ea typeface="Times New Roman"/>
                <a:cs typeface="Times New Roman"/>
                <a:sym typeface="Times New Roman"/>
              </a:rPr>
              <a:t>Our Github Handle: </a:t>
            </a:r>
            <a:r>
              <a:rPr lang="en" u="sng">
                <a:solidFill>
                  <a:schemeClr val="hlink"/>
                </a:solidFill>
                <a:latin typeface="Times New Roman"/>
                <a:ea typeface="Times New Roman"/>
                <a:cs typeface="Times New Roman"/>
                <a:sym typeface="Times New Roman"/>
                <a:hlinkClick r:id="rId3"/>
              </a:rPr>
              <a:t>https://github.com/sarthak20574/Book_Recommendation_System</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Statement</a:t>
            </a:r>
            <a:endParaRPr/>
          </a:p>
        </p:txBody>
      </p:sp>
      <p:sp>
        <p:nvSpPr>
          <p:cNvPr id="61" name="Google Shape;61;p14"/>
          <p:cNvSpPr txBox="1"/>
          <p:nvPr>
            <p:ph idx="1" type="body"/>
          </p:nvPr>
        </p:nvSpPr>
        <p:spPr>
          <a:xfrm>
            <a:off x="311700" y="1386275"/>
            <a:ext cx="8520600" cy="3416400"/>
          </a:xfrm>
          <a:prstGeom prst="rect">
            <a:avLst/>
          </a:prstGeom>
          <a:noFill/>
          <a:ln>
            <a:noFill/>
          </a:ln>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0" rtl="0" algn="l">
              <a:spcBef>
                <a:spcPts val="0"/>
              </a:spcBef>
              <a:spcAft>
                <a:spcPts val="0"/>
              </a:spcAft>
              <a:buNone/>
            </a:pPr>
            <a:r>
              <a:rPr lang="en"/>
              <a:t>We're addressing the inefficiency of current book recommendation systems, which often fail to deliver personalized suggestions or cater to individual reading preferences. This disconnect leaves users dissatisfied and disengaged. Our goal is to introduce a novel approach using advanced algorithms and user-centric design to enhance the user experience with tailored recommendations.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Motivation</a:t>
            </a:r>
            <a:endParaRPr/>
          </a:p>
          <a:p>
            <a:pPr indent="0" lvl="0" marL="0" rtl="0" algn="l">
              <a:lnSpc>
                <a:spcPct val="100000"/>
              </a:lnSpc>
              <a:spcBef>
                <a:spcPts val="0"/>
              </a:spcBef>
              <a:spcAft>
                <a:spcPts val="0"/>
              </a:spcAft>
              <a:buSzPct val="111111"/>
              <a:buNone/>
            </a:pPr>
            <a:r>
              <a:t/>
            </a:r>
            <a:endParaRPr/>
          </a:p>
        </p:txBody>
      </p:sp>
      <p:sp>
        <p:nvSpPr>
          <p:cNvPr id="67" name="Google Shape;67;p15"/>
          <p:cNvSpPr txBox="1"/>
          <p:nvPr>
            <p:ph idx="1" type="body"/>
          </p:nvPr>
        </p:nvSpPr>
        <p:spPr>
          <a:xfrm>
            <a:off x="311700" y="1297750"/>
            <a:ext cx="8520600" cy="3416400"/>
          </a:xfrm>
          <a:prstGeom prst="rect">
            <a:avLst/>
          </a:prstGeom>
          <a:noFill/>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lang="en"/>
              <a:t>Online book availability has surged in the digital age, offering users a plethora of options. However, sifting through countless titles to find personalized recommendations is challenging.Traditional recommendation systems often use simplistic algorithms, providing inadequate suggestions.These systems fail to capture the nuances of individual reading preferences, leading to frustration and disengagement.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73" name="Google Shape;73;p16"/>
          <p:cNvSpPr txBox="1"/>
          <p:nvPr>
            <p:ph idx="1" type="body"/>
          </p:nvPr>
        </p:nvSpPr>
        <p:spPr>
          <a:xfrm>
            <a:off x="311700" y="1152475"/>
            <a:ext cx="8641800" cy="3789900"/>
          </a:xfrm>
          <a:prstGeom prst="rect">
            <a:avLst/>
          </a:prstGeom>
        </p:spPr>
        <p:txBody>
          <a:bodyPr anchorCtr="0" anchor="t" bIns="91425" lIns="91425" spcFirstLastPara="1" rIns="91425" wrap="square" tIns="91425">
            <a:noAutofit/>
          </a:bodyPr>
          <a:lstStyle/>
          <a:p>
            <a:pPr indent="-307022" lvl="0" marL="457200" rtl="0" algn="l">
              <a:lnSpc>
                <a:spcPct val="95000"/>
              </a:lnSpc>
              <a:spcBef>
                <a:spcPts val="1100"/>
              </a:spcBef>
              <a:spcAft>
                <a:spcPts val="0"/>
              </a:spcAft>
              <a:buClr>
                <a:schemeClr val="dk1"/>
              </a:buClr>
              <a:buSzPts val="1235"/>
              <a:buFont typeface="Roboto"/>
              <a:buAutoNum type="arabicPeriod"/>
            </a:pPr>
            <a:r>
              <a:rPr lang="en" sz="1235" u="sng">
                <a:solidFill>
                  <a:srgbClr val="1155CC"/>
                </a:solidFill>
                <a:latin typeface="Roboto"/>
                <a:ea typeface="Roboto"/>
                <a:cs typeface="Roboto"/>
                <a:sym typeface="Roboto"/>
                <a:hlinkClick r:id="rId3">
                  <a:extLst>
                    <a:ext uri="{A12FA001-AC4F-418D-AE19-62706E023703}">
                      <ahyp:hlinkClr val="tx"/>
                    </a:ext>
                  </a:extLst>
                </a:hlinkClick>
              </a:rPr>
              <a:t>https://ieeexplore.ieee.org/document/9579647</a:t>
            </a:r>
            <a:endParaRPr sz="1235">
              <a:solidFill>
                <a:srgbClr val="3C4043"/>
              </a:solidFill>
              <a:latin typeface="Roboto"/>
              <a:ea typeface="Roboto"/>
              <a:cs typeface="Roboto"/>
              <a:sym typeface="Roboto"/>
            </a:endParaRPr>
          </a:p>
          <a:p>
            <a:pPr indent="457200" lvl="0" marL="0" rtl="0" algn="l">
              <a:lnSpc>
                <a:spcPct val="80000"/>
              </a:lnSpc>
              <a:spcBef>
                <a:spcPts val="1100"/>
              </a:spcBef>
              <a:spcAft>
                <a:spcPts val="0"/>
              </a:spcAft>
              <a:buClr>
                <a:schemeClr val="dk1"/>
              </a:buClr>
              <a:buSzPts val="935"/>
              <a:buFont typeface="Arial"/>
              <a:buNone/>
            </a:pPr>
            <a:r>
              <a:rPr lang="en" sz="1235">
                <a:solidFill>
                  <a:srgbClr val="3C4043"/>
                </a:solidFill>
                <a:latin typeface="Roboto"/>
                <a:ea typeface="Roboto"/>
                <a:cs typeface="Roboto"/>
                <a:sym typeface="Roboto"/>
              </a:rPr>
              <a:t>The authors have found machine learning techniques such as K-nearest neighbors, Pearson’s R Correlation Coefficient, and Cosine Similarity within collaborative filtering to be effective in determining the most suitable books for users based on the input query provided to their system.</a:t>
            </a:r>
            <a:endParaRPr sz="1235">
              <a:solidFill>
                <a:srgbClr val="3C4043"/>
              </a:solidFill>
              <a:latin typeface="Roboto"/>
              <a:ea typeface="Roboto"/>
              <a:cs typeface="Roboto"/>
              <a:sym typeface="Roboto"/>
            </a:endParaRPr>
          </a:p>
          <a:p>
            <a:pPr indent="457200" lvl="0" marL="0" rtl="0" algn="l">
              <a:lnSpc>
                <a:spcPct val="80000"/>
              </a:lnSpc>
              <a:spcBef>
                <a:spcPts val="1100"/>
              </a:spcBef>
              <a:spcAft>
                <a:spcPts val="0"/>
              </a:spcAft>
              <a:buClr>
                <a:schemeClr val="dk1"/>
              </a:buClr>
              <a:buSzPts val="935"/>
              <a:buFont typeface="Arial"/>
              <a:buNone/>
            </a:pPr>
            <a:r>
              <a:t/>
            </a:r>
            <a:endParaRPr sz="1235">
              <a:solidFill>
                <a:srgbClr val="3C4043"/>
              </a:solidFill>
              <a:latin typeface="Roboto"/>
              <a:ea typeface="Roboto"/>
              <a:cs typeface="Roboto"/>
              <a:sym typeface="Roboto"/>
            </a:endParaRPr>
          </a:p>
          <a:p>
            <a:pPr indent="-307022" lvl="0" marL="457200" rtl="0" algn="l">
              <a:lnSpc>
                <a:spcPct val="95000"/>
              </a:lnSpc>
              <a:spcBef>
                <a:spcPts val="1100"/>
              </a:spcBef>
              <a:spcAft>
                <a:spcPts val="0"/>
              </a:spcAft>
              <a:buClr>
                <a:schemeClr val="dk1"/>
              </a:buClr>
              <a:buSzPts val="1235"/>
              <a:buFont typeface="Roboto"/>
              <a:buAutoNum type="arabicPeriod"/>
            </a:pPr>
            <a:r>
              <a:rPr lang="en" sz="1235" u="sng">
                <a:solidFill>
                  <a:srgbClr val="1155CC"/>
                </a:solidFill>
                <a:latin typeface="Roboto"/>
                <a:ea typeface="Roboto"/>
                <a:cs typeface="Roboto"/>
                <a:sym typeface="Roboto"/>
                <a:hlinkClick r:id="rId4">
                  <a:extLst>
                    <a:ext uri="{A12FA001-AC4F-418D-AE19-62706E023703}">
                      <ahyp:hlinkClr val="tx"/>
                    </a:ext>
                  </a:extLst>
                </a:hlinkClick>
              </a:rPr>
              <a:t>https://cs.carleton.edu/cs_comps/1617/book_rec/final-results/paper.pdf</a:t>
            </a:r>
            <a:endParaRPr sz="1235">
              <a:solidFill>
                <a:srgbClr val="3C4043"/>
              </a:solidFill>
              <a:latin typeface="Roboto"/>
              <a:ea typeface="Roboto"/>
              <a:cs typeface="Roboto"/>
              <a:sym typeface="Roboto"/>
            </a:endParaRPr>
          </a:p>
          <a:p>
            <a:pPr indent="457200" lvl="0" marL="0" rtl="0" algn="l">
              <a:lnSpc>
                <a:spcPct val="80000"/>
              </a:lnSpc>
              <a:spcBef>
                <a:spcPts val="1100"/>
              </a:spcBef>
              <a:spcAft>
                <a:spcPts val="0"/>
              </a:spcAft>
              <a:buClr>
                <a:schemeClr val="dk1"/>
              </a:buClr>
              <a:buSzPts val="935"/>
              <a:buFont typeface="Arial"/>
              <a:buNone/>
            </a:pPr>
            <a:r>
              <a:rPr lang="en" sz="1235">
                <a:solidFill>
                  <a:srgbClr val="3C4043"/>
                </a:solidFill>
                <a:latin typeface="Roboto"/>
                <a:ea typeface="Roboto"/>
                <a:cs typeface="Roboto"/>
                <a:sym typeface="Roboto"/>
              </a:rPr>
              <a:t>The book recommendation system project utilizes data gathered from various sources across the web, including Amazon Books and Google Reads. It employs machine learning classifier models such as the Naive Bayes Classifier and the Maximum Entropy Classifier for its content-based approach. Additionally, it utilizes the K-nearest neighbor algorithm and UV decomposition for its collaborative filtering-based approach to determine suitable book recommendations based on user queries.</a:t>
            </a:r>
            <a:endParaRPr sz="1235">
              <a:solidFill>
                <a:srgbClr val="3C4043"/>
              </a:solidFill>
              <a:latin typeface="Roboto"/>
              <a:ea typeface="Roboto"/>
              <a:cs typeface="Roboto"/>
              <a:sym typeface="Roboto"/>
            </a:endParaRPr>
          </a:p>
          <a:p>
            <a:pPr indent="457200" lvl="0" marL="0" rtl="0" algn="l">
              <a:lnSpc>
                <a:spcPct val="80000"/>
              </a:lnSpc>
              <a:spcBef>
                <a:spcPts val="1100"/>
              </a:spcBef>
              <a:spcAft>
                <a:spcPts val="0"/>
              </a:spcAft>
              <a:buClr>
                <a:schemeClr val="dk1"/>
              </a:buClr>
              <a:buSzPts val="935"/>
              <a:buFont typeface="Arial"/>
              <a:buNone/>
            </a:pPr>
            <a:r>
              <a:t/>
            </a:r>
            <a:endParaRPr sz="1235">
              <a:solidFill>
                <a:srgbClr val="3C4043"/>
              </a:solidFill>
              <a:latin typeface="Roboto"/>
              <a:ea typeface="Roboto"/>
              <a:cs typeface="Roboto"/>
              <a:sym typeface="Roboto"/>
            </a:endParaRPr>
          </a:p>
          <a:p>
            <a:pPr indent="-307022" lvl="0" marL="457200" rtl="0" algn="l">
              <a:lnSpc>
                <a:spcPct val="95000"/>
              </a:lnSpc>
              <a:spcBef>
                <a:spcPts val="1100"/>
              </a:spcBef>
              <a:spcAft>
                <a:spcPts val="0"/>
              </a:spcAft>
              <a:buClr>
                <a:schemeClr val="dk1"/>
              </a:buClr>
              <a:buSzPts val="1235"/>
              <a:buFont typeface="Roboto"/>
              <a:buAutoNum type="arabicPeriod"/>
            </a:pPr>
            <a:r>
              <a:rPr lang="en" sz="1235" u="sng">
                <a:solidFill>
                  <a:srgbClr val="1155CC"/>
                </a:solidFill>
                <a:latin typeface="Roboto"/>
                <a:ea typeface="Roboto"/>
                <a:cs typeface="Roboto"/>
                <a:sym typeface="Roboto"/>
                <a:hlinkClick r:id="rId5">
                  <a:extLst>
                    <a:ext uri="{A12FA001-AC4F-418D-AE19-62706E023703}">
                      <ahyp:hlinkClr val="tx"/>
                    </a:ext>
                  </a:extLst>
                </a:hlinkClick>
              </a:rPr>
              <a:t>Book Recommendation System using Association Rule Mining &amp; Collaborative Filtering</a:t>
            </a:r>
            <a:endParaRPr sz="1235">
              <a:solidFill>
                <a:srgbClr val="3C4043"/>
              </a:solidFill>
              <a:latin typeface="Roboto"/>
              <a:ea typeface="Roboto"/>
              <a:cs typeface="Roboto"/>
              <a:sym typeface="Roboto"/>
            </a:endParaRPr>
          </a:p>
          <a:p>
            <a:pPr indent="0" lvl="0" marL="0" rtl="0" algn="l">
              <a:lnSpc>
                <a:spcPct val="95000"/>
              </a:lnSpc>
              <a:spcBef>
                <a:spcPts val="1100"/>
              </a:spcBef>
              <a:spcAft>
                <a:spcPts val="0"/>
              </a:spcAft>
              <a:buClr>
                <a:schemeClr val="dk1"/>
              </a:buClr>
              <a:buSzPts val="935"/>
              <a:buFont typeface="Arial"/>
              <a:buNone/>
            </a:pPr>
            <a:r>
              <a:rPr lang="en" sz="1235">
                <a:solidFill>
                  <a:srgbClr val="3C4043"/>
                </a:solidFill>
                <a:latin typeface="Roboto"/>
                <a:ea typeface="Roboto"/>
                <a:cs typeface="Roboto"/>
                <a:sym typeface="Roboto"/>
              </a:rPr>
              <a:t>	</a:t>
            </a:r>
            <a:r>
              <a:rPr lang="en" sz="1235">
                <a:solidFill>
                  <a:srgbClr val="3C4043"/>
                </a:solidFill>
                <a:latin typeface="Roboto"/>
                <a:ea typeface="Roboto"/>
                <a:cs typeface="Roboto"/>
                <a:sym typeface="Roboto"/>
              </a:rPr>
              <a:t>The research paper explores various collaborative filtering algorithms, including the Jaccard Distance and Pearson’s Coefficient, alongside a novel technique called Association Mining.</a:t>
            </a:r>
            <a:endParaRPr sz="1235">
              <a:solidFill>
                <a:srgbClr val="3C4043"/>
              </a:solidFill>
              <a:latin typeface="Roboto"/>
              <a:ea typeface="Roboto"/>
              <a:cs typeface="Roboto"/>
              <a:sym typeface="Roboto"/>
            </a:endParaRPr>
          </a:p>
          <a:p>
            <a:pPr indent="0" lvl="0" marL="0" rtl="0" algn="l">
              <a:lnSpc>
                <a:spcPct val="95000"/>
              </a:lnSpc>
              <a:spcBef>
                <a:spcPts val="1100"/>
              </a:spcBef>
              <a:spcAft>
                <a:spcPts val="1100"/>
              </a:spcAft>
              <a:buClr>
                <a:schemeClr val="dk1"/>
              </a:buClr>
              <a:buSzPts val="935"/>
              <a:buFont typeface="Arial"/>
              <a:buNone/>
            </a:pPr>
            <a:r>
              <a:t/>
            </a:r>
            <a:endParaRPr sz="1235">
              <a:solidFill>
                <a:srgbClr val="3C40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t/>
            </a:r>
            <a:endParaRPr sz="1700"/>
          </a:p>
          <a:p>
            <a:pPr indent="-336550" lvl="0" marL="457200" rtl="0" algn="l">
              <a:lnSpc>
                <a:spcPct val="95000"/>
              </a:lnSpc>
              <a:spcBef>
                <a:spcPts val="0"/>
              </a:spcBef>
              <a:spcAft>
                <a:spcPts val="0"/>
              </a:spcAft>
              <a:buSzPts val="1700"/>
              <a:buChar char="●"/>
            </a:pPr>
            <a:r>
              <a:rPr lang="en" sz="1700"/>
              <a:t>Hybrid Model:</a:t>
            </a:r>
            <a:endParaRPr sz="1700"/>
          </a:p>
          <a:p>
            <a:pPr indent="-336550" lvl="1" marL="914400" rtl="0" algn="l">
              <a:lnSpc>
                <a:spcPct val="95000"/>
              </a:lnSpc>
              <a:spcBef>
                <a:spcPts val="0"/>
              </a:spcBef>
              <a:spcAft>
                <a:spcPts val="0"/>
              </a:spcAft>
              <a:buSzPts val="1700"/>
              <a:buChar char="○"/>
            </a:pPr>
            <a:r>
              <a:rPr lang="en" sz="1700"/>
              <a:t>Combines functionalities of Content-based and Collaborative-filtering recommender systems.</a:t>
            </a:r>
            <a:endParaRPr sz="1700"/>
          </a:p>
          <a:p>
            <a:pPr indent="-336550" lvl="1" marL="914400" rtl="0" algn="l">
              <a:lnSpc>
                <a:spcPct val="95000"/>
              </a:lnSpc>
              <a:spcBef>
                <a:spcPts val="0"/>
              </a:spcBef>
              <a:spcAft>
                <a:spcPts val="0"/>
              </a:spcAft>
              <a:buSzPts val="1700"/>
              <a:buChar char="○"/>
            </a:pPr>
            <a:r>
              <a:rPr lang="en" sz="1700"/>
              <a:t>Extracts best features from processed datasets (Books, Ratings, Users)</a:t>
            </a:r>
            <a:endParaRPr sz="1700"/>
          </a:p>
          <a:p>
            <a:pPr indent="-336550" lvl="0" marL="457200" rtl="0" algn="l">
              <a:lnSpc>
                <a:spcPct val="95000"/>
              </a:lnSpc>
              <a:spcBef>
                <a:spcPts val="0"/>
              </a:spcBef>
              <a:spcAft>
                <a:spcPts val="0"/>
              </a:spcAft>
              <a:buSzPts val="1700"/>
              <a:buChar char="●"/>
            </a:pPr>
            <a:r>
              <a:rPr lang="en" sz="1700"/>
              <a:t>Personalized User Interface:</a:t>
            </a:r>
            <a:endParaRPr sz="1700"/>
          </a:p>
          <a:p>
            <a:pPr indent="-336550" lvl="1" marL="914400" rtl="0" algn="l">
              <a:lnSpc>
                <a:spcPct val="95000"/>
              </a:lnSpc>
              <a:spcBef>
                <a:spcPts val="0"/>
              </a:spcBef>
              <a:spcAft>
                <a:spcPts val="0"/>
              </a:spcAft>
              <a:buSzPts val="1700"/>
              <a:buChar char="○"/>
            </a:pPr>
            <a:r>
              <a:rPr lang="en" sz="1700"/>
              <a:t>Users provide feedback on recommendation relevance.</a:t>
            </a:r>
            <a:endParaRPr sz="1700"/>
          </a:p>
          <a:p>
            <a:pPr indent="-336550" lvl="1" marL="914400" rtl="0" algn="l">
              <a:lnSpc>
                <a:spcPct val="95000"/>
              </a:lnSpc>
              <a:spcBef>
                <a:spcPts val="0"/>
              </a:spcBef>
              <a:spcAft>
                <a:spcPts val="0"/>
              </a:spcAft>
              <a:buSzPts val="1700"/>
              <a:buChar char="○"/>
            </a:pPr>
            <a:r>
              <a:rPr lang="en" sz="1700"/>
              <a:t>Recommendations dynamically adjust based on user preference.</a:t>
            </a:r>
            <a:endParaRPr sz="1700"/>
          </a:p>
          <a:p>
            <a:pPr indent="-336550" lvl="1" marL="914400" rtl="0" algn="l">
              <a:lnSpc>
                <a:spcPct val="95000"/>
              </a:lnSpc>
              <a:spcBef>
                <a:spcPts val="0"/>
              </a:spcBef>
              <a:spcAft>
                <a:spcPts val="0"/>
              </a:spcAft>
              <a:buSzPts val="1700"/>
              <a:buChar char="○"/>
            </a:pPr>
            <a:r>
              <a:rPr lang="en" sz="1700"/>
              <a:t>Algorithm adapts recommendations by altering similarity matrix values.</a:t>
            </a:r>
            <a:endParaRPr sz="1700"/>
          </a:p>
          <a:p>
            <a:pPr indent="-336550" lvl="1" marL="914400" rtl="0" algn="l">
              <a:lnSpc>
                <a:spcPct val="95000"/>
              </a:lnSpc>
              <a:spcBef>
                <a:spcPts val="0"/>
              </a:spcBef>
              <a:spcAft>
                <a:spcPts val="0"/>
              </a:spcAft>
              <a:buSzPts val="1700"/>
              <a:buChar char="○"/>
            </a:pPr>
            <a:r>
              <a:rPr lang="en" sz="1700"/>
              <a:t>Enhances recommendation accuracy and user satisfaction.</a:t>
            </a:r>
            <a:endParaRPr sz="1700"/>
          </a:p>
          <a:p>
            <a:pPr indent="0" lvl="0" marL="457200" rtl="0" algn="l">
              <a:lnSpc>
                <a:spcPct val="95000"/>
              </a:lnSpc>
              <a:spcBef>
                <a:spcPts val="0"/>
              </a:spcBef>
              <a:spcAft>
                <a:spcPts val="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111111"/>
              <a:buFont typeface="Arial"/>
              <a:buNone/>
            </a:pPr>
            <a:r>
              <a:rPr lang="en"/>
              <a:t>Methodology</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85" name="Google Shape;85;p18"/>
          <p:cNvSpPr txBox="1"/>
          <p:nvPr>
            <p:ph idx="1" type="body"/>
          </p:nvPr>
        </p:nvSpPr>
        <p:spPr>
          <a:xfrm>
            <a:off x="311700" y="1177642"/>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Hybrid recommender system combining Content-based and Collaborative Filtering.</a:t>
            </a:r>
            <a:endParaRPr sz="1500"/>
          </a:p>
          <a:p>
            <a:pPr indent="0" lvl="0" marL="0" rtl="0" algn="l">
              <a:spcBef>
                <a:spcPts val="0"/>
              </a:spcBef>
              <a:spcAft>
                <a:spcPts val="0"/>
              </a:spcAft>
              <a:buNone/>
            </a:pPr>
            <a:r>
              <a:rPr lang="en" sz="1500"/>
              <a:t>Collaborative Filtering:</a:t>
            </a:r>
            <a:endParaRPr sz="1500"/>
          </a:p>
          <a:p>
            <a:pPr indent="-323850" lvl="0" marL="457200" rtl="0" algn="l">
              <a:spcBef>
                <a:spcPts val="0"/>
              </a:spcBef>
              <a:spcAft>
                <a:spcPts val="0"/>
              </a:spcAft>
              <a:buSzPts val="1500"/>
              <a:buChar char="●"/>
            </a:pPr>
            <a:r>
              <a:rPr lang="en" sz="1500"/>
              <a:t>Identifies act</a:t>
            </a:r>
            <a:r>
              <a:rPr lang="en" sz="1500"/>
              <a:t>ive users (&gt;200 ratings) and popular books (&gt;50 ratings).</a:t>
            </a:r>
            <a:endParaRPr sz="1500"/>
          </a:p>
          <a:p>
            <a:pPr indent="-323850" lvl="0" marL="457200" rtl="0" algn="l">
              <a:spcBef>
                <a:spcPts val="0"/>
              </a:spcBef>
              <a:spcAft>
                <a:spcPts val="0"/>
              </a:spcAft>
              <a:buSzPts val="1500"/>
              <a:buChar char="●"/>
            </a:pPr>
            <a:r>
              <a:rPr lang="en" sz="1500"/>
              <a:t>Constructs user-item matrix for collaborative filtering.</a:t>
            </a:r>
            <a:endParaRPr sz="1500"/>
          </a:p>
          <a:p>
            <a:pPr indent="0" lvl="0" marL="0" rtl="0" algn="l">
              <a:spcBef>
                <a:spcPts val="0"/>
              </a:spcBef>
              <a:spcAft>
                <a:spcPts val="0"/>
              </a:spcAft>
              <a:buNone/>
            </a:pPr>
            <a:r>
              <a:rPr lang="en" sz="1500"/>
              <a:t>Similarity techniques tested:</a:t>
            </a:r>
            <a:endParaRPr sz="1500"/>
          </a:p>
          <a:p>
            <a:pPr indent="-323850" lvl="0" marL="457200" rtl="0" algn="l">
              <a:spcBef>
                <a:spcPts val="0"/>
              </a:spcBef>
              <a:spcAft>
                <a:spcPts val="0"/>
              </a:spcAft>
              <a:buSzPts val="1500"/>
              <a:buChar char="●"/>
            </a:pPr>
            <a:r>
              <a:rPr lang="en" sz="1500"/>
              <a:t>Cosine Similarity:</a:t>
            </a:r>
            <a:endParaRPr sz="1500"/>
          </a:p>
          <a:p>
            <a:pPr indent="-323850" lvl="1" marL="914400" rtl="0" algn="l">
              <a:spcBef>
                <a:spcPts val="0"/>
              </a:spcBef>
              <a:spcAft>
                <a:spcPts val="0"/>
              </a:spcAft>
              <a:buSzPts val="1500"/>
              <a:buChar char="○"/>
            </a:pPr>
            <a:r>
              <a:rPr lang="en" sz="1500"/>
              <a:t>Computes similarity between pairs of books.</a:t>
            </a:r>
            <a:endParaRPr sz="1500"/>
          </a:p>
          <a:p>
            <a:pPr indent="-323850" lvl="1" marL="914400" rtl="0" algn="l">
              <a:spcBef>
                <a:spcPts val="0"/>
              </a:spcBef>
              <a:spcAft>
                <a:spcPts val="0"/>
              </a:spcAft>
              <a:buSzPts val="1500"/>
              <a:buChar char="○"/>
            </a:pPr>
            <a:r>
              <a:rPr lang="en" sz="1500"/>
              <a:t>Recommends top 5 similar books based on cosine similarity.</a:t>
            </a:r>
            <a:endParaRPr sz="1500"/>
          </a:p>
          <a:p>
            <a:pPr indent="-323850" lvl="0" marL="457200" rtl="0" algn="l">
              <a:spcBef>
                <a:spcPts val="0"/>
              </a:spcBef>
              <a:spcAft>
                <a:spcPts val="0"/>
              </a:spcAft>
              <a:buSzPts val="1500"/>
              <a:buChar char="●"/>
            </a:pPr>
            <a:r>
              <a:rPr lang="en" sz="1500"/>
              <a:t>Pe</a:t>
            </a:r>
            <a:r>
              <a:rPr lang="en" sz="1500"/>
              <a:t>arson's Coefficient:</a:t>
            </a:r>
            <a:endParaRPr sz="1500"/>
          </a:p>
          <a:p>
            <a:pPr indent="-323850" lvl="1" marL="914400" rtl="0" algn="l">
              <a:spcBef>
                <a:spcPts val="0"/>
              </a:spcBef>
              <a:spcAft>
                <a:spcPts val="0"/>
              </a:spcAft>
              <a:buSzPts val="1500"/>
              <a:buChar char="○"/>
            </a:pPr>
            <a:r>
              <a:rPr lang="en" sz="1500"/>
              <a:t>Calculates correlation coefficients between books.</a:t>
            </a:r>
            <a:endParaRPr sz="1500"/>
          </a:p>
          <a:p>
            <a:pPr indent="-323850" lvl="1" marL="914400" rtl="0" algn="l">
              <a:spcBef>
                <a:spcPts val="0"/>
              </a:spcBef>
              <a:spcAft>
                <a:spcPts val="0"/>
              </a:spcAft>
              <a:buSzPts val="1500"/>
              <a:buChar char="○"/>
            </a:pPr>
            <a:r>
              <a:rPr lang="en" sz="1500"/>
              <a:t>Recommends 5 books based on correlation.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a:t>
            </a:r>
            <a:endParaRPr/>
          </a:p>
        </p:txBody>
      </p:sp>
      <p:sp>
        <p:nvSpPr>
          <p:cNvPr id="91" name="Google Shape;91;p19"/>
          <p:cNvSpPr txBox="1"/>
          <p:nvPr>
            <p:ph idx="1" type="body"/>
          </p:nvPr>
        </p:nvSpPr>
        <p:spPr>
          <a:xfrm>
            <a:off x="311700" y="1177642"/>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Content-Based Recommendation (using TF-IDF model):</a:t>
            </a:r>
            <a:endParaRPr sz="1400"/>
          </a:p>
          <a:p>
            <a:pPr indent="-317500" lvl="1" marL="914400" rtl="0" algn="l">
              <a:spcBef>
                <a:spcPts val="0"/>
              </a:spcBef>
              <a:spcAft>
                <a:spcPts val="0"/>
              </a:spcAft>
              <a:buSzPts val="1400"/>
              <a:buChar char="○"/>
            </a:pPr>
            <a:r>
              <a:rPr lang="en"/>
              <a:t>Preprocesses text data (lowercasing, punctuation removal, stop-word removal, stemming).</a:t>
            </a:r>
            <a:endParaRPr/>
          </a:p>
          <a:p>
            <a:pPr indent="-317500" lvl="1" marL="914400" rtl="0" algn="l">
              <a:spcBef>
                <a:spcPts val="0"/>
              </a:spcBef>
              <a:spcAft>
                <a:spcPts val="0"/>
              </a:spcAft>
              <a:buSzPts val="1400"/>
              <a:buChar char="○"/>
            </a:pPr>
            <a:r>
              <a:rPr lang="en"/>
              <a:t>Concatenates 'Book-Title,' 'Book-Author,' and 'Publisher' columns.</a:t>
            </a:r>
            <a:endParaRPr/>
          </a:p>
          <a:p>
            <a:pPr indent="-317500" lvl="1" marL="914400" rtl="0" algn="l">
              <a:spcBef>
                <a:spcPts val="0"/>
              </a:spcBef>
              <a:spcAft>
                <a:spcPts val="0"/>
              </a:spcAft>
              <a:buSzPts val="1400"/>
              <a:buChar char="○"/>
            </a:pPr>
            <a:r>
              <a:rPr lang="en"/>
              <a:t>Applies TF-IDF model for vector representations and Cosine Similarity for similarity detection.</a:t>
            </a:r>
            <a:endParaRPr/>
          </a:p>
          <a:p>
            <a:pPr indent="-317500" lvl="0" marL="457200" rtl="0" algn="l">
              <a:spcBef>
                <a:spcPts val="0"/>
              </a:spcBef>
              <a:spcAft>
                <a:spcPts val="0"/>
              </a:spcAft>
              <a:buSzPts val="1400"/>
              <a:buChar char="●"/>
            </a:pPr>
            <a:r>
              <a:rPr lang="en" sz="1400"/>
              <a:t>Hybrid Recommendation Method:</a:t>
            </a:r>
            <a:endParaRPr sz="1400"/>
          </a:p>
          <a:p>
            <a:pPr indent="-317500" lvl="1" marL="914400" rtl="0" algn="l">
              <a:spcBef>
                <a:spcPts val="0"/>
              </a:spcBef>
              <a:spcAft>
                <a:spcPts val="0"/>
              </a:spcAft>
              <a:buSzPts val="1400"/>
              <a:buChar char="○"/>
            </a:pPr>
            <a:r>
              <a:rPr lang="en"/>
              <a:t>Integrates Singular Value Decomposition (SVD) for dimensionality reduction.</a:t>
            </a:r>
            <a:endParaRPr/>
          </a:p>
          <a:p>
            <a:pPr indent="-317500" lvl="1" marL="914400" rtl="0" algn="l">
              <a:spcBef>
                <a:spcPts val="0"/>
              </a:spcBef>
              <a:spcAft>
                <a:spcPts val="0"/>
              </a:spcAft>
              <a:buSzPts val="1400"/>
              <a:buChar char="○"/>
            </a:pPr>
            <a:r>
              <a:rPr lang="en"/>
              <a:t>Utilizes Collaborative Filtering for user-item interactions and content-based filtering for textual similarities.</a:t>
            </a:r>
            <a:endParaRPr/>
          </a:p>
          <a:p>
            <a:pPr indent="-317500" lvl="1" marL="914400" rtl="0" algn="l">
              <a:spcBef>
                <a:spcPts val="0"/>
              </a:spcBef>
              <a:spcAft>
                <a:spcPts val="0"/>
              </a:spcAft>
              <a:buSzPts val="1400"/>
              <a:buChar char="○"/>
            </a:pPr>
            <a:r>
              <a:rPr lang="en"/>
              <a:t>Combines both approaches through weighted averaging.</a:t>
            </a:r>
            <a:endParaRPr/>
          </a:p>
          <a:p>
            <a:pPr indent="-317500" lvl="1" marL="914400" rtl="0" algn="l">
              <a:spcBef>
                <a:spcPts val="0"/>
              </a:spcBef>
              <a:spcAft>
                <a:spcPts val="0"/>
              </a:spcAft>
              <a:buSzPts val="1400"/>
              <a:buChar char="○"/>
            </a:pPr>
            <a:r>
              <a:rPr lang="en"/>
              <a:t>Employs SVD for dimension reduction, analyzes textual content for similar books, and combines scores for personalized suggestions.</a:t>
            </a:r>
            <a:endParaRPr/>
          </a:p>
          <a:p>
            <a:pPr indent="-317500" lvl="1" marL="914400" rtl="0" algn="l">
              <a:spcBef>
                <a:spcPts val="0"/>
              </a:spcBef>
              <a:spcAft>
                <a:spcPts val="0"/>
              </a:spcAft>
              <a:buSzPts val="1400"/>
              <a:buChar char="○"/>
            </a:pPr>
            <a:r>
              <a:rPr lang="en"/>
              <a:t>Evaluation using book datasets and user interactions demonstrates effectiveness with metrics like precision, recall, and user satisfaction indicating superior performance.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152400" y="644850"/>
            <a:ext cx="8839204" cy="4303069"/>
          </a:xfrm>
          <a:prstGeom prst="rect">
            <a:avLst/>
          </a:prstGeom>
          <a:noFill/>
          <a:ln>
            <a:noFill/>
          </a:ln>
        </p:spPr>
      </p:pic>
      <p:sp>
        <p:nvSpPr>
          <p:cNvPr id="97" name="Google Shape;97;p20"/>
          <p:cNvSpPr txBox="1"/>
          <p:nvPr/>
        </p:nvSpPr>
        <p:spPr>
          <a:xfrm>
            <a:off x="332025" y="294750"/>
            <a:ext cx="787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Model Pipeline</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Results</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03" name="Google Shape;103;p21"/>
          <p:cNvSpPr txBox="1"/>
          <p:nvPr>
            <p:ph idx="1" type="body"/>
          </p:nvPr>
        </p:nvSpPr>
        <p:spPr>
          <a:xfrm>
            <a:off x="311700" y="1177642"/>
            <a:ext cx="8520600" cy="3416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Evaluation</a:t>
            </a:r>
            <a:r>
              <a:rPr lang="en" sz="1200"/>
              <a:t> Metrics</a:t>
            </a:r>
            <a:endParaRPr sz="1200"/>
          </a:p>
          <a:p>
            <a:pPr indent="-317500" lvl="1" marL="914400" rtl="0" algn="l">
              <a:spcBef>
                <a:spcPts val="0"/>
              </a:spcBef>
              <a:spcAft>
                <a:spcPts val="0"/>
              </a:spcAft>
              <a:buSzPts val="1400"/>
              <a:buChar char="○"/>
            </a:pPr>
            <a:r>
              <a:rPr lang="en"/>
              <a:t>We’ve used three evaluation metrics : Average Precision, Average Recall and Average F1-Score (each on 20% of the Data)</a:t>
            </a:r>
            <a:endParaRPr/>
          </a:p>
          <a:p>
            <a:pPr indent="0" lvl="0" marL="0" rtl="0" algn="l">
              <a:spcBef>
                <a:spcPts val="0"/>
              </a:spcBef>
              <a:spcAft>
                <a:spcPts val="0"/>
              </a:spcAft>
              <a:buNone/>
            </a:pPr>
            <a:r>
              <a:t/>
            </a:r>
            <a:endParaRPr sz="1400"/>
          </a:p>
          <a:p>
            <a:pPr indent="-304800" lvl="0" marL="457200" rtl="0" algn="l">
              <a:spcBef>
                <a:spcPts val="0"/>
              </a:spcBef>
              <a:spcAft>
                <a:spcPts val="0"/>
              </a:spcAft>
              <a:buSzPts val="1200"/>
              <a:buAutoNum type="arabicPeriod"/>
            </a:pPr>
            <a:r>
              <a:rPr lang="en" sz="1200"/>
              <a:t>For Content Based Recommendations:</a:t>
            </a:r>
            <a:endParaRPr sz="12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304800" lvl="0" marL="457200" rtl="0" algn="l">
              <a:spcBef>
                <a:spcPts val="0"/>
              </a:spcBef>
              <a:spcAft>
                <a:spcPts val="0"/>
              </a:spcAft>
              <a:buSzPts val="1200"/>
              <a:buAutoNum type="arabicPeriod"/>
            </a:pPr>
            <a:r>
              <a:rPr lang="en" sz="1200"/>
              <a:t>For Collaborative Filtering Based Recommendations:</a:t>
            </a:r>
            <a:endParaRPr sz="12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Hybrid Recommendations:</a:t>
            </a:r>
            <a:endParaRPr sz="12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104" name="Google Shape;104;p21"/>
          <p:cNvPicPr preferRelativeResize="0"/>
          <p:nvPr/>
        </p:nvPicPr>
        <p:blipFill>
          <a:blip r:embed="rId3">
            <a:alphaModFix/>
          </a:blip>
          <a:stretch>
            <a:fillRect/>
          </a:stretch>
        </p:blipFill>
        <p:spPr>
          <a:xfrm>
            <a:off x="862324" y="3385149"/>
            <a:ext cx="2880595" cy="572700"/>
          </a:xfrm>
          <a:prstGeom prst="rect">
            <a:avLst/>
          </a:prstGeom>
          <a:noFill/>
          <a:ln>
            <a:noFill/>
          </a:ln>
        </p:spPr>
      </p:pic>
      <p:pic>
        <p:nvPicPr>
          <p:cNvPr id="105" name="Google Shape;105;p21"/>
          <p:cNvPicPr preferRelativeResize="0"/>
          <p:nvPr/>
        </p:nvPicPr>
        <p:blipFill>
          <a:blip r:embed="rId4">
            <a:alphaModFix/>
          </a:blip>
          <a:stretch>
            <a:fillRect/>
          </a:stretch>
        </p:blipFill>
        <p:spPr>
          <a:xfrm>
            <a:off x="850999" y="2490025"/>
            <a:ext cx="2903271" cy="572700"/>
          </a:xfrm>
          <a:prstGeom prst="rect">
            <a:avLst/>
          </a:prstGeom>
          <a:noFill/>
          <a:ln>
            <a:noFill/>
          </a:ln>
        </p:spPr>
      </p:pic>
      <p:pic>
        <p:nvPicPr>
          <p:cNvPr id="106" name="Google Shape;106;p21"/>
          <p:cNvPicPr preferRelativeResize="0"/>
          <p:nvPr/>
        </p:nvPicPr>
        <p:blipFill rotWithShape="1">
          <a:blip r:embed="rId5">
            <a:alphaModFix/>
          </a:blip>
          <a:srcRect b="0" l="0" r="0" t="22916"/>
          <a:stretch/>
        </p:blipFill>
        <p:spPr>
          <a:xfrm>
            <a:off x="862325" y="4280275"/>
            <a:ext cx="3690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