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Arial Black" panose="020B0A0402010202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83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1401d11c0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1401d11c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1401d11c0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1401d11c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1401d11c0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1401d11c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1401d11c0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1401d11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1401d11c0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1401d11c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1401d11c0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1401d11c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a:ea typeface="Times New Roman"/>
                <a:cs typeface="Times New Roman"/>
                <a:sym typeface="Times New Roman"/>
              </a:defRPr>
            </a:lvl1pPr>
            <a:lvl2pPr marL="0" lvl="1" indent="0" algn="r">
              <a:spcBef>
                <a:spcPts val="0"/>
              </a:spcBef>
              <a:buNone/>
              <a:defRPr sz="1200" b="1">
                <a:solidFill>
                  <a:srgbClr val="0070C0"/>
                </a:solidFill>
                <a:latin typeface="Times New Roman"/>
                <a:ea typeface="Times New Roman"/>
                <a:cs typeface="Times New Roman"/>
                <a:sym typeface="Times New Roman"/>
              </a:defRPr>
            </a:lvl2pPr>
            <a:lvl3pPr marL="0" lvl="2" indent="0" algn="r">
              <a:spcBef>
                <a:spcPts val="0"/>
              </a:spcBef>
              <a:buNone/>
              <a:defRPr sz="1200" b="1">
                <a:solidFill>
                  <a:srgbClr val="0070C0"/>
                </a:solidFill>
                <a:latin typeface="Times New Roman"/>
                <a:ea typeface="Times New Roman"/>
                <a:cs typeface="Times New Roman"/>
                <a:sym typeface="Times New Roman"/>
              </a:defRPr>
            </a:lvl3pPr>
            <a:lvl4pPr marL="0" lvl="3" indent="0" algn="r">
              <a:spcBef>
                <a:spcPts val="0"/>
              </a:spcBef>
              <a:buNone/>
              <a:defRPr sz="1200" b="1">
                <a:solidFill>
                  <a:srgbClr val="0070C0"/>
                </a:solidFill>
                <a:latin typeface="Times New Roman"/>
                <a:ea typeface="Times New Roman"/>
                <a:cs typeface="Times New Roman"/>
                <a:sym typeface="Times New Roman"/>
              </a:defRPr>
            </a:lvl4pPr>
            <a:lvl5pPr marL="0" lvl="4" indent="0" algn="r">
              <a:spcBef>
                <a:spcPts val="0"/>
              </a:spcBef>
              <a:buNone/>
              <a:defRPr sz="1200" b="1">
                <a:solidFill>
                  <a:srgbClr val="0070C0"/>
                </a:solidFill>
                <a:latin typeface="Times New Roman"/>
                <a:ea typeface="Times New Roman"/>
                <a:cs typeface="Times New Roman"/>
                <a:sym typeface="Times New Roman"/>
              </a:defRPr>
            </a:lvl5pPr>
            <a:lvl6pPr marL="0" lvl="5" indent="0" algn="r">
              <a:spcBef>
                <a:spcPts val="0"/>
              </a:spcBef>
              <a:buNone/>
              <a:defRPr sz="1200" b="1">
                <a:solidFill>
                  <a:srgbClr val="0070C0"/>
                </a:solidFill>
                <a:latin typeface="Times New Roman"/>
                <a:ea typeface="Times New Roman"/>
                <a:cs typeface="Times New Roman"/>
                <a:sym typeface="Times New Roman"/>
              </a:defRPr>
            </a:lvl6pPr>
            <a:lvl7pPr marL="0" lvl="6" indent="0" algn="r">
              <a:spcBef>
                <a:spcPts val="0"/>
              </a:spcBef>
              <a:buNone/>
              <a:defRPr sz="1200" b="1">
                <a:solidFill>
                  <a:srgbClr val="0070C0"/>
                </a:solidFill>
                <a:latin typeface="Times New Roman"/>
                <a:ea typeface="Times New Roman"/>
                <a:cs typeface="Times New Roman"/>
                <a:sym typeface="Times New Roman"/>
              </a:defRPr>
            </a:lvl7pPr>
            <a:lvl8pPr marL="0" lvl="7" indent="0" algn="r">
              <a:spcBef>
                <a:spcPts val="0"/>
              </a:spcBef>
              <a:buNone/>
              <a:defRPr sz="1200" b="1">
                <a:solidFill>
                  <a:srgbClr val="0070C0"/>
                </a:solidFill>
                <a:latin typeface="Times New Roman"/>
                <a:ea typeface="Times New Roman"/>
                <a:cs typeface="Times New Roman"/>
                <a:sym typeface="Times New Roman"/>
              </a:defRPr>
            </a:lvl8pPr>
            <a:lvl9pPr marL="0" lvl="8" indent="0" algn="r">
              <a:spcBef>
                <a:spcPts val="0"/>
              </a:spcBef>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a:ea typeface="Times New Roman"/>
                <a:cs typeface="Times New Roman"/>
                <a:sym typeface="Times New Roman"/>
              </a:defRPr>
            </a:lvl1pPr>
            <a:lvl2pPr marL="0" lvl="1" indent="0" algn="r">
              <a:spcBef>
                <a:spcPts val="0"/>
              </a:spcBef>
              <a:buNone/>
              <a:defRPr sz="1200" b="1">
                <a:solidFill>
                  <a:srgbClr val="0070C0"/>
                </a:solidFill>
                <a:latin typeface="Times New Roman"/>
                <a:ea typeface="Times New Roman"/>
                <a:cs typeface="Times New Roman"/>
                <a:sym typeface="Times New Roman"/>
              </a:defRPr>
            </a:lvl2pPr>
            <a:lvl3pPr marL="0" lvl="2" indent="0" algn="r">
              <a:spcBef>
                <a:spcPts val="0"/>
              </a:spcBef>
              <a:buNone/>
              <a:defRPr sz="1200" b="1">
                <a:solidFill>
                  <a:srgbClr val="0070C0"/>
                </a:solidFill>
                <a:latin typeface="Times New Roman"/>
                <a:ea typeface="Times New Roman"/>
                <a:cs typeface="Times New Roman"/>
                <a:sym typeface="Times New Roman"/>
              </a:defRPr>
            </a:lvl3pPr>
            <a:lvl4pPr marL="0" lvl="3" indent="0" algn="r">
              <a:spcBef>
                <a:spcPts val="0"/>
              </a:spcBef>
              <a:buNone/>
              <a:defRPr sz="1200" b="1">
                <a:solidFill>
                  <a:srgbClr val="0070C0"/>
                </a:solidFill>
                <a:latin typeface="Times New Roman"/>
                <a:ea typeface="Times New Roman"/>
                <a:cs typeface="Times New Roman"/>
                <a:sym typeface="Times New Roman"/>
              </a:defRPr>
            </a:lvl4pPr>
            <a:lvl5pPr marL="0" lvl="4" indent="0" algn="r">
              <a:spcBef>
                <a:spcPts val="0"/>
              </a:spcBef>
              <a:buNone/>
              <a:defRPr sz="1200" b="1">
                <a:solidFill>
                  <a:srgbClr val="0070C0"/>
                </a:solidFill>
                <a:latin typeface="Times New Roman"/>
                <a:ea typeface="Times New Roman"/>
                <a:cs typeface="Times New Roman"/>
                <a:sym typeface="Times New Roman"/>
              </a:defRPr>
            </a:lvl5pPr>
            <a:lvl6pPr marL="0" lvl="5" indent="0" algn="r">
              <a:spcBef>
                <a:spcPts val="0"/>
              </a:spcBef>
              <a:buNone/>
              <a:defRPr sz="1200" b="1">
                <a:solidFill>
                  <a:srgbClr val="0070C0"/>
                </a:solidFill>
                <a:latin typeface="Times New Roman"/>
                <a:ea typeface="Times New Roman"/>
                <a:cs typeface="Times New Roman"/>
                <a:sym typeface="Times New Roman"/>
              </a:defRPr>
            </a:lvl6pPr>
            <a:lvl7pPr marL="0" lvl="6" indent="0" algn="r">
              <a:spcBef>
                <a:spcPts val="0"/>
              </a:spcBef>
              <a:buNone/>
              <a:defRPr sz="1200" b="1">
                <a:solidFill>
                  <a:srgbClr val="0070C0"/>
                </a:solidFill>
                <a:latin typeface="Times New Roman"/>
                <a:ea typeface="Times New Roman"/>
                <a:cs typeface="Times New Roman"/>
                <a:sym typeface="Times New Roman"/>
              </a:defRPr>
            </a:lvl7pPr>
            <a:lvl8pPr marL="0" lvl="7" indent="0" algn="r">
              <a:spcBef>
                <a:spcPts val="0"/>
              </a:spcBef>
              <a:buNone/>
              <a:defRPr sz="1200" b="1">
                <a:solidFill>
                  <a:srgbClr val="0070C0"/>
                </a:solidFill>
                <a:latin typeface="Times New Roman"/>
                <a:ea typeface="Times New Roman"/>
                <a:cs typeface="Times New Roman"/>
                <a:sym typeface="Times New Roman"/>
              </a:defRPr>
            </a:lvl8pPr>
            <a:lvl9pPr marL="0" lvl="8" indent="0" algn="r">
              <a:spcBef>
                <a:spcPts val="0"/>
              </a:spcBef>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docs/" TargetMode="External"/><Relationship Id="rId7" Type="http://schemas.openxmlformats.org/officeDocument/2006/relationships/hyperlink" Target="https://github.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seaborn.pydata.org/" TargetMode="External"/><Relationship Id="rId5" Type="http://schemas.openxmlformats.org/officeDocument/2006/relationships/hyperlink" Target="https://matplotlib.org/stable/index.html" TargetMode="External"/><Relationship Id="rId4" Type="http://schemas.openxmlformats.org/officeDocument/2006/relationships/hyperlink" Target="https://scikit-learn.org/stab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1259632" y="1196752"/>
            <a:ext cx="6624736"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rgbClr val="FF0000"/>
                </a:solidFill>
                <a:latin typeface="Arial Black" panose="020B0A04020102020204" pitchFamily="34" charset="0"/>
                <a:ea typeface="Arial Black"/>
                <a:cs typeface="Times New Roman" panose="02020603050405020304" pitchFamily="18" charset="0"/>
                <a:sym typeface="Arial Black"/>
              </a:rPr>
              <a:t>Artificial Intelligence and Machine Learning Project</a:t>
            </a:r>
            <a:endParaRPr dirty="0">
              <a:latin typeface="Arial Black" panose="020B0A04020102020204" pitchFamily="34" charset="0"/>
              <a:cs typeface="Times New Roman" panose="02020603050405020304" pitchFamily="18" charset="0"/>
            </a:endParaRPr>
          </a:p>
        </p:txBody>
      </p:sp>
      <p:sp>
        <p:nvSpPr>
          <p:cNvPr id="47" name="Google Shape;47;p5"/>
          <p:cNvSpPr txBox="1"/>
          <p:nvPr/>
        </p:nvSpPr>
        <p:spPr>
          <a:xfrm>
            <a:off x="2104886" y="2636912"/>
            <a:ext cx="5203500" cy="2308800"/>
          </a:xfrm>
          <a:prstGeom prst="rect">
            <a:avLst/>
          </a:prstGeom>
          <a:solidFill>
            <a:srgbClr val="FABF8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Team -12 ]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Karan Kumar Garg: 2210990478</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dirty="0" err="1">
                <a:solidFill>
                  <a:schemeClr val="dk1"/>
                </a:solidFill>
                <a:latin typeface="Times New Roman" panose="02020603050405020304" pitchFamily="18" charset="0"/>
                <a:ea typeface="Times New Roman"/>
                <a:cs typeface="Times New Roman" panose="02020603050405020304" pitchFamily="18" charset="0"/>
                <a:sym typeface="Times New Roman"/>
              </a:rPr>
              <a:t>Karanpreet</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Singh : 2210990482</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Karishma Dhawan : 2210990483</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Lokesh Garg : 2210990544</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Faculty Coordinator: Ms. Shagun Sharma</a:t>
            </a:r>
            <a:endParaRPr sz="1800"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8" name="Google Shape;48;p5"/>
          <p:cNvSpPr txBox="1"/>
          <p:nvPr/>
        </p:nvSpPr>
        <p:spPr>
          <a:xfrm>
            <a:off x="1098452" y="5635082"/>
            <a:ext cx="694709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err="1">
                <a:solidFill>
                  <a:srgbClr val="FF0000"/>
                </a:solidFill>
                <a:latin typeface="Times New Roman" panose="02020603050405020304" pitchFamily="18" charset="0"/>
                <a:ea typeface="Times New Roman"/>
                <a:cs typeface="Times New Roman" panose="02020603050405020304" pitchFamily="18" charset="0"/>
                <a:sym typeface="Times New Roman"/>
              </a:rPr>
              <a:t>Chitkara</a:t>
            </a: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 University Institute of Engineering and Technology, </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000" b="1" dirty="0" err="1">
                <a:solidFill>
                  <a:srgbClr val="FF0000"/>
                </a:solidFill>
                <a:latin typeface="Times New Roman" panose="02020603050405020304" pitchFamily="18" charset="0"/>
                <a:ea typeface="Times New Roman"/>
                <a:cs typeface="Times New Roman" panose="02020603050405020304" pitchFamily="18" charset="0"/>
                <a:sym typeface="Times New Roman"/>
              </a:rPr>
              <a:t>Chitkara</a:t>
            </a: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 University, Punjab</a:t>
            </a:r>
            <a:endParaRPr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p:nvPr/>
        </p:nvSpPr>
        <p:spPr>
          <a:xfrm>
            <a:off x="68850" y="80325"/>
            <a:ext cx="1434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Times New Roman" panose="02020603050405020304" pitchFamily="18" charset="0"/>
                <a:ea typeface="Times New Roman"/>
                <a:cs typeface="Times New Roman" panose="02020603050405020304" pitchFamily="18" charset="0"/>
                <a:sym typeface="Times New Roman"/>
              </a:rPr>
              <a:t>Results</a:t>
            </a:r>
            <a:endParaRPr sz="32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7" name="Google Shape;107;p14"/>
          <p:cNvSpPr txBox="1"/>
          <p:nvPr/>
        </p:nvSpPr>
        <p:spPr>
          <a:xfrm>
            <a:off x="2696825" y="2478800"/>
            <a:ext cx="6472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8" name="Google Shape;108;p14"/>
          <p:cNvSpPr txBox="1"/>
          <p:nvPr/>
        </p:nvSpPr>
        <p:spPr>
          <a:xfrm>
            <a:off x="2976899" y="1010726"/>
            <a:ext cx="3190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Linear Regression Model</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9" name="Google Shape;109;p14"/>
          <p:cNvSpPr txBox="1"/>
          <p:nvPr/>
        </p:nvSpPr>
        <p:spPr>
          <a:xfrm>
            <a:off x="2329600" y="2180425"/>
            <a:ext cx="6610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10" name="Google Shape;110;p14"/>
          <p:cNvPicPr preferRelativeResize="0"/>
          <p:nvPr/>
        </p:nvPicPr>
        <p:blipFill rotWithShape="1">
          <a:blip r:embed="rId3">
            <a:alphaModFix/>
          </a:blip>
          <a:srcRect t="1207" b="65994"/>
          <a:stretch/>
        </p:blipFill>
        <p:spPr>
          <a:xfrm>
            <a:off x="389025" y="1629525"/>
            <a:ext cx="8365949" cy="1400176"/>
          </a:xfrm>
          <a:prstGeom prst="rect">
            <a:avLst/>
          </a:prstGeom>
          <a:noFill/>
          <a:ln>
            <a:noFill/>
          </a:ln>
        </p:spPr>
      </p:pic>
      <p:sp>
        <p:nvSpPr>
          <p:cNvPr id="111" name="Google Shape;111;p14"/>
          <p:cNvSpPr txBox="1"/>
          <p:nvPr/>
        </p:nvSpPr>
        <p:spPr>
          <a:xfrm>
            <a:off x="2891925" y="5565825"/>
            <a:ext cx="6277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27A437F1-C6C9-C454-50A7-C9777E163E78}"/>
              </a:ext>
            </a:extLst>
          </p:cNvPr>
          <p:cNvSpPr txBox="1"/>
          <p:nvPr/>
        </p:nvSpPr>
        <p:spPr>
          <a:xfrm>
            <a:off x="2150503" y="3608377"/>
            <a:ext cx="4842992" cy="1554272"/>
          </a:xfrm>
          <a:prstGeom prst="rect">
            <a:avLst/>
          </a:prstGeom>
          <a:noFill/>
        </p:spPr>
        <p:txBody>
          <a:bodyPr wrap="none" rtlCol="0">
            <a:spAutoFit/>
          </a:bodyPr>
          <a:lstStyle/>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Library Used: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Time taken to train: 0.4 seconds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Model Accuracy: 0.7330051055316977 == 73.3%</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p:nvPr/>
        </p:nvSpPr>
        <p:spPr>
          <a:xfrm>
            <a:off x="68875" y="126250"/>
            <a:ext cx="1503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Times New Roman" panose="02020603050405020304" pitchFamily="18" charset="0"/>
                <a:ea typeface="Times New Roman"/>
                <a:cs typeface="Times New Roman" panose="02020603050405020304" pitchFamily="18" charset="0"/>
                <a:sym typeface="Times New Roman"/>
              </a:rPr>
              <a:t>Results</a:t>
            </a:r>
            <a:endParaRPr sz="32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17" name="Google Shape;117;p15"/>
          <p:cNvSpPr txBox="1"/>
          <p:nvPr/>
        </p:nvSpPr>
        <p:spPr>
          <a:xfrm>
            <a:off x="2078300" y="1090225"/>
            <a:ext cx="49874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Support Vector Machine (SVM) Model</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18" name="Google Shape;118;p15"/>
          <p:cNvSpPr txBox="1"/>
          <p:nvPr/>
        </p:nvSpPr>
        <p:spPr>
          <a:xfrm>
            <a:off x="3293575" y="3041125"/>
            <a:ext cx="5875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19" name="Google Shape;119;p15"/>
          <p:cNvPicPr preferRelativeResize="0"/>
          <p:nvPr/>
        </p:nvPicPr>
        <p:blipFill rotWithShape="1">
          <a:blip r:embed="rId3">
            <a:alphaModFix/>
          </a:blip>
          <a:srcRect b="54001"/>
          <a:stretch/>
        </p:blipFill>
        <p:spPr>
          <a:xfrm>
            <a:off x="315013" y="1696300"/>
            <a:ext cx="8513974" cy="1904150"/>
          </a:xfrm>
          <a:prstGeom prst="rect">
            <a:avLst/>
          </a:prstGeom>
          <a:noFill/>
          <a:ln>
            <a:noFill/>
          </a:ln>
        </p:spPr>
      </p:pic>
      <p:sp>
        <p:nvSpPr>
          <p:cNvPr id="2" name="TextBox 1">
            <a:extLst>
              <a:ext uri="{FF2B5EF4-FFF2-40B4-BE49-F238E27FC236}">
                <a16:creationId xmlns:a16="http://schemas.microsoft.com/office/drawing/2014/main" id="{BB8828F5-3E99-097C-438D-6F75F2B99C97}"/>
              </a:ext>
            </a:extLst>
          </p:cNvPr>
          <p:cNvSpPr txBox="1"/>
          <p:nvPr/>
        </p:nvSpPr>
        <p:spPr>
          <a:xfrm>
            <a:off x="2150504" y="4213503"/>
            <a:ext cx="4842992" cy="1554272"/>
          </a:xfrm>
          <a:prstGeom prst="rect">
            <a:avLst/>
          </a:prstGeom>
          <a:noFill/>
        </p:spPr>
        <p:txBody>
          <a:bodyPr wrap="none" rtlCol="0">
            <a:spAutoFit/>
          </a:bodyPr>
          <a:lstStyle/>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Library Used: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Time taken to train: 0.6 seconds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Model Accuracy: 0.7922955360034856 == 79.2%</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p:nvPr/>
        </p:nvSpPr>
        <p:spPr>
          <a:xfrm>
            <a:off x="149175" y="137725"/>
            <a:ext cx="1400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a:solidFill>
                  <a:schemeClr val="dk1"/>
                </a:solidFill>
                <a:latin typeface="Times New Roman" panose="02020603050405020304" pitchFamily="18" charset="0"/>
                <a:ea typeface="Times New Roman"/>
                <a:cs typeface="Times New Roman" panose="02020603050405020304" pitchFamily="18" charset="0"/>
                <a:sym typeface="Times New Roman"/>
              </a:rPr>
              <a:t>Results</a:t>
            </a:r>
            <a:endParaRPr sz="32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25" name="Google Shape;125;p16"/>
          <p:cNvSpPr txBox="1"/>
          <p:nvPr/>
        </p:nvSpPr>
        <p:spPr>
          <a:xfrm>
            <a:off x="2689950" y="1044300"/>
            <a:ext cx="37641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Random Forest Regression Model</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26" name="Google Shape;126;p16"/>
          <p:cNvSpPr txBox="1"/>
          <p:nvPr/>
        </p:nvSpPr>
        <p:spPr>
          <a:xfrm>
            <a:off x="2708325" y="3247675"/>
            <a:ext cx="6460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27" name="Google Shape;127;p16"/>
          <p:cNvPicPr preferRelativeResize="0"/>
          <p:nvPr/>
        </p:nvPicPr>
        <p:blipFill rotWithShape="1">
          <a:blip r:embed="rId3">
            <a:alphaModFix/>
          </a:blip>
          <a:srcRect t="2122" b="69139"/>
          <a:stretch/>
        </p:blipFill>
        <p:spPr>
          <a:xfrm>
            <a:off x="406462" y="1796975"/>
            <a:ext cx="8331076" cy="1190625"/>
          </a:xfrm>
          <a:prstGeom prst="rect">
            <a:avLst/>
          </a:prstGeom>
          <a:noFill/>
          <a:ln>
            <a:noFill/>
          </a:ln>
        </p:spPr>
      </p:pic>
      <p:sp>
        <p:nvSpPr>
          <p:cNvPr id="2" name="TextBox 1">
            <a:extLst>
              <a:ext uri="{FF2B5EF4-FFF2-40B4-BE49-F238E27FC236}">
                <a16:creationId xmlns:a16="http://schemas.microsoft.com/office/drawing/2014/main" id="{D376942B-75D1-03EA-DA3A-5E306D89F264}"/>
              </a:ext>
            </a:extLst>
          </p:cNvPr>
          <p:cNvSpPr txBox="1"/>
          <p:nvPr/>
        </p:nvSpPr>
        <p:spPr>
          <a:xfrm>
            <a:off x="2150504" y="3924775"/>
            <a:ext cx="4842992" cy="1554272"/>
          </a:xfrm>
          <a:prstGeom prst="rect">
            <a:avLst/>
          </a:prstGeom>
          <a:noFill/>
        </p:spPr>
        <p:txBody>
          <a:bodyPr wrap="none" rtlCol="0">
            <a:spAutoFit/>
          </a:bodyPr>
          <a:lstStyle/>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Library Used: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Time taken to train: 2.7 seconds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Model Accuracy: 0.8303840902289875 == 83%</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Conclusion</a:t>
            </a:r>
            <a:endParaRPr/>
          </a:p>
        </p:txBody>
      </p:sp>
      <p:sp>
        <p:nvSpPr>
          <p:cNvPr id="133" name="Google Shape;133;p17"/>
          <p:cNvSpPr/>
          <p:nvPr/>
        </p:nvSpPr>
        <p:spPr>
          <a:xfrm>
            <a:off x="467550" y="1340776"/>
            <a:ext cx="8322900" cy="4661100"/>
          </a:xfrm>
          <a:prstGeom prst="rect">
            <a:avLst/>
          </a:prstGeom>
          <a:noFill/>
          <a:ln>
            <a:noFill/>
          </a:ln>
        </p:spPr>
        <p:txBody>
          <a:bodyPr spcFirstLastPara="1" wrap="square" lIns="91425" tIns="45700" rIns="91425" bIns="45700" anchor="t" anchorCtr="0">
            <a:noAutofit/>
          </a:bodyPr>
          <a:lstStyle/>
          <a:p>
            <a:pPr marL="457200" lvl="0" indent="-342900" algn="l" rtl="0">
              <a:lnSpc>
                <a:spcPct val="200000"/>
              </a:lnSpc>
              <a:spcBef>
                <a:spcPts val="0"/>
              </a:spcBef>
              <a:spcAft>
                <a:spcPts val="0"/>
              </a:spcAft>
              <a:buClr>
                <a:schemeClr val="dk1"/>
              </a:buClr>
              <a:buSzPts val="1800"/>
              <a:buFont typeface="Noto Sans Symbols"/>
              <a:buChar char="❑"/>
            </a:pPr>
            <a:r>
              <a:rPr lang="en-US" sz="1600" b="1" dirty="0">
                <a:solidFill>
                  <a:schemeClr val="dk1"/>
                </a:solidFill>
                <a:latin typeface="Times New Roman"/>
                <a:ea typeface="Times New Roman"/>
                <a:cs typeface="Times New Roman"/>
                <a:sym typeface="Times New Roman"/>
              </a:rPr>
              <a:t>Data-Driven Insights:</a:t>
            </a:r>
            <a:r>
              <a:rPr lang="en-US" sz="1100" dirty="0">
                <a:solidFill>
                  <a:schemeClr val="dk1"/>
                </a:solidFill>
                <a:latin typeface="Times New Roman"/>
                <a:ea typeface="Times New Roman"/>
                <a:cs typeface="Times New Roman"/>
                <a:sym typeface="Times New Roman"/>
              </a:rPr>
              <a:t> </a:t>
            </a:r>
            <a:r>
              <a:rPr lang="en-US" sz="1500" dirty="0">
                <a:solidFill>
                  <a:schemeClr val="dk1"/>
                </a:solidFill>
                <a:latin typeface="Times New Roman"/>
                <a:ea typeface="Times New Roman"/>
                <a:cs typeface="Times New Roman"/>
                <a:sym typeface="Times New Roman"/>
              </a:rPr>
              <a:t>AI models can analyze vast amounts of rental data, uncovering trends and relationships between various factors (like location, size, amenities) and rental prices.</a:t>
            </a:r>
            <a:endParaRPr sz="1500" dirty="0">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Font typeface="Noto Sans Symbols"/>
              <a:buChar char="❑"/>
            </a:pPr>
            <a:r>
              <a:rPr lang="en-US" sz="1600" b="1" dirty="0">
                <a:solidFill>
                  <a:schemeClr val="dk1"/>
                </a:solidFill>
                <a:latin typeface="Times New Roman"/>
                <a:ea typeface="Times New Roman"/>
                <a:cs typeface="Times New Roman"/>
                <a:sym typeface="Times New Roman"/>
              </a:rPr>
              <a:t>Improved Accuracy:</a:t>
            </a:r>
            <a:r>
              <a:rPr lang="en-US" sz="1100" dirty="0">
                <a:solidFill>
                  <a:schemeClr val="dk1"/>
                </a:solidFill>
                <a:latin typeface="Times New Roman"/>
                <a:ea typeface="Times New Roman"/>
                <a:cs typeface="Times New Roman"/>
                <a:sym typeface="Times New Roman"/>
              </a:rPr>
              <a:t> </a:t>
            </a:r>
            <a:r>
              <a:rPr lang="en-US" sz="1500" dirty="0">
                <a:solidFill>
                  <a:schemeClr val="dk1"/>
                </a:solidFill>
                <a:latin typeface="Times New Roman"/>
                <a:ea typeface="Times New Roman"/>
                <a:cs typeface="Times New Roman"/>
                <a:sym typeface="Times New Roman"/>
              </a:rPr>
              <a:t>By considering these complex relationships, AI models can provide more accurate rent predictions compared to traditional methods.</a:t>
            </a:r>
            <a:endParaRPr sz="1100" dirty="0">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Font typeface="Noto Sans Symbols"/>
              <a:buChar char="❑"/>
            </a:pPr>
            <a:r>
              <a:rPr lang="en-US" sz="1600" b="1" dirty="0">
                <a:solidFill>
                  <a:schemeClr val="dk1"/>
                </a:solidFill>
                <a:latin typeface="Times New Roman"/>
                <a:ea typeface="Times New Roman"/>
                <a:cs typeface="Times New Roman"/>
                <a:sym typeface="Times New Roman"/>
              </a:rPr>
              <a:t>Market Fluctuations:</a:t>
            </a:r>
            <a:r>
              <a:rPr lang="en-US" sz="1100" dirty="0">
                <a:solidFill>
                  <a:schemeClr val="dk1"/>
                </a:solidFill>
                <a:latin typeface="Times New Roman"/>
                <a:ea typeface="Times New Roman"/>
                <a:cs typeface="Times New Roman"/>
                <a:sym typeface="Times New Roman"/>
              </a:rPr>
              <a:t> </a:t>
            </a:r>
            <a:r>
              <a:rPr lang="en-US" sz="1500" dirty="0">
                <a:solidFill>
                  <a:schemeClr val="dk1"/>
                </a:solidFill>
                <a:latin typeface="Times New Roman"/>
                <a:ea typeface="Times New Roman"/>
                <a:cs typeface="Times New Roman"/>
                <a:sym typeface="Times New Roman"/>
              </a:rPr>
              <a:t>AI models can be trained to adapt to changing market conditions, offering more relevant predictions over time.</a:t>
            </a:r>
            <a:endParaRPr sz="1500" dirty="0">
              <a:solidFill>
                <a:schemeClr val="dk1"/>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chemeClr val="dk1"/>
              </a:buClr>
              <a:buSzPts val="1800"/>
              <a:buFont typeface="Noto Sans Symbols"/>
              <a:buChar char="❑"/>
            </a:pPr>
            <a:r>
              <a:rPr lang="en-US" sz="1600" b="1" dirty="0">
                <a:solidFill>
                  <a:schemeClr val="dk1"/>
                </a:solidFill>
                <a:latin typeface="Times New Roman"/>
                <a:ea typeface="Times New Roman"/>
                <a:cs typeface="Times New Roman"/>
                <a:sym typeface="Times New Roman"/>
              </a:rPr>
              <a:t>Informed Decisions:</a:t>
            </a:r>
            <a:r>
              <a:rPr lang="en-US" sz="1100" dirty="0">
                <a:solidFill>
                  <a:schemeClr val="dk1"/>
                </a:solidFill>
                <a:latin typeface="Times New Roman"/>
                <a:ea typeface="Times New Roman"/>
                <a:cs typeface="Times New Roman"/>
                <a:sym typeface="Times New Roman"/>
              </a:rPr>
              <a:t> </a:t>
            </a:r>
            <a:r>
              <a:rPr lang="en-US" sz="1500" dirty="0">
                <a:solidFill>
                  <a:schemeClr val="dk1"/>
                </a:solidFill>
                <a:latin typeface="Times New Roman"/>
                <a:ea typeface="Times New Roman"/>
                <a:cs typeface="Times New Roman"/>
                <a:sym typeface="Times New Roman"/>
              </a:rPr>
              <a:t>Landlords and renters alike can leverage these predictions for informed decisions - setting competitive rents or finding suitable housing within budget.</a:t>
            </a:r>
            <a:endParaRPr sz="1500" dirty="0">
              <a:solidFill>
                <a:schemeClr val="dk1"/>
              </a:solidFill>
              <a:latin typeface="Times New Roman"/>
              <a:ea typeface="Times New Roman"/>
              <a:cs typeface="Times New Roman"/>
              <a:sym typeface="Times New Roman"/>
            </a:endParaRPr>
          </a:p>
          <a:p>
            <a:pPr marL="457200" marR="0" lvl="0" indent="0" algn="l" rtl="0">
              <a:lnSpc>
                <a:spcPct val="200000"/>
              </a:lnSpc>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References/Links used</a:t>
            </a:r>
            <a:endParaRPr dirty="0">
              <a:latin typeface="Times New Roman" panose="02020603050405020304" pitchFamily="18" charset="0"/>
              <a:cs typeface="Times New Roman" panose="02020603050405020304" pitchFamily="18" charset="0"/>
            </a:endParaRPr>
          </a:p>
        </p:txBody>
      </p:sp>
      <p:sp>
        <p:nvSpPr>
          <p:cNvPr id="139" name="Google Shape;139;p18"/>
          <p:cNvSpPr/>
          <p:nvPr/>
        </p:nvSpPr>
        <p:spPr>
          <a:xfrm>
            <a:off x="395536" y="1196752"/>
            <a:ext cx="8136904" cy="277794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Clr>
                <a:schemeClr val="dk1"/>
              </a:buClr>
              <a:buSzPts val="1800"/>
              <a:buFont typeface="Times New Roman"/>
              <a:buAutoNum type="arabicPeriod"/>
            </a:pPr>
            <a:r>
              <a:rPr lang="en-US" sz="1700" dirty="0">
                <a:latin typeface="Times New Roman" panose="02020603050405020304" pitchFamily="18" charset="0"/>
                <a:ea typeface="Times New Roman"/>
                <a:cs typeface="Times New Roman" panose="02020603050405020304" pitchFamily="18" charset="0"/>
                <a:sym typeface="Times New Roman"/>
              </a:rPr>
              <a:t>Pandas:</a:t>
            </a:r>
            <a:r>
              <a:rPr lang="en-US" dirty="0">
                <a:latin typeface="Times New Roman" panose="02020603050405020304" pitchFamily="18" charset="0"/>
                <a:cs typeface="Times New Roman" panose="02020603050405020304" pitchFamily="18" charset="0"/>
              </a:rPr>
              <a:t> </a:t>
            </a:r>
            <a:r>
              <a:rPr lang="en-US" sz="1500" u="sng" dirty="0">
                <a:solidFill>
                  <a:srgbClr val="0000FF"/>
                </a:solidFill>
                <a:latin typeface="Times New Roman" panose="02020603050405020304" pitchFamily="18" charset="0"/>
                <a:ea typeface="Times New Roman"/>
                <a:cs typeface="Times New Roman" panose="02020603050405020304" pitchFamily="18" charset="0"/>
                <a:sym typeface="Times New Roman"/>
                <a:hlinkClick r:id="rId3">
                  <a:extLst>
                    <a:ext uri="{A12FA001-AC4F-418D-AE19-62706E023703}">
                      <ahyp:hlinkClr xmlns:ahyp="http://schemas.microsoft.com/office/drawing/2018/hyperlinkcolor" val="tx"/>
                    </a:ext>
                  </a:extLst>
                </a:hlinkClick>
              </a:rPr>
              <a:t>https://pandas.pydata.org/docs/</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50000"/>
              </a:lnSpc>
              <a:spcBef>
                <a:spcPts val="420"/>
              </a:spcBef>
              <a:spcAft>
                <a:spcPts val="0"/>
              </a:spcAft>
              <a:buClr>
                <a:schemeClr val="dk1"/>
              </a:buClr>
              <a:buSzPts val="1800"/>
              <a:buFont typeface="Times New Roman"/>
              <a:buAutoNum type="arabicPeriod"/>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Scikit-learn:</a:t>
            </a:r>
            <a:r>
              <a:rPr lang="en-US" sz="12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500" u="sng" dirty="0">
                <a:solidFill>
                  <a:srgbClr val="0000FF"/>
                </a:solidFill>
                <a:latin typeface="Times New Roman" panose="02020603050405020304" pitchFamily="18" charset="0"/>
                <a:ea typeface="Times New Roman"/>
                <a:cs typeface="Times New Roman" panose="02020603050405020304" pitchFamily="18" charset="0"/>
                <a:sym typeface="Times New Roman"/>
                <a:hlinkClick r:id="rId4">
                  <a:extLst>
                    <a:ext uri="{A12FA001-AC4F-418D-AE19-62706E023703}">
                      <ahyp:hlinkClr xmlns:ahyp="http://schemas.microsoft.com/office/drawing/2018/hyperlinkcolor" val="tx"/>
                    </a:ext>
                  </a:extLst>
                </a:hlinkClick>
              </a:rPr>
              <a:t>https://scikit-learn.org/stable/</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50000"/>
              </a:lnSpc>
              <a:spcBef>
                <a:spcPts val="420"/>
              </a:spcBef>
              <a:spcAft>
                <a:spcPts val="0"/>
              </a:spcAft>
              <a:buClr>
                <a:schemeClr val="dk1"/>
              </a:buClr>
              <a:buSzPts val="1800"/>
              <a:buFont typeface="Times New Roman"/>
              <a:buAutoNum type="arabicPeriod"/>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Matplotlib: </a:t>
            </a:r>
            <a:r>
              <a:rPr lang="en-US" sz="1500" u="sng" dirty="0">
                <a:solidFill>
                  <a:srgbClr val="0000FF"/>
                </a:solidFill>
                <a:latin typeface="Times New Roman" panose="02020603050405020304" pitchFamily="18" charset="0"/>
                <a:ea typeface="Times New Roman"/>
                <a:cs typeface="Times New Roman" panose="02020603050405020304" pitchFamily="18" charset="0"/>
                <a:sym typeface="Times New Roman"/>
                <a:hlinkClick r:id="rId5">
                  <a:extLst>
                    <a:ext uri="{A12FA001-AC4F-418D-AE19-62706E023703}">
                      <ahyp:hlinkClr xmlns:ahyp="http://schemas.microsoft.com/office/drawing/2018/hyperlinkcolor" val="tx"/>
                    </a:ext>
                  </a:extLst>
                </a:hlinkClick>
              </a:rPr>
              <a:t>https://matplotlib.org/stable/index.html</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50000"/>
              </a:lnSpc>
              <a:spcBef>
                <a:spcPts val="420"/>
              </a:spcBef>
              <a:spcAft>
                <a:spcPts val="0"/>
              </a:spcAft>
              <a:buClr>
                <a:schemeClr val="dk1"/>
              </a:buClr>
              <a:buSzPts val="1800"/>
              <a:buFont typeface="Times New Roman"/>
              <a:buAutoNum type="arabicPeriod"/>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Seaborn: </a:t>
            </a:r>
            <a:r>
              <a:rPr lang="en-US" sz="1500" u="sng" dirty="0">
                <a:solidFill>
                  <a:srgbClr val="0000FF"/>
                </a:solidFill>
                <a:latin typeface="Times New Roman" panose="02020603050405020304" pitchFamily="18" charset="0"/>
                <a:ea typeface="Times New Roman"/>
                <a:cs typeface="Times New Roman" panose="02020603050405020304" pitchFamily="18" charset="0"/>
                <a:sym typeface="Times New Roman"/>
                <a:hlinkClick r:id="rId6">
                  <a:extLst>
                    <a:ext uri="{A12FA001-AC4F-418D-AE19-62706E023703}">
                      <ahyp:hlinkClr xmlns:ahyp="http://schemas.microsoft.com/office/drawing/2018/hyperlinkcolor" val="tx"/>
                    </a:ext>
                  </a:extLst>
                </a:hlinkClick>
              </a:rPr>
              <a:t>https://seaborn.pydata.org/</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50000"/>
              </a:lnSpc>
              <a:spcBef>
                <a:spcPts val="420"/>
              </a:spcBef>
              <a:spcAft>
                <a:spcPts val="420"/>
              </a:spcAft>
              <a:buClr>
                <a:schemeClr val="dk1"/>
              </a:buClr>
              <a:buSzPts val="1800"/>
              <a:buFont typeface="Times New Roman"/>
              <a:buAutoNum type="arabicPeriod"/>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GitHub: </a:t>
            </a:r>
            <a:r>
              <a:rPr lang="en-US" sz="1500" u="sng" dirty="0">
                <a:solidFill>
                  <a:srgbClr val="0000FF"/>
                </a:solidFill>
                <a:latin typeface="Times New Roman" panose="02020603050405020304" pitchFamily="18" charset="0"/>
                <a:ea typeface="Times New Roman"/>
                <a:cs typeface="Times New Roman" panose="02020603050405020304" pitchFamily="18" charset="0"/>
                <a:sym typeface="Times New Roman"/>
                <a:hlinkClick r:id="rId7">
                  <a:extLst>
                    <a:ext uri="{A12FA001-AC4F-418D-AE19-62706E023703}">
                      <ahyp:hlinkClr xmlns:ahyp="http://schemas.microsoft.com/office/drawing/2018/hyperlinkcolor" val="tx"/>
                    </a:ext>
                  </a:extLst>
                </a:hlinkClick>
              </a:rPr>
              <a:t>https://github.com/</a:t>
            </a:r>
            <a:endParaRPr sz="2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9"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9"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7" name="Google Shape;147;p19" descr="Thank you cards Images | Free Vectors, Stock Photos &amp; PSD"/>
          <p:cNvPicPr preferRelativeResize="0"/>
          <p:nvPr/>
        </p:nvPicPr>
        <p:blipFill rotWithShape="1">
          <a:blip r:embed="rId3">
            <a:alphaModFix/>
          </a:blip>
          <a:srcRect/>
          <a:stretch/>
        </p:blipFill>
        <p:spPr>
          <a:xfrm>
            <a:off x="0" y="857232"/>
            <a:ext cx="9144000" cy="5786478"/>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6"/>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Table of Contents</a:t>
            </a: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4" name="Google Shape;54;p6"/>
          <p:cNvSpPr txBox="1"/>
          <p:nvPr/>
        </p:nvSpPr>
        <p:spPr>
          <a:xfrm>
            <a:off x="323528" y="1196752"/>
            <a:ext cx="6912900" cy="4939773"/>
          </a:xfrm>
          <a:prstGeom prst="rect">
            <a:avLst/>
          </a:prstGeom>
          <a:noFill/>
          <a:ln>
            <a:noFill/>
          </a:ln>
        </p:spPr>
        <p:txBody>
          <a:bodyPr spcFirstLastPara="1" wrap="square" lIns="91425" tIns="45700" rIns="91425" bIns="45700" anchor="t" anchorCtr="0">
            <a:spAutoFit/>
          </a:bodyPr>
          <a:lstStyle/>
          <a:p>
            <a:pPr marL="0" marR="0" lvl="0" indent="-114300" algn="l" rtl="0">
              <a:lnSpc>
                <a:spcPct val="250000"/>
              </a:lnSpc>
              <a:spcBef>
                <a:spcPts val="0"/>
              </a:spcBef>
              <a:spcAft>
                <a:spcPts val="0"/>
              </a:spcAft>
              <a:buClr>
                <a:schemeClr val="dk1"/>
              </a:buClr>
              <a:buSzPts val="1800"/>
              <a:buFont typeface="Arial"/>
              <a:buChar char="•"/>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 Introduction</a:t>
            </a:r>
            <a:endParaRPr>
              <a:latin typeface="Times New Roman" panose="02020603050405020304" pitchFamily="18" charset="0"/>
              <a:cs typeface="Times New Roman" panose="02020603050405020304" pitchFamily="18" charset="0"/>
            </a:endParaRPr>
          </a:p>
          <a:p>
            <a:pPr marL="0" marR="0" lvl="0" indent="-114300" algn="l" rtl="0">
              <a:lnSpc>
                <a:spcPct val="250000"/>
              </a:lnSpc>
              <a:spcBef>
                <a:spcPts val="0"/>
              </a:spcBef>
              <a:spcAft>
                <a:spcPts val="0"/>
              </a:spcAft>
              <a:buClr>
                <a:schemeClr val="dk1"/>
              </a:buClr>
              <a:buSzPts val="1800"/>
              <a:buFont typeface="Arial"/>
              <a:buChar char="•"/>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 Problem Statement</a:t>
            </a:r>
            <a:endParaRPr>
              <a:latin typeface="Times New Roman" panose="02020603050405020304" pitchFamily="18" charset="0"/>
              <a:cs typeface="Times New Roman" panose="02020603050405020304" pitchFamily="18" charset="0"/>
            </a:endParaRPr>
          </a:p>
          <a:p>
            <a:pPr marL="0" marR="0" lvl="0" indent="-114300" algn="l" rtl="0">
              <a:lnSpc>
                <a:spcPct val="250000"/>
              </a:lnSpc>
              <a:spcBef>
                <a:spcPts val="0"/>
              </a:spcBef>
              <a:spcAft>
                <a:spcPts val="0"/>
              </a:spcAft>
              <a:buClr>
                <a:schemeClr val="dk1"/>
              </a:buClr>
              <a:buSzPts val="1800"/>
              <a:buFont typeface="Arial"/>
              <a:buChar char="•"/>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 Technical Details </a:t>
            </a:r>
            <a:endParaRPr>
              <a:latin typeface="Times New Roman" panose="02020603050405020304" pitchFamily="18" charset="0"/>
              <a:cs typeface="Times New Roman" panose="02020603050405020304" pitchFamily="18" charset="0"/>
            </a:endParaRPr>
          </a:p>
          <a:p>
            <a:pPr marL="0" marR="0" lvl="0" indent="-114300" algn="l" rtl="0">
              <a:lnSpc>
                <a:spcPct val="250000"/>
              </a:lnSpc>
              <a:spcBef>
                <a:spcPts val="0"/>
              </a:spcBef>
              <a:spcAft>
                <a:spcPts val="0"/>
              </a:spcAft>
              <a:buClr>
                <a:schemeClr val="dk1"/>
              </a:buClr>
              <a:buSzPts val="1800"/>
              <a:buFont typeface="Arial"/>
              <a:buChar char="•"/>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 Key Features </a:t>
            </a:r>
            <a:endParaRPr>
              <a:latin typeface="Times New Roman" panose="02020603050405020304" pitchFamily="18" charset="0"/>
              <a:cs typeface="Times New Roman" panose="02020603050405020304" pitchFamily="18" charset="0"/>
            </a:endParaRPr>
          </a:p>
          <a:p>
            <a:pPr marL="0" marR="0" lvl="0" indent="-114300" algn="l" rtl="0">
              <a:lnSpc>
                <a:spcPct val="250000"/>
              </a:lnSpc>
              <a:spcBef>
                <a:spcPts val="0"/>
              </a:spcBef>
              <a:spcAft>
                <a:spcPts val="0"/>
              </a:spcAft>
              <a:buClr>
                <a:schemeClr val="dk1"/>
              </a:buClr>
              <a:buSzPts val="1800"/>
              <a:buFont typeface="Arial"/>
              <a:buChar char="•"/>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 Conclusion</a:t>
            </a:r>
            <a:endParaRPr sz="18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114300" algn="l" rtl="0">
              <a:lnSpc>
                <a:spcPct val="250000"/>
              </a:lnSpc>
              <a:spcBef>
                <a:spcPts val="0"/>
              </a:spcBef>
              <a:spcAft>
                <a:spcPts val="0"/>
              </a:spcAft>
              <a:buClr>
                <a:schemeClr val="dk1"/>
              </a:buClr>
              <a:buSzPts val="1800"/>
              <a:buFont typeface="Times New Roman"/>
              <a:buChar char="•"/>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Results</a:t>
            </a:r>
            <a:endParaRPr sz="18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114300" algn="l" rtl="0">
              <a:lnSpc>
                <a:spcPct val="250000"/>
              </a:lnSpc>
              <a:spcBef>
                <a:spcPts val="0"/>
              </a:spcBef>
              <a:spcAft>
                <a:spcPts val="0"/>
              </a:spcAft>
              <a:buClr>
                <a:schemeClr val="dk1"/>
              </a:buClr>
              <a:buSzPts val="1800"/>
              <a:buFont typeface="Arial"/>
              <a:buChar char="•"/>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 References/Links used</a:t>
            </a:r>
            <a:endParaRPr>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7"/>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Introduction</a:t>
            </a:r>
            <a:endParaRPr dirty="0"/>
          </a:p>
        </p:txBody>
      </p:sp>
      <p:sp>
        <p:nvSpPr>
          <p:cNvPr id="60" name="Google Shape;60;p7"/>
          <p:cNvSpPr txBox="1"/>
          <p:nvPr/>
        </p:nvSpPr>
        <p:spPr>
          <a:xfrm>
            <a:off x="603218" y="1296792"/>
            <a:ext cx="7776900" cy="2031900"/>
          </a:xfrm>
          <a:prstGeom prst="rect">
            <a:avLst/>
          </a:prstGeom>
          <a:noFill/>
          <a:ln>
            <a:noFill/>
          </a:ln>
        </p:spPr>
        <p:txBody>
          <a:bodyPr spcFirstLastPara="1" wrap="square" lIns="91425" tIns="45700" rIns="91425" bIns="45700" anchor="t" anchorCtr="0">
            <a:spAutoFit/>
          </a:bodyPr>
          <a:lstStyle/>
          <a:p>
            <a:pPr marL="75565" marR="633095" lvl="0" indent="0" algn="l"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Finding the perfect rent can be tough! This project builds a friend to help you guess rent prices. We feed it information about houses already rented, like size, bedrooms, and location. By learning from this data, it can predict rent for new houses you're interested in. Now you can find a place that fits your budget and avoid overpriced rentals.</a:t>
            </a:r>
            <a:endParaRPr sz="1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8"/>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imes New Roman"/>
                <a:ea typeface="Times New Roman"/>
                <a:cs typeface="Times New Roman"/>
                <a:sym typeface="Times New Roman"/>
              </a:rPr>
              <a:t>Problem Statement</a:t>
            </a:r>
            <a:endParaRPr dirty="0"/>
          </a:p>
        </p:txBody>
      </p:sp>
      <p:sp>
        <p:nvSpPr>
          <p:cNvPr id="66" name="Google Shape;66;p8"/>
          <p:cNvSpPr/>
          <p:nvPr/>
        </p:nvSpPr>
        <p:spPr>
          <a:xfrm>
            <a:off x="478350" y="1537877"/>
            <a:ext cx="8187300" cy="3282000"/>
          </a:xfrm>
          <a:prstGeom prst="rect">
            <a:avLst/>
          </a:prstGeom>
          <a:noFill/>
          <a:ln>
            <a:noFill/>
          </a:ln>
        </p:spPr>
        <p:txBody>
          <a:bodyPr spcFirstLastPara="1" wrap="square" lIns="91425" tIns="45700" rIns="91425" bIns="45700" anchor="t" anchorCtr="0">
            <a:noAutofit/>
          </a:bodyPr>
          <a:lstStyle/>
          <a:p>
            <a:pPr marL="75565" marR="635000" lvl="0" indent="0" algn="just"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Finding the perfect apartment at the right price is a constant battle. Rents can vary wildly depending on location, size, amenities, and even random market fluctuations. Traditional methods like just looking at averages or asking around aren't always accurate. This project aims to tackle this challenge by creating a rent prediction tool. By analyzing data on past rentals, including things like size, bedrooms, and location, this tool will learn to predict rent prices for new listings. This can help you avoid overpriced apartments and find the perfect place that fits your budget.</a:t>
            </a:r>
            <a:endParaRPr sz="1800" dirty="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9"/>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Technical Details</a:t>
            </a:r>
            <a:endParaRPr/>
          </a:p>
        </p:txBody>
      </p:sp>
      <p:sp>
        <p:nvSpPr>
          <p:cNvPr id="72" name="Google Shape;72;p9"/>
          <p:cNvSpPr/>
          <p:nvPr/>
        </p:nvSpPr>
        <p:spPr>
          <a:xfrm>
            <a:off x="539552" y="858641"/>
            <a:ext cx="7992888" cy="5778313"/>
          </a:xfrm>
          <a:prstGeom prst="rect">
            <a:avLst/>
          </a:prstGeom>
          <a:noFill/>
          <a:ln>
            <a:noFill/>
          </a:ln>
        </p:spPr>
        <p:txBody>
          <a:bodyPr spcFirstLastPara="1" wrap="square" lIns="91425" tIns="45700" rIns="91425" bIns="45700" anchor="t" anchorCtr="0">
            <a:noAutofit/>
          </a:bodyPr>
          <a:lstStyle/>
          <a:p>
            <a:pPr marL="75565" marR="0" lvl="0" indent="0" algn="l" rtl="0">
              <a:lnSpc>
                <a:spcPct val="15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Software Requirements:</a:t>
            </a:r>
            <a:endParaRPr sz="2000" b="1" dirty="0">
              <a:solidFill>
                <a:schemeClr val="dk1"/>
              </a:solidFill>
              <a:latin typeface="Times New Roman"/>
              <a:ea typeface="Times New Roman"/>
              <a:cs typeface="Times New Roman"/>
              <a:sym typeface="Times New Roman"/>
            </a:endParaRPr>
          </a:p>
          <a:p>
            <a:pPr marL="75565" marR="0" lvl="0" indent="0" algn="l" rtl="0">
              <a:lnSpc>
                <a:spcPct val="150000"/>
              </a:lnSpc>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AutoNum type="arabicPeriod"/>
            </a:pPr>
            <a:r>
              <a:rPr lang="en-US" sz="1600" b="1" dirty="0">
                <a:solidFill>
                  <a:schemeClr val="dk1"/>
                </a:solidFill>
                <a:latin typeface="Times New Roman"/>
                <a:ea typeface="Times New Roman"/>
                <a:cs typeface="Times New Roman"/>
                <a:sym typeface="Times New Roman"/>
              </a:rPr>
              <a:t>Development Environment</a:t>
            </a:r>
            <a:br>
              <a:rPr lang="en-US" sz="1600" b="1"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Languages: Python</a:t>
            </a:r>
            <a:br>
              <a:rPr lang="en-US"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IDEs: </a:t>
            </a:r>
            <a:r>
              <a:rPr lang="en-US" sz="1600" dirty="0" err="1">
                <a:solidFill>
                  <a:schemeClr val="dk1"/>
                </a:solidFill>
                <a:latin typeface="Times New Roman"/>
                <a:ea typeface="Times New Roman"/>
                <a:cs typeface="Times New Roman"/>
                <a:sym typeface="Times New Roman"/>
              </a:rPr>
              <a:t>Jupyter</a:t>
            </a:r>
            <a:r>
              <a:rPr lang="en-US" sz="1600" dirty="0">
                <a:solidFill>
                  <a:schemeClr val="dk1"/>
                </a:solidFill>
                <a:latin typeface="Times New Roman"/>
                <a:ea typeface="Times New Roman"/>
                <a:cs typeface="Times New Roman"/>
                <a:sym typeface="Times New Roman"/>
              </a:rPr>
              <a:t> Notebook, PyCharm, VS Code</a:t>
            </a:r>
            <a:endParaRPr sz="1600" dirty="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AutoNum type="arabicPeriod"/>
            </a:pPr>
            <a:r>
              <a:rPr lang="en-US" sz="1600" b="1" dirty="0">
                <a:solidFill>
                  <a:schemeClr val="dk1"/>
                </a:solidFill>
                <a:latin typeface="Times New Roman"/>
                <a:ea typeface="Times New Roman"/>
                <a:cs typeface="Times New Roman"/>
                <a:sym typeface="Times New Roman"/>
              </a:rPr>
              <a:t>Data Handling and Preprocessing</a:t>
            </a:r>
            <a:br>
              <a:rPr lang="en-US" sz="1600" b="1"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Storage: CSV (Comma separated File)</a:t>
            </a:r>
            <a:br>
              <a:rPr lang="en-US"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Libraries: Pandas, NumPy</a:t>
            </a:r>
            <a:br>
              <a:rPr lang="en-US"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Data Cleaning: Feature-engine</a:t>
            </a:r>
            <a:endParaRPr sz="1600" dirty="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AutoNum type="arabicPeriod"/>
            </a:pPr>
            <a:r>
              <a:rPr lang="en-US" sz="1600" b="1" dirty="0">
                <a:solidFill>
                  <a:schemeClr val="dk1"/>
                </a:solidFill>
                <a:latin typeface="Times New Roman"/>
                <a:ea typeface="Times New Roman"/>
                <a:cs typeface="Times New Roman"/>
                <a:sym typeface="Times New Roman"/>
              </a:rPr>
              <a:t>Machine Learning and Model Development</a:t>
            </a:r>
            <a:br>
              <a:rPr lang="en-US" sz="1600" b="1"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Frameworks: Scikit-learn</a:t>
            </a:r>
            <a:br>
              <a:rPr lang="en-US"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Visualization: Matplotlib, Seaborn, </a:t>
            </a:r>
            <a:r>
              <a:rPr lang="en-US" sz="1600" dirty="0" err="1">
                <a:solidFill>
                  <a:schemeClr val="dk1"/>
                </a:solidFill>
                <a:latin typeface="Times New Roman"/>
                <a:ea typeface="Times New Roman"/>
                <a:cs typeface="Times New Roman"/>
                <a:sym typeface="Times New Roman"/>
              </a:rPr>
              <a:t>Plotly</a:t>
            </a:r>
            <a:br>
              <a:rPr lang="en-US"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Evaluation: SciPy </a:t>
            </a:r>
            <a:endParaRPr sz="1600" dirty="0">
              <a:solidFill>
                <a:schemeClr val="dk1"/>
              </a:solidFill>
              <a:latin typeface="Times New Roman"/>
              <a:ea typeface="Times New Roman"/>
              <a:cs typeface="Times New Roman"/>
              <a:sym typeface="Times New Roman"/>
            </a:endParaRPr>
          </a:p>
          <a:p>
            <a:pPr marL="75565" marR="0" lvl="0" indent="0" algn="l" rtl="0">
              <a:lnSpc>
                <a:spcPct val="150000"/>
              </a:lnSpc>
              <a:spcBef>
                <a:spcPts val="0"/>
              </a:spcBef>
              <a:spcAft>
                <a:spcPts val="0"/>
              </a:spcAft>
              <a:buNone/>
            </a:pPr>
            <a:r>
              <a:rPr lang="en-US" sz="1400" b="1" dirty="0">
                <a:solidFill>
                  <a:schemeClr val="dk1"/>
                </a:solidFill>
                <a:latin typeface="Times New Roman"/>
                <a:ea typeface="Times New Roman"/>
                <a:cs typeface="Times New Roman"/>
                <a:sym typeface="Times New Roman"/>
              </a:rPr>
              <a:t> </a:t>
            </a:r>
            <a:endParaRPr sz="1400" b="1" dirty="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0"/>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Technical Details</a:t>
            </a:r>
            <a:endParaRPr/>
          </a:p>
        </p:txBody>
      </p:sp>
      <p:sp>
        <p:nvSpPr>
          <p:cNvPr id="78" name="Google Shape;78;p10"/>
          <p:cNvSpPr txBox="1"/>
          <p:nvPr/>
        </p:nvSpPr>
        <p:spPr>
          <a:xfrm>
            <a:off x="683568" y="952802"/>
            <a:ext cx="7776900" cy="3878700"/>
          </a:xfrm>
          <a:prstGeom prst="rect">
            <a:avLst/>
          </a:prstGeom>
          <a:noFill/>
          <a:ln>
            <a:noFill/>
          </a:ln>
        </p:spPr>
        <p:txBody>
          <a:bodyPr spcFirstLastPara="1" wrap="square" lIns="91425" tIns="45700" rIns="91425" bIns="45700" anchor="t" anchorCtr="0">
            <a:spAutoFit/>
          </a:bodyPr>
          <a:lstStyle/>
          <a:p>
            <a:pPr marL="75565" marR="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Hardware Requirements:</a:t>
            </a:r>
            <a:endParaRPr sz="2000" b="1">
              <a:solidFill>
                <a:schemeClr val="dk1"/>
              </a:solidFill>
              <a:latin typeface="Times New Roman"/>
              <a:ea typeface="Times New Roman"/>
              <a:cs typeface="Times New Roman"/>
              <a:sym typeface="Times New Roman"/>
            </a:endParaRPr>
          </a:p>
          <a:p>
            <a:pPr marL="75565" marR="0" lvl="0" indent="0" algn="l" rtl="0">
              <a:lnSpc>
                <a:spcPct val="15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AutoNum type="arabicPeriod"/>
            </a:pPr>
            <a:r>
              <a:rPr lang="en-US" sz="1600" b="1">
                <a:solidFill>
                  <a:schemeClr val="dk1"/>
                </a:solidFill>
                <a:latin typeface="Times New Roman"/>
                <a:ea typeface="Times New Roman"/>
                <a:cs typeface="Times New Roman"/>
                <a:sym typeface="Times New Roman"/>
              </a:rPr>
              <a:t>Development Environment</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Processor: Multi-core processor (e.g., Intel Core i4 or higher)</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RAM: At least 4GB for handling datasets and models</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Storage: SSD storage with sufficient space for datasets and development environments</a:t>
            </a:r>
            <a:endParaRPr sz="1600">
              <a:solidFill>
                <a:schemeClr val="dk1"/>
              </a:solidFill>
              <a:latin typeface="Times New Roman"/>
              <a:ea typeface="Times New Roman"/>
              <a:cs typeface="Times New Roman"/>
              <a:sym typeface="Times New Roman"/>
            </a:endParaRPr>
          </a:p>
          <a:p>
            <a:pPr marL="457200" marR="0" lvl="0" indent="-330200" algn="l" rtl="0">
              <a:lnSpc>
                <a:spcPct val="150000"/>
              </a:lnSpc>
              <a:spcBef>
                <a:spcPts val="0"/>
              </a:spcBef>
              <a:spcAft>
                <a:spcPts val="0"/>
              </a:spcAft>
              <a:buClr>
                <a:schemeClr val="dk1"/>
              </a:buClr>
              <a:buSzPts val="1600"/>
              <a:buFont typeface="Times New Roman"/>
              <a:buAutoNum type="arabicPeriod"/>
            </a:pPr>
            <a:r>
              <a:rPr lang="en-US" sz="1600" b="1">
                <a:solidFill>
                  <a:schemeClr val="dk1"/>
                </a:solidFill>
                <a:latin typeface="Times New Roman"/>
                <a:ea typeface="Times New Roman"/>
                <a:cs typeface="Times New Roman"/>
                <a:sym typeface="Times New Roman"/>
              </a:rPr>
              <a:t>Model Training and Development</a:t>
            </a:r>
            <a:br>
              <a:rPr lang="en-US" sz="1600" b="1">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GPU: Optional but recommended for accelerating model</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CUDA-enabled GPU: Required for GPU acceleration with TensorFlow or PyTorch</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1"/>
          <p:cNvSpPr txBox="1"/>
          <p:nvPr/>
        </p:nvSpPr>
        <p:spPr>
          <a:xfrm>
            <a:off x="218075" y="114750"/>
            <a:ext cx="4682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3200">
                <a:solidFill>
                  <a:schemeClr val="dk1"/>
                </a:solidFill>
                <a:latin typeface="Times New Roman" panose="02020603050405020304" pitchFamily="18" charset="0"/>
                <a:ea typeface="Times New Roman"/>
                <a:cs typeface="Times New Roman" panose="02020603050405020304" pitchFamily="18" charset="0"/>
                <a:sym typeface="Times New Roman"/>
              </a:rPr>
              <a:t>Project Highlights</a:t>
            </a: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4" name="Google Shape;84;p11"/>
          <p:cNvSpPr txBox="1"/>
          <p:nvPr/>
        </p:nvSpPr>
        <p:spPr>
          <a:xfrm>
            <a:off x="1216450" y="1927950"/>
            <a:ext cx="7436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85" name="Google Shape;85;p11"/>
          <p:cNvPicPr preferRelativeResize="0"/>
          <p:nvPr/>
        </p:nvPicPr>
        <p:blipFill>
          <a:blip r:embed="rId3">
            <a:alphaModFix/>
          </a:blip>
          <a:stretch>
            <a:fillRect/>
          </a:stretch>
        </p:blipFill>
        <p:spPr>
          <a:xfrm>
            <a:off x="1471950" y="1185250"/>
            <a:ext cx="6248400" cy="3978900"/>
          </a:xfrm>
          <a:prstGeom prst="rect">
            <a:avLst/>
          </a:prstGeom>
          <a:noFill/>
          <a:ln>
            <a:noFill/>
          </a:ln>
        </p:spPr>
      </p:pic>
      <p:sp>
        <p:nvSpPr>
          <p:cNvPr id="86" name="Google Shape;86;p11"/>
          <p:cNvSpPr txBox="1"/>
          <p:nvPr/>
        </p:nvSpPr>
        <p:spPr>
          <a:xfrm>
            <a:off x="1714525" y="5462525"/>
            <a:ext cx="6617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It gives the Frequency of houses according to Rent Prices.</a:t>
            </a:r>
            <a:endParaRPr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p:nvPr/>
        </p:nvSpPr>
        <p:spPr>
          <a:xfrm>
            <a:off x="172125" y="137725"/>
            <a:ext cx="4050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Project Highlights</a:t>
            </a:r>
            <a:endParaRPr sz="32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2" name="Google Shape;92;p12"/>
          <p:cNvSpPr txBox="1"/>
          <p:nvPr/>
        </p:nvSpPr>
        <p:spPr>
          <a:xfrm>
            <a:off x="3144400" y="2926350"/>
            <a:ext cx="6024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93" name="Google Shape;93;p12"/>
          <p:cNvPicPr preferRelativeResize="0"/>
          <p:nvPr/>
        </p:nvPicPr>
        <p:blipFill>
          <a:blip r:embed="rId3">
            <a:alphaModFix/>
          </a:blip>
          <a:stretch>
            <a:fillRect/>
          </a:stretch>
        </p:blipFill>
        <p:spPr>
          <a:xfrm>
            <a:off x="848075" y="1175600"/>
            <a:ext cx="7447850" cy="4506800"/>
          </a:xfrm>
          <a:prstGeom prst="rect">
            <a:avLst/>
          </a:prstGeom>
          <a:noFill/>
          <a:ln>
            <a:noFill/>
          </a:ln>
        </p:spPr>
      </p:pic>
      <p:sp>
        <p:nvSpPr>
          <p:cNvPr id="94" name="Google Shape;94;p12"/>
          <p:cNvSpPr txBox="1"/>
          <p:nvPr/>
        </p:nvSpPr>
        <p:spPr>
          <a:xfrm>
            <a:off x="2305600" y="5806775"/>
            <a:ext cx="494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It gives the Rent of houses according to City.</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p:nvPr/>
        </p:nvSpPr>
        <p:spPr>
          <a:xfrm>
            <a:off x="183625" y="149200"/>
            <a:ext cx="3408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200">
                <a:solidFill>
                  <a:schemeClr val="dk1"/>
                </a:solidFill>
                <a:latin typeface="Times New Roman" panose="02020603050405020304" pitchFamily="18" charset="0"/>
                <a:ea typeface="Times New Roman"/>
                <a:cs typeface="Times New Roman" panose="02020603050405020304" pitchFamily="18" charset="0"/>
                <a:sym typeface="Times New Roman"/>
              </a:rPr>
              <a:t>Project Highlights</a:t>
            </a: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3"/>
          <p:cNvSpPr txBox="1"/>
          <p:nvPr/>
        </p:nvSpPr>
        <p:spPr>
          <a:xfrm>
            <a:off x="2559125" y="2249275"/>
            <a:ext cx="6610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1" name="Google Shape;101;p13"/>
          <p:cNvPicPr preferRelativeResize="0"/>
          <p:nvPr/>
        </p:nvPicPr>
        <p:blipFill>
          <a:blip r:embed="rId3">
            <a:alphaModFix/>
          </a:blip>
          <a:stretch>
            <a:fillRect/>
          </a:stretch>
        </p:blipFill>
        <p:spPr>
          <a:xfrm>
            <a:off x="734450" y="1403300"/>
            <a:ext cx="7861000" cy="4575649"/>
          </a:xfrm>
          <a:prstGeom prst="rect">
            <a:avLst/>
          </a:prstGeom>
          <a:noFill/>
          <a:ln>
            <a:noFill/>
          </a:ln>
        </p:spPr>
      </p:pic>
    </p:spTree>
  </p:cSld>
  <p:clrMapOvr>
    <a:masterClrMapping/>
  </p:clrMapOvr>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645</Words>
  <Application>Microsoft Office PowerPoint</Application>
  <PresentationFormat>On-screen Show (4:3)</PresentationFormat>
  <Paragraphs>66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 Black</vt:lpstr>
      <vt:lpstr>Arial</vt:lpstr>
      <vt:lpstr>Noto Sans Symbols</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Striker 3015</cp:lastModifiedBy>
  <cp:revision>7</cp:revision>
  <dcterms:modified xsi:type="dcterms:W3CDTF">2024-05-14T16:43:03Z</dcterms:modified>
</cp:coreProperties>
</file>