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D99A2D-A2CE-4541-904E-660A12CDE35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2431972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D99A2D-A2CE-4541-904E-660A12CDE352}"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4014445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D99A2D-A2CE-4541-904E-660A12CDE35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3496377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AD99A2D-A2CE-4541-904E-660A12CDE35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ADB82-1777-4E1E-8573-D219556E72E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05537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99A2D-A2CE-4541-904E-660A12CDE35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2615601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D99A2D-A2CE-4541-904E-660A12CDE352}" type="datetimeFigureOut">
              <a:rPr lang="en-IN" smtClean="0"/>
              <a:t>03-04-2025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25004487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AD99A2D-A2CE-4541-904E-660A12CDE352}" type="datetimeFigureOut">
              <a:rPr lang="en-IN" smtClean="0"/>
              <a:t>03-04-2025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680205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99A2D-A2CE-4541-904E-660A12CDE35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3280609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99A2D-A2CE-4541-904E-660A12CDE35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404340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AD99A2D-A2CE-4541-904E-660A12CDE35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2294550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D99A2D-A2CE-4541-904E-660A12CDE35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3942589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D99A2D-A2CE-4541-904E-660A12CDE352}"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2712235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D99A2D-A2CE-4541-904E-660A12CDE352}"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331940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AD99A2D-A2CE-4541-904E-660A12CDE352}" type="datetimeFigureOut">
              <a:rPr lang="en-IN" smtClean="0"/>
              <a:t>03-04-2025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3031277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AD99A2D-A2CE-4541-904E-660A12CDE352}" type="datetimeFigureOut">
              <a:rPr lang="en-IN" smtClean="0"/>
              <a:t>03-04-2025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338526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AD99A2D-A2CE-4541-904E-660A12CDE352}" type="datetimeFigureOut">
              <a:rPr lang="en-IN" smtClean="0"/>
              <a:t>03-04-2025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2699975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D99A2D-A2CE-4541-904E-660A12CDE352}"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2ADB82-1777-4E1E-8573-D219556E72EC}" type="slidenum">
              <a:rPr lang="en-IN" smtClean="0"/>
              <a:t>‹#›</a:t>
            </a:fld>
            <a:endParaRPr lang="en-IN"/>
          </a:p>
        </p:txBody>
      </p:sp>
    </p:spTree>
    <p:extLst>
      <p:ext uri="{BB962C8B-B14F-4D97-AF65-F5344CB8AC3E}">
        <p14:creationId xmlns:p14="http://schemas.microsoft.com/office/powerpoint/2010/main" val="143711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AD99A2D-A2CE-4541-904E-660A12CDE352}" type="datetimeFigureOut">
              <a:rPr lang="en-IN" smtClean="0"/>
              <a:t>03-04-2025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B2ADB82-1777-4E1E-8573-D219556E72EC}" type="slidenum">
              <a:rPr lang="en-IN" smtClean="0"/>
              <a:t>‹#›</a:t>
            </a:fld>
            <a:endParaRPr lang="en-IN"/>
          </a:p>
        </p:txBody>
      </p:sp>
    </p:spTree>
    <p:extLst>
      <p:ext uri="{BB962C8B-B14F-4D97-AF65-F5344CB8AC3E}">
        <p14:creationId xmlns:p14="http://schemas.microsoft.com/office/powerpoint/2010/main" val="1002532800"/>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2F99-489D-4AA5-DE79-E320FC6DD34B}"/>
              </a:ext>
            </a:extLst>
          </p:cNvPr>
          <p:cNvSpPr>
            <a:spLocks noGrp="1"/>
          </p:cNvSpPr>
          <p:nvPr>
            <p:ph type="ctrTitle"/>
          </p:nvPr>
        </p:nvSpPr>
        <p:spPr/>
        <p:txBody>
          <a:bodyPr>
            <a:normAutofit fontScale="90000"/>
          </a:bodyPr>
          <a:lstStyle/>
          <a:p>
            <a:r>
              <a:rPr lang="en-US" b="1" dirty="0">
                <a:ln w="22225">
                  <a:solidFill>
                    <a:schemeClr val="accent2"/>
                  </a:solidFill>
                  <a:prstDash val="solid"/>
                </a:ln>
                <a:solidFill>
                  <a:schemeClr val="accent2">
                    <a:lumMod val="40000"/>
                    <a:lumOff val="60000"/>
                  </a:schemeClr>
                </a:solidFill>
              </a:rPr>
              <a:t>Loan Approval Prediction Using Machine Learning</a:t>
            </a:r>
          </a:p>
        </p:txBody>
      </p:sp>
      <p:pic>
        <p:nvPicPr>
          <p:cNvPr id="5" name="Picture 4">
            <a:extLst>
              <a:ext uri="{FF2B5EF4-FFF2-40B4-BE49-F238E27FC236}">
                <a16:creationId xmlns:a16="http://schemas.microsoft.com/office/drawing/2014/main" id="{5291085E-ACAA-52E0-83A6-2E7F7DB447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3943" y="4283177"/>
            <a:ext cx="2298290" cy="2254046"/>
          </a:xfrm>
          <a:prstGeom prst="ellipse">
            <a:avLst/>
          </a:prstGeom>
          <a:ln>
            <a:solidFill>
              <a:schemeClr val="bg2">
                <a:lumMod val="40000"/>
                <a:lumOff val="60000"/>
              </a:schemeClr>
            </a:solidFill>
          </a:ln>
          <a:effectLst>
            <a:innerShdw blurRad="63500" dist="50800">
              <a:prstClr val="black">
                <a:alpha val="50000"/>
              </a:prstClr>
            </a:innerShdw>
          </a:effectLst>
          <a:scene3d>
            <a:camera prst="obliqueTopRight"/>
            <a:lightRig rig="threePt" dir="t"/>
          </a:scene3d>
        </p:spPr>
      </p:pic>
    </p:spTree>
    <p:extLst>
      <p:ext uri="{BB962C8B-B14F-4D97-AF65-F5344CB8AC3E}">
        <p14:creationId xmlns:p14="http://schemas.microsoft.com/office/powerpoint/2010/main" val="3487555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D60D8-D417-10DF-9940-D410F69C5FB6}"/>
              </a:ext>
            </a:extLst>
          </p:cNvPr>
          <p:cNvSpPr>
            <a:spLocks noGrp="1"/>
          </p:cNvSpPr>
          <p:nvPr>
            <p:ph type="title"/>
          </p:nvPr>
        </p:nvSpPr>
        <p:spPr/>
        <p:txBody>
          <a:bodyPr>
            <a:normAutofit fontScale="90000"/>
          </a:bodyPr>
          <a:lstStyle/>
          <a:p>
            <a:r>
              <a:rPr lang="en-IN" b="1" dirty="0">
                <a:solidFill>
                  <a:srgbClr val="FFC000"/>
                </a:solidFill>
              </a:rPr>
              <a:t>  Conclusion &amp; Future Improvements</a:t>
            </a:r>
            <a:br>
              <a:rPr lang="en-IN" b="1" dirty="0">
                <a:solidFill>
                  <a:srgbClr val="FFC000"/>
                </a:solidFill>
              </a:rPr>
            </a:br>
            <a:endParaRPr lang="en-IN" dirty="0">
              <a:solidFill>
                <a:srgbClr val="FFC000"/>
              </a:solidFill>
            </a:endParaRPr>
          </a:p>
        </p:txBody>
      </p:sp>
      <p:sp>
        <p:nvSpPr>
          <p:cNvPr id="3" name="Content Placeholder 2">
            <a:extLst>
              <a:ext uri="{FF2B5EF4-FFF2-40B4-BE49-F238E27FC236}">
                <a16:creationId xmlns:a16="http://schemas.microsoft.com/office/drawing/2014/main" id="{7CF8D10A-5091-0147-3118-7C954FEAF79C}"/>
              </a:ext>
            </a:extLst>
          </p:cNvPr>
          <p:cNvSpPr>
            <a:spLocks noGrp="1"/>
          </p:cNvSpPr>
          <p:nvPr>
            <p:ph idx="1"/>
          </p:nvPr>
        </p:nvSpPr>
        <p:spPr/>
        <p:txBody>
          <a:bodyPr>
            <a:normAutofit/>
          </a:bodyPr>
          <a:lstStyle/>
          <a:p>
            <a:pPr>
              <a:buFont typeface="Arial" panose="020B0604020202020204" pitchFamily="34" charset="0"/>
              <a:buChar char="•"/>
            </a:pPr>
            <a:r>
              <a:rPr lang="en-US" dirty="0"/>
              <a:t>Successfully predicted loan approvals using various ML models, with Random Forest Classifier being the most effective.</a:t>
            </a:r>
          </a:p>
          <a:p>
            <a:pPr>
              <a:buFont typeface="Arial" panose="020B0604020202020204" pitchFamily="34" charset="0"/>
              <a:buChar char="•"/>
            </a:pPr>
            <a:r>
              <a:rPr lang="en-US" dirty="0"/>
              <a:t>Addressed data quality issues through cleaning, feature engineering and balancing.</a:t>
            </a:r>
          </a:p>
          <a:p>
            <a:pPr>
              <a:buFont typeface="Arial" panose="020B0604020202020204" pitchFamily="34" charset="0"/>
              <a:buChar char="•"/>
            </a:pPr>
            <a:r>
              <a:rPr lang="en-US" dirty="0"/>
              <a:t>Future improvements:</a:t>
            </a:r>
          </a:p>
          <a:p>
            <a:pPr marL="742950" lvl="1" indent="-285750">
              <a:buFont typeface="Arial" panose="020B0604020202020204" pitchFamily="34" charset="0"/>
              <a:buChar char="•"/>
            </a:pPr>
            <a:r>
              <a:rPr lang="en-US" dirty="0"/>
              <a:t>Hyperparameter tuning for further optimization.</a:t>
            </a:r>
          </a:p>
          <a:p>
            <a:pPr marL="742950" lvl="1" indent="-285750">
              <a:buFont typeface="Arial" panose="020B0604020202020204" pitchFamily="34" charset="0"/>
              <a:buChar char="•"/>
            </a:pPr>
            <a:r>
              <a:rPr lang="en-US" dirty="0"/>
              <a:t>Incorporating additional features like employment history and spending patterns.</a:t>
            </a:r>
          </a:p>
          <a:p>
            <a:pPr marL="742950" lvl="1" indent="-285750">
              <a:buFont typeface="Arial" panose="020B0604020202020204" pitchFamily="34" charset="0"/>
              <a:buChar char="•"/>
            </a:pPr>
            <a:r>
              <a:rPr lang="en-US" dirty="0"/>
              <a:t>Deployment of the model into a real-time loan approval system.</a:t>
            </a:r>
          </a:p>
          <a:p>
            <a:endParaRPr lang="en-IN" dirty="0"/>
          </a:p>
        </p:txBody>
      </p:sp>
    </p:spTree>
    <p:extLst>
      <p:ext uri="{BB962C8B-B14F-4D97-AF65-F5344CB8AC3E}">
        <p14:creationId xmlns:p14="http://schemas.microsoft.com/office/powerpoint/2010/main" val="4202515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7633F-DB03-1984-DF44-9FCF96B51EBE}"/>
              </a:ext>
            </a:extLst>
          </p:cNvPr>
          <p:cNvSpPr>
            <a:spLocks noGrp="1"/>
          </p:cNvSpPr>
          <p:nvPr>
            <p:ph type="title"/>
          </p:nvPr>
        </p:nvSpPr>
        <p:spPr/>
        <p:txBody>
          <a:bodyPr/>
          <a:lstStyle/>
          <a:p>
            <a:r>
              <a:rPr lang="en-IN" b="1" dirty="0">
                <a:solidFill>
                  <a:srgbClr val="FFFF00"/>
                </a:solidFill>
              </a:rPr>
              <a:t>                      References</a:t>
            </a:r>
          </a:p>
        </p:txBody>
      </p:sp>
      <p:sp>
        <p:nvSpPr>
          <p:cNvPr id="3" name="Content Placeholder 2">
            <a:extLst>
              <a:ext uri="{FF2B5EF4-FFF2-40B4-BE49-F238E27FC236}">
                <a16:creationId xmlns:a16="http://schemas.microsoft.com/office/drawing/2014/main" id="{E23CBC08-1659-DFC6-0B55-117EA9E23AE2}"/>
              </a:ext>
            </a:extLst>
          </p:cNvPr>
          <p:cNvSpPr>
            <a:spLocks noGrp="1"/>
          </p:cNvSpPr>
          <p:nvPr>
            <p:ph idx="1"/>
          </p:nvPr>
        </p:nvSpPr>
        <p:spPr/>
        <p:txBody>
          <a:bodyPr/>
          <a:lstStyle/>
          <a:p>
            <a:r>
              <a:rPr lang="en-US" dirty="0"/>
              <a:t>Libraries Used: Pandas, NumPy, Matplotlib, Seaborn, Scikit-learn, XGBoost, SMOTE</a:t>
            </a:r>
          </a:p>
          <a:p>
            <a:pPr marL="0" indent="0">
              <a:buNone/>
            </a:pPr>
            <a:endParaRPr lang="en-IN" dirty="0"/>
          </a:p>
        </p:txBody>
      </p:sp>
    </p:spTree>
    <p:extLst>
      <p:ext uri="{BB962C8B-B14F-4D97-AF65-F5344CB8AC3E}">
        <p14:creationId xmlns:p14="http://schemas.microsoft.com/office/powerpoint/2010/main" val="147897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3EDC-1E9B-5C75-11CC-4B99BBAC45CA}"/>
              </a:ext>
            </a:extLst>
          </p:cNvPr>
          <p:cNvSpPr>
            <a:spLocks noGrp="1"/>
          </p:cNvSpPr>
          <p:nvPr>
            <p:ph type="ctrTitle"/>
          </p:nvPr>
        </p:nvSpPr>
        <p:spPr>
          <a:xfrm>
            <a:off x="1524000" y="1122363"/>
            <a:ext cx="9144000" cy="1219784"/>
          </a:xfrm>
        </p:spPr>
        <p:txBody>
          <a:bodyPr/>
          <a:lstStyle/>
          <a:p>
            <a:r>
              <a:rPr lang="en-IN" b="1" dirty="0"/>
              <a:t>      </a:t>
            </a:r>
            <a:r>
              <a:rPr lang="en-IN" b="1" dirty="0">
                <a:ln w="22225">
                  <a:solidFill>
                    <a:schemeClr val="accent2"/>
                  </a:solidFill>
                  <a:prstDash val="solid"/>
                </a:ln>
                <a:solidFill>
                  <a:schemeClr val="accent2">
                    <a:lumMod val="40000"/>
                    <a:lumOff val="60000"/>
                  </a:schemeClr>
                </a:solidFill>
              </a:rPr>
              <a:t>Introduction</a:t>
            </a:r>
            <a:endParaRPr lang="en-IN" b="1" dirty="0"/>
          </a:p>
        </p:txBody>
      </p:sp>
      <p:sp>
        <p:nvSpPr>
          <p:cNvPr id="3" name="Subtitle 2">
            <a:extLst>
              <a:ext uri="{FF2B5EF4-FFF2-40B4-BE49-F238E27FC236}">
                <a16:creationId xmlns:a16="http://schemas.microsoft.com/office/drawing/2014/main" id="{DEAB01BE-771E-5FA1-7BD8-87614F32B611}"/>
              </a:ext>
            </a:extLst>
          </p:cNvPr>
          <p:cNvSpPr>
            <a:spLocks noGrp="1"/>
          </p:cNvSpPr>
          <p:nvPr>
            <p:ph type="subTitle" idx="1"/>
          </p:nvPr>
        </p:nvSpPr>
        <p:spPr>
          <a:xfrm>
            <a:off x="963561" y="2903622"/>
            <a:ext cx="10009239" cy="2695074"/>
          </a:xfrm>
        </p:spPr>
        <p:txBody>
          <a:bodyPr>
            <a:normAutofit/>
          </a:bodyPr>
          <a:lstStyle/>
          <a:p>
            <a:r>
              <a:rPr lang="en-US" cap="none" dirty="0">
                <a:ln w="0"/>
                <a:solidFill>
                  <a:schemeClr val="tx1"/>
                </a:solidFill>
                <a:effectLst>
                  <a:outerShdw blurRad="38100" dist="19050" dir="2700000" algn="tl" rotWithShape="0">
                    <a:schemeClr val="dk1">
                      <a:alpha val="40000"/>
                    </a:schemeClr>
                  </a:outerShdw>
                </a:effectLst>
              </a:rPr>
              <a:t>Loan approval is a critical decision-making process in the banking and financial sector. This project aims to predict loan approvals using machine learning by analyzing customer transaction data. The project involves data preprocessing, exploratory data analysis (EDA), feature engineering, handling imbalanced data, and applying various machine learning models to achieve accurate predictions.</a:t>
            </a:r>
          </a:p>
          <a:p>
            <a:endParaRPr lang="en-IN" dirty="0"/>
          </a:p>
        </p:txBody>
      </p:sp>
    </p:spTree>
    <p:extLst>
      <p:ext uri="{BB962C8B-B14F-4D97-AF65-F5344CB8AC3E}">
        <p14:creationId xmlns:p14="http://schemas.microsoft.com/office/powerpoint/2010/main" val="389933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DE7A-78F7-1536-33C0-FED43AF9E6D4}"/>
              </a:ext>
            </a:extLst>
          </p:cNvPr>
          <p:cNvSpPr>
            <a:spLocks noGrp="1"/>
          </p:cNvSpPr>
          <p:nvPr>
            <p:ph type="title"/>
          </p:nvPr>
        </p:nvSpPr>
        <p:spPr>
          <a:xfrm>
            <a:off x="838200" y="365125"/>
            <a:ext cx="10515600" cy="1110749"/>
          </a:xfrm>
        </p:spPr>
        <p:txBody>
          <a:bodyPr/>
          <a:lstStyle/>
          <a:p>
            <a:r>
              <a:rPr lang="en-IN" b="1" dirty="0">
                <a:ln w="0"/>
                <a:solidFill>
                  <a:srgbClr val="FFFF00"/>
                </a:solidFill>
                <a:effectLst>
                  <a:outerShdw blurRad="38100" dist="19050" dir="2700000" algn="tl" rotWithShape="0">
                    <a:schemeClr val="dk1">
                      <a:alpha val="40000"/>
                    </a:schemeClr>
                  </a:outerShdw>
                </a:effectLst>
              </a:rPr>
              <a:t>   Data Collection &amp; Understanding</a:t>
            </a:r>
          </a:p>
        </p:txBody>
      </p:sp>
      <p:sp>
        <p:nvSpPr>
          <p:cNvPr id="3" name="Content Placeholder 2">
            <a:extLst>
              <a:ext uri="{FF2B5EF4-FFF2-40B4-BE49-F238E27FC236}">
                <a16:creationId xmlns:a16="http://schemas.microsoft.com/office/drawing/2014/main" id="{635252B4-5F5F-7E37-9599-A4DCA5FBE793}"/>
              </a:ext>
            </a:extLst>
          </p:cNvPr>
          <p:cNvSpPr>
            <a:spLocks noGrp="1"/>
          </p:cNvSpPr>
          <p:nvPr>
            <p:ph idx="1"/>
          </p:nvPr>
        </p:nvSpPr>
        <p:spPr>
          <a:xfrm>
            <a:off x="312821" y="1464678"/>
            <a:ext cx="11566358" cy="5393322"/>
          </a:xfrm>
        </p:spPr>
        <p:txBody>
          <a:bodyPr>
            <a:normAutofit fontScale="77500" lnSpcReduction="20000"/>
          </a:bodyPr>
          <a:lstStyle/>
          <a:p>
            <a:pPr>
              <a:buNone/>
            </a:pPr>
            <a:r>
              <a:rPr lang="en-US" dirty="0"/>
              <a:t>The dataset consists of financial transaction records, including details such as customer age, gender, account</a:t>
            </a:r>
          </a:p>
          <a:p>
            <a:pPr>
              <a:buNone/>
            </a:pPr>
            <a:r>
              <a:rPr lang="en-US" dirty="0"/>
              <a:t>type, transaction amount, credit score, and loan approval status. Key attributes in the dataset include:</a:t>
            </a:r>
          </a:p>
          <a:p>
            <a:pPr>
              <a:buFont typeface="Arial" panose="020B0604020202020204" pitchFamily="34" charset="0"/>
              <a:buChar char="•"/>
            </a:pPr>
            <a:r>
              <a:rPr lang="en-US" b="1" dirty="0"/>
              <a:t>Transaction_ID</a:t>
            </a:r>
            <a:r>
              <a:rPr lang="en-US" dirty="0"/>
              <a:t>: Unique identifier for transactions</a:t>
            </a:r>
          </a:p>
          <a:p>
            <a:pPr>
              <a:buFont typeface="Arial" panose="020B0604020202020204" pitchFamily="34" charset="0"/>
              <a:buChar char="•"/>
            </a:pPr>
            <a:r>
              <a:rPr lang="en-US" b="1" dirty="0"/>
              <a:t>Date</a:t>
            </a:r>
            <a:r>
              <a:rPr lang="en-US" dirty="0"/>
              <a:t>: Date and time of transaction</a:t>
            </a:r>
          </a:p>
          <a:p>
            <a:pPr>
              <a:buFont typeface="Arial" panose="020B0604020202020204" pitchFamily="34" charset="0"/>
              <a:buChar char="•"/>
            </a:pPr>
            <a:r>
              <a:rPr lang="en-US" b="1" dirty="0"/>
              <a:t>Customer_Age</a:t>
            </a:r>
            <a:r>
              <a:rPr lang="en-US" dirty="0"/>
              <a:t>: Age of the customer</a:t>
            </a:r>
          </a:p>
          <a:p>
            <a:pPr>
              <a:buFont typeface="Arial" panose="020B0604020202020204" pitchFamily="34" charset="0"/>
              <a:buChar char="•"/>
            </a:pPr>
            <a:r>
              <a:rPr lang="en-US" b="1" dirty="0"/>
              <a:t>Gender</a:t>
            </a:r>
            <a:r>
              <a:rPr lang="en-US" dirty="0"/>
              <a:t>: Male/Female</a:t>
            </a:r>
          </a:p>
          <a:p>
            <a:pPr>
              <a:buFont typeface="Arial" panose="020B0604020202020204" pitchFamily="34" charset="0"/>
              <a:buChar char="•"/>
            </a:pPr>
            <a:r>
              <a:rPr lang="en-US" b="1" dirty="0"/>
              <a:t>Account_Type</a:t>
            </a:r>
            <a:r>
              <a:rPr lang="en-US" dirty="0"/>
              <a:t>: Checking, Savings, Investment</a:t>
            </a:r>
          </a:p>
          <a:p>
            <a:pPr>
              <a:buFont typeface="Arial" panose="020B0604020202020204" pitchFamily="34" charset="0"/>
              <a:buChar char="•"/>
            </a:pPr>
            <a:r>
              <a:rPr lang="en-US" b="1" dirty="0"/>
              <a:t>Transaction_Amount</a:t>
            </a:r>
            <a:r>
              <a:rPr lang="en-US" dirty="0"/>
              <a:t>: Amount of the transaction</a:t>
            </a:r>
          </a:p>
          <a:p>
            <a:pPr>
              <a:buFont typeface="Arial" panose="020B0604020202020204" pitchFamily="34" charset="0"/>
              <a:buChar char="•"/>
            </a:pPr>
            <a:r>
              <a:rPr lang="en-US" b="1" dirty="0" err="1"/>
              <a:t>Transaction_Type</a:t>
            </a:r>
            <a:r>
              <a:rPr lang="en-US" dirty="0"/>
              <a:t>: Deposit, Withdrawal, Loan Payment, etc.</a:t>
            </a:r>
          </a:p>
          <a:p>
            <a:pPr>
              <a:buFont typeface="Arial" panose="020B0604020202020204" pitchFamily="34" charset="0"/>
              <a:buChar char="•"/>
            </a:pPr>
            <a:r>
              <a:rPr lang="en-US" b="1" dirty="0"/>
              <a:t>Merchant_Category</a:t>
            </a:r>
            <a:r>
              <a:rPr lang="en-US" dirty="0"/>
              <a:t>: Type of business where the transaction occurred</a:t>
            </a:r>
          </a:p>
          <a:p>
            <a:pPr>
              <a:buFont typeface="Arial" panose="020B0604020202020204" pitchFamily="34" charset="0"/>
              <a:buChar char="•"/>
            </a:pPr>
            <a:r>
              <a:rPr lang="en-US" b="1" dirty="0"/>
              <a:t>Card_Type</a:t>
            </a:r>
            <a:r>
              <a:rPr lang="en-US" dirty="0"/>
              <a:t>: Credit, Debit, Prepaid</a:t>
            </a:r>
          </a:p>
          <a:p>
            <a:pPr>
              <a:buFont typeface="Arial" panose="020B0604020202020204" pitchFamily="34" charset="0"/>
              <a:buChar char="•"/>
            </a:pPr>
            <a:r>
              <a:rPr lang="en-US" b="1" dirty="0"/>
              <a:t>Balance_After_Transaction</a:t>
            </a:r>
            <a:r>
              <a:rPr lang="en-US" dirty="0"/>
              <a:t>: Account balance after the transaction</a:t>
            </a:r>
          </a:p>
          <a:p>
            <a:pPr>
              <a:buFont typeface="Arial" panose="020B0604020202020204" pitchFamily="34" charset="0"/>
              <a:buChar char="•"/>
            </a:pPr>
            <a:r>
              <a:rPr lang="en-US" b="1" dirty="0"/>
              <a:t>Fraud_Flag</a:t>
            </a:r>
            <a:r>
              <a:rPr lang="en-US" dirty="0"/>
              <a:t>: Indicator of fraudulent transactions</a:t>
            </a:r>
          </a:p>
          <a:p>
            <a:pPr>
              <a:buFont typeface="Arial" panose="020B0604020202020204" pitchFamily="34" charset="0"/>
              <a:buChar char="•"/>
            </a:pPr>
            <a:r>
              <a:rPr lang="en-US" b="1" dirty="0"/>
              <a:t>Credit_Score</a:t>
            </a:r>
            <a:r>
              <a:rPr lang="en-US" dirty="0"/>
              <a:t>: Creditworthiness of the customer</a:t>
            </a:r>
          </a:p>
          <a:p>
            <a:pPr>
              <a:buFont typeface="Arial" panose="020B0604020202020204" pitchFamily="34" charset="0"/>
              <a:buChar char="•"/>
            </a:pPr>
            <a:r>
              <a:rPr lang="en-US" b="1" dirty="0"/>
              <a:t>Loan_Approved</a:t>
            </a:r>
            <a:r>
              <a:rPr lang="en-US" dirty="0"/>
              <a:t>: Target variable (Yes/No)</a:t>
            </a:r>
          </a:p>
          <a:p>
            <a:pPr>
              <a:buFont typeface="Arial" panose="020B0604020202020204" pitchFamily="34" charset="0"/>
              <a:buChar char="•"/>
            </a:pPr>
            <a:r>
              <a:rPr lang="en-US" b="1" dirty="0"/>
              <a:t>Income</a:t>
            </a:r>
            <a:r>
              <a:rPr lang="en-US" dirty="0"/>
              <a:t>: Annual income of the customer</a:t>
            </a:r>
          </a:p>
        </p:txBody>
      </p:sp>
    </p:spTree>
    <p:extLst>
      <p:ext uri="{BB962C8B-B14F-4D97-AF65-F5344CB8AC3E}">
        <p14:creationId xmlns:p14="http://schemas.microsoft.com/office/powerpoint/2010/main" val="297269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5989-55D6-9A1A-7AB5-A62887A2A02C}"/>
              </a:ext>
            </a:extLst>
          </p:cNvPr>
          <p:cNvSpPr>
            <a:spLocks noGrp="1"/>
          </p:cNvSpPr>
          <p:nvPr>
            <p:ph type="title"/>
          </p:nvPr>
        </p:nvSpPr>
        <p:spPr/>
        <p:txBody>
          <a:bodyPr/>
          <a:lstStyle/>
          <a:p>
            <a:r>
              <a:rPr lang="en-IN" b="1" dirty="0">
                <a:ln w="22225">
                  <a:solidFill>
                    <a:schemeClr val="accent2"/>
                  </a:solidFill>
                  <a:prstDash val="solid"/>
                </a:ln>
                <a:solidFill>
                  <a:srgbClr val="FFC000"/>
                </a:solidFill>
              </a:rPr>
              <a:t>      Data Preprocessing &amp; Cleaning</a:t>
            </a:r>
          </a:p>
        </p:txBody>
      </p:sp>
      <p:sp>
        <p:nvSpPr>
          <p:cNvPr id="3" name="Content Placeholder 2">
            <a:extLst>
              <a:ext uri="{FF2B5EF4-FFF2-40B4-BE49-F238E27FC236}">
                <a16:creationId xmlns:a16="http://schemas.microsoft.com/office/drawing/2014/main" id="{528B44B9-9ED8-5CE9-2FF6-490C12ED93EB}"/>
              </a:ext>
            </a:extLst>
          </p:cNvPr>
          <p:cNvSpPr>
            <a:spLocks noGrp="1"/>
          </p:cNvSpPr>
          <p:nvPr>
            <p:ph idx="1"/>
          </p:nvPr>
        </p:nvSpPr>
        <p:spPr>
          <a:xfrm>
            <a:off x="1104293" y="1853248"/>
            <a:ext cx="8946541" cy="4195481"/>
          </a:xfrm>
        </p:spPr>
        <p:txBody>
          <a:bodyPr>
            <a:normAutofit/>
          </a:bodyPr>
          <a:lstStyle/>
          <a:p>
            <a:pPr>
              <a:buFont typeface="Arial" panose="020B0604020202020204" pitchFamily="34" charset="0"/>
              <a:buChar char="•"/>
            </a:pPr>
            <a:r>
              <a:rPr lang="en-US" b="1" dirty="0"/>
              <a:t>Handling Missing Values</a:t>
            </a:r>
            <a:r>
              <a:rPr lang="en-US" dirty="0"/>
              <a:t>: Missing values in the dataset were identified and treated using imputation techniques such as mean, median, or mode.</a:t>
            </a:r>
          </a:p>
          <a:p>
            <a:pPr>
              <a:buFont typeface="Arial" panose="020B0604020202020204" pitchFamily="34" charset="0"/>
              <a:buChar char="•"/>
            </a:pPr>
            <a:r>
              <a:rPr lang="en-US" b="1" dirty="0"/>
              <a:t>Removing Duplicates</a:t>
            </a:r>
            <a:r>
              <a:rPr lang="en-US" dirty="0"/>
              <a:t>: Duplicate records were removed to maintain data integrity.</a:t>
            </a:r>
          </a:p>
          <a:p>
            <a:pPr>
              <a:buFont typeface="Arial" panose="020B0604020202020204" pitchFamily="34" charset="0"/>
              <a:buChar char="•"/>
            </a:pPr>
            <a:r>
              <a:rPr lang="en-US" b="1" dirty="0"/>
              <a:t>Handling Outliers</a:t>
            </a:r>
            <a:r>
              <a:rPr lang="en-US" dirty="0"/>
              <a:t>: Outliers were detected using statistical methods (IQR, Z-score) and either removed or transformed.</a:t>
            </a:r>
          </a:p>
          <a:p>
            <a:pPr>
              <a:buFont typeface="Arial" panose="020B0604020202020204" pitchFamily="34" charset="0"/>
              <a:buChar char="•"/>
            </a:pPr>
            <a:r>
              <a:rPr lang="en-US" b="1" dirty="0"/>
              <a:t>Data Transformation</a:t>
            </a:r>
            <a:r>
              <a:rPr lang="en-US" dirty="0"/>
              <a:t>: Ensured consistent data formats and encoding where necessary.</a:t>
            </a:r>
          </a:p>
          <a:p>
            <a:endParaRPr lang="en-IN" dirty="0"/>
          </a:p>
        </p:txBody>
      </p:sp>
    </p:spTree>
    <p:extLst>
      <p:ext uri="{BB962C8B-B14F-4D97-AF65-F5344CB8AC3E}">
        <p14:creationId xmlns:p14="http://schemas.microsoft.com/office/powerpoint/2010/main" val="1036789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A7814-2AD6-6E6C-EC52-065C08A7290A}"/>
              </a:ext>
            </a:extLst>
          </p:cNvPr>
          <p:cNvSpPr>
            <a:spLocks noGrp="1"/>
          </p:cNvSpPr>
          <p:nvPr>
            <p:ph type="title"/>
          </p:nvPr>
        </p:nvSpPr>
        <p:spPr/>
        <p:txBody>
          <a:bodyPr>
            <a:normAutofit/>
          </a:bodyPr>
          <a:lstStyle/>
          <a:p>
            <a:r>
              <a:rPr lang="en-US" b="1" dirty="0">
                <a:solidFill>
                  <a:srgbClr val="FFFF00"/>
                </a:solidFill>
              </a:rPr>
              <a:t>     Exploratory Data Analysis (EDA)</a:t>
            </a:r>
            <a:br>
              <a:rPr lang="en-US" b="1" dirty="0">
                <a:solidFill>
                  <a:srgbClr val="FFFF00"/>
                </a:solidFill>
              </a:rPr>
            </a:br>
            <a:endParaRPr lang="en-IN" dirty="0">
              <a:solidFill>
                <a:srgbClr val="FFFF00"/>
              </a:solidFill>
            </a:endParaRPr>
          </a:p>
        </p:txBody>
      </p:sp>
      <p:sp>
        <p:nvSpPr>
          <p:cNvPr id="3" name="Content Placeholder 2">
            <a:extLst>
              <a:ext uri="{FF2B5EF4-FFF2-40B4-BE49-F238E27FC236}">
                <a16:creationId xmlns:a16="http://schemas.microsoft.com/office/drawing/2014/main" id="{BD0B755D-0534-0462-454C-464FB804E280}"/>
              </a:ext>
            </a:extLst>
          </p:cNvPr>
          <p:cNvSpPr>
            <a:spLocks noGrp="1"/>
          </p:cNvSpPr>
          <p:nvPr>
            <p:ph idx="1"/>
          </p:nvPr>
        </p:nvSpPr>
        <p:spPr>
          <a:xfrm>
            <a:off x="1476938" y="1853248"/>
            <a:ext cx="8946541" cy="3072713"/>
          </a:xfrm>
        </p:spPr>
        <p:txBody>
          <a:bodyPr/>
          <a:lstStyle/>
          <a:p>
            <a:pPr>
              <a:buFont typeface="Arial" panose="020B0604020202020204" pitchFamily="34" charset="0"/>
              <a:buChar char="•"/>
            </a:pPr>
            <a:r>
              <a:rPr lang="en-US" dirty="0"/>
              <a:t>Distribution of </a:t>
            </a:r>
            <a:r>
              <a:rPr lang="en-US" b="1" dirty="0"/>
              <a:t>loan approvals</a:t>
            </a:r>
            <a:r>
              <a:rPr lang="en-US" dirty="0"/>
              <a:t> and </a:t>
            </a:r>
            <a:r>
              <a:rPr lang="en-US" b="1" dirty="0"/>
              <a:t>rejections</a:t>
            </a:r>
            <a:r>
              <a:rPr lang="en-US" dirty="0"/>
              <a:t>.</a:t>
            </a:r>
          </a:p>
          <a:p>
            <a:pPr>
              <a:buFont typeface="Arial" panose="020B0604020202020204" pitchFamily="34" charset="0"/>
              <a:buChar char="•"/>
            </a:pPr>
            <a:r>
              <a:rPr lang="en-US" dirty="0"/>
              <a:t>Analysis of </a:t>
            </a:r>
            <a:r>
              <a:rPr lang="en-US" b="1" dirty="0"/>
              <a:t>credit score impact</a:t>
            </a:r>
            <a:r>
              <a:rPr lang="en-US" dirty="0"/>
              <a:t> on loan approvals.</a:t>
            </a:r>
          </a:p>
          <a:p>
            <a:pPr>
              <a:buFont typeface="Arial" panose="020B0604020202020204" pitchFamily="34" charset="0"/>
              <a:buChar char="•"/>
            </a:pPr>
            <a:r>
              <a:rPr lang="en-US" dirty="0"/>
              <a:t>Correlation between </a:t>
            </a:r>
            <a:r>
              <a:rPr lang="en-US" b="1" dirty="0"/>
              <a:t>income, transaction amount and Etc.</a:t>
            </a:r>
            <a:endParaRPr lang="en-US" dirty="0"/>
          </a:p>
          <a:p>
            <a:pPr>
              <a:buFont typeface="Arial" panose="020B0604020202020204" pitchFamily="34" charset="0"/>
              <a:buChar char="•"/>
            </a:pPr>
            <a:r>
              <a:rPr lang="en-US" dirty="0"/>
              <a:t>Impact of </a:t>
            </a:r>
            <a:r>
              <a:rPr lang="en-US" b="1" dirty="0"/>
              <a:t>fraud flags</a:t>
            </a:r>
            <a:r>
              <a:rPr lang="en-US" dirty="0"/>
              <a:t> on approval decisions.</a:t>
            </a:r>
          </a:p>
          <a:p>
            <a:pPr>
              <a:buFont typeface="Arial" panose="020B0604020202020204" pitchFamily="34" charset="0"/>
              <a:buChar char="•"/>
            </a:pPr>
            <a:r>
              <a:rPr lang="en-US" b="1" dirty="0"/>
              <a:t>Visualization techniques</a:t>
            </a:r>
            <a:r>
              <a:rPr lang="en-US" dirty="0"/>
              <a:t>: Histograms, box plots, scatter plots, correlation heatmaps.</a:t>
            </a:r>
          </a:p>
        </p:txBody>
      </p:sp>
    </p:spTree>
    <p:extLst>
      <p:ext uri="{BB962C8B-B14F-4D97-AF65-F5344CB8AC3E}">
        <p14:creationId xmlns:p14="http://schemas.microsoft.com/office/powerpoint/2010/main" val="1676818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CC10-BDFA-80BE-D7FA-E13D212FE3AB}"/>
              </a:ext>
            </a:extLst>
          </p:cNvPr>
          <p:cNvSpPr>
            <a:spLocks noGrp="1"/>
          </p:cNvSpPr>
          <p:nvPr>
            <p:ph type="title"/>
          </p:nvPr>
        </p:nvSpPr>
        <p:spPr/>
        <p:txBody>
          <a:bodyPr/>
          <a:lstStyle/>
          <a:p>
            <a:r>
              <a:rPr lang="en-US" b="1" dirty="0">
                <a:solidFill>
                  <a:srgbClr val="FFC000"/>
                </a:solidFill>
              </a:rPr>
              <a:t>             Feature Engineering</a:t>
            </a:r>
            <a:endParaRPr lang="en-IN" b="1" dirty="0">
              <a:solidFill>
                <a:srgbClr val="FFC000"/>
              </a:solidFill>
            </a:endParaRPr>
          </a:p>
        </p:txBody>
      </p:sp>
      <p:sp>
        <p:nvSpPr>
          <p:cNvPr id="3" name="Content Placeholder 2">
            <a:extLst>
              <a:ext uri="{FF2B5EF4-FFF2-40B4-BE49-F238E27FC236}">
                <a16:creationId xmlns:a16="http://schemas.microsoft.com/office/drawing/2014/main" id="{C10E60B8-60B3-98EC-74D8-7B00DFD787EA}"/>
              </a:ext>
            </a:extLst>
          </p:cNvPr>
          <p:cNvSpPr>
            <a:spLocks noGrp="1"/>
          </p:cNvSpPr>
          <p:nvPr>
            <p:ph idx="1"/>
          </p:nvPr>
        </p:nvSpPr>
        <p:spPr/>
        <p:txBody>
          <a:bodyPr/>
          <a:lstStyle/>
          <a:p>
            <a:pPr>
              <a:buFont typeface="Arial" panose="020B0604020202020204" pitchFamily="34" charset="0"/>
              <a:buChar char="•"/>
            </a:pPr>
            <a:r>
              <a:rPr lang="en-US" b="1" dirty="0"/>
              <a:t>Encoding Categorical Features</a:t>
            </a:r>
            <a:r>
              <a:rPr lang="en-US" dirty="0"/>
              <a:t>:</a:t>
            </a:r>
          </a:p>
          <a:p>
            <a:pPr marL="742950" lvl="1" indent="-285750">
              <a:buFont typeface="Arial" panose="020B0604020202020204" pitchFamily="34" charset="0"/>
              <a:buChar char="•"/>
            </a:pPr>
            <a:r>
              <a:rPr lang="en-US" dirty="0"/>
              <a:t>One-Hot Encoding for features like Account Type, Merchant Category, and Transaction Type.</a:t>
            </a:r>
          </a:p>
          <a:p>
            <a:pPr marL="742950" lvl="1" indent="-285750">
              <a:buFont typeface="Arial" panose="020B0604020202020204" pitchFamily="34" charset="0"/>
              <a:buChar char="•"/>
            </a:pPr>
            <a:r>
              <a:rPr lang="en-US" dirty="0"/>
              <a:t>Label Encoding for the target variable (Loan Approved: Yes/No → 1/0).</a:t>
            </a:r>
          </a:p>
          <a:p>
            <a:pPr>
              <a:buFont typeface="Arial" panose="020B0604020202020204" pitchFamily="34" charset="0"/>
              <a:buChar char="•"/>
            </a:pPr>
            <a:r>
              <a:rPr lang="en-US" b="1" dirty="0"/>
              <a:t>Scaling Numerical Features</a:t>
            </a:r>
            <a:r>
              <a:rPr lang="en-US" dirty="0"/>
              <a:t>:</a:t>
            </a:r>
          </a:p>
          <a:p>
            <a:pPr marL="742950" lvl="1" indent="-285750">
              <a:buFont typeface="Arial" panose="020B0604020202020204" pitchFamily="34" charset="0"/>
              <a:buChar char="•"/>
            </a:pPr>
            <a:r>
              <a:rPr lang="en-US" dirty="0"/>
              <a:t>StandardScaler was applied to numerical variables to normalize data.</a:t>
            </a:r>
          </a:p>
          <a:p>
            <a:endParaRPr lang="en-IN" dirty="0"/>
          </a:p>
        </p:txBody>
      </p:sp>
    </p:spTree>
    <p:extLst>
      <p:ext uri="{BB962C8B-B14F-4D97-AF65-F5344CB8AC3E}">
        <p14:creationId xmlns:p14="http://schemas.microsoft.com/office/powerpoint/2010/main" val="1006803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EBF3E-1618-1DF1-D767-7ECE2EC29D82}"/>
              </a:ext>
            </a:extLst>
          </p:cNvPr>
          <p:cNvSpPr>
            <a:spLocks noGrp="1"/>
          </p:cNvSpPr>
          <p:nvPr>
            <p:ph type="title"/>
          </p:nvPr>
        </p:nvSpPr>
        <p:spPr>
          <a:xfrm>
            <a:off x="616614" y="878531"/>
            <a:ext cx="9404723" cy="1400530"/>
          </a:xfrm>
        </p:spPr>
        <p:txBody>
          <a:bodyPr/>
          <a:lstStyle/>
          <a:p>
            <a:r>
              <a:rPr lang="en-IN" b="1" dirty="0">
                <a:solidFill>
                  <a:srgbClr val="FFFF00"/>
                </a:solidFill>
              </a:rPr>
              <a:t>        Handling Class Imbalance</a:t>
            </a:r>
          </a:p>
        </p:txBody>
      </p:sp>
      <p:sp>
        <p:nvSpPr>
          <p:cNvPr id="3" name="Content Placeholder 2">
            <a:extLst>
              <a:ext uri="{FF2B5EF4-FFF2-40B4-BE49-F238E27FC236}">
                <a16:creationId xmlns:a16="http://schemas.microsoft.com/office/drawing/2014/main" id="{82E5A827-50EB-7DDE-9B99-EADA1B9ABFA2}"/>
              </a:ext>
            </a:extLst>
          </p:cNvPr>
          <p:cNvSpPr>
            <a:spLocks noGrp="1"/>
          </p:cNvSpPr>
          <p:nvPr>
            <p:ph idx="1"/>
          </p:nvPr>
        </p:nvSpPr>
        <p:spPr>
          <a:xfrm>
            <a:off x="1258659" y="2279061"/>
            <a:ext cx="8946541" cy="1693172"/>
          </a:xfrm>
        </p:spPr>
        <p:txBody>
          <a:bodyPr/>
          <a:lstStyle/>
          <a:p>
            <a:r>
              <a:rPr lang="en-US" dirty="0"/>
              <a:t>The dataset exhibited an imbalance in loan approval cases. To address this, </a:t>
            </a:r>
            <a:r>
              <a:rPr lang="en-US" b="1" dirty="0"/>
              <a:t>SMOTE (Synthetic Minority Over-sampling Technique)</a:t>
            </a:r>
            <a:r>
              <a:rPr lang="en-US" dirty="0"/>
              <a:t> was applied to generate synthetic samples for the minority class.</a:t>
            </a:r>
          </a:p>
          <a:p>
            <a:endParaRPr lang="en-IN" dirty="0"/>
          </a:p>
        </p:txBody>
      </p:sp>
    </p:spTree>
    <p:extLst>
      <p:ext uri="{BB962C8B-B14F-4D97-AF65-F5344CB8AC3E}">
        <p14:creationId xmlns:p14="http://schemas.microsoft.com/office/powerpoint/2010/main" val="3427325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9D4D5-1333-275C-ABCC-60F672C8A966}"/>
              </a:ext>
            </a:extLst>
          </p:cNvPr>
          <p:cNvSpPr>
            <a:spLocks noGrp="1"/>
          </p:cNvSpPr>
          <p:nvPr>
            <p:ph type="title"/>
          </p:nvPr>
        </p:nvSpPr>
        <p:spPr/>
        <p:txBody>
          <a:bodyPr>
            <a:normAutofit/>
          </a:bodyPr>
          <a:lstStyle/>
          <a:p>
            <a:r>
              <a:rPr lang="en-IN" b="1" dirty="0">
                <a:solidFill>
                  <a:srgbClr val="FFC000"/>
                </a:solidFill>
              </a:rPr>
              <a:t>       Model Building &amp; Evaluation</a:t>
            </a:r>
            <a:br>
              <a:rPr lang="en-IN" b="1" dirty="0">
                <a:solidFill>
                  <a:srgbClr val="FFC000"/>
                </a:solidFill>
              </a:rPr>
            </a:br>
            <a:endParaRPr lang="en-IN" dirty="0">
              <a:solidFill>
                <a:srgbClr val="FFC000"/>
              </a:solidFill>
            </a:endParaRPr>
          </a:p>
        </p:txBody>
      </p:sp>
      <p:sp>
        <p:nvSpPr>
          <p:cNvPr id="3" name="Content Placeholder 2">
            <a:extLst>
              <a:ext uri="{FF2B5EF4-FFF2-40B4-BE49-F238E27FC236}">
                <a16:creationId xmlns:a16="http://schemas.microsoft.com/office/drawing/2014/main" id="{BDDBA8F1-2207-F816-007A-CE6D578E27F9}"/>
              </a:ext>
            </a:extLst>
          </p:cNvPr>
          <p:cNvSpPr>
            <a:spLocks noGrp="1"/>
          </p:cNvSpPr>
          <p:nvPr>
            <p:ph idx="1"/>
          </p:nvPr>
        </p:nvSpPr>
        <p:spPr/>
        <p:txBody>
          <a:bodyPr>
            <a:normAutofit fontScale="85000" lnSpcReduction="20000"/>
          </a:bodyPr>
          <a:lstStyle/>
          <a:p>
            <a:pPr>
              <a:buNone/>
            </a:pPr>
            <a:r>
              <a:rPr lang="en-US" dirty="0"/>
              <a:t>Various machine learning models were implemented and evaluated using performance metrics:</a:t>
            </a:r>
          </a:p>
          <a:p>
            <a:pPr>
              <a:buFont typeface="Arial" panose="020B0604020202020204" pitchFamily="34" charset="0"/>
              <a:buChar char="•"/>
            </a:pPr>
            <a:r>
              <a:rPr lang="en-US" b="1" dirty="0">
                <a:solidFill>
                  <a:srgbClr val="92D050"/>
                </a:solidFill>
              </a:rPr>
              <a:t>Models Used:                                                          </a:t>
            </a:r>
            <a:endParaRPr lang="en-US" dirty="0">
              <a:solidFill>
                <a:srgbClr val="92D050"/>
              </a:solidFill>
            </a:endParaRPr>
          </a:p>
          <a:p>
            <a:pPr marL="742950" lvl="1" indent="-285750">
              <a:buFont typeface="Arial" panose="020B0604020202020204" pitchFamily="34" charset="0"/>
              <a:buChar char="•"/>
            </a:pPr>
            <a:r>
              <a:rPr lang="en-US" dirty="0"/>
              <a:t>Logistic Regression</a:t>
            </a:r>
          </a:p>
          <a:p>
            <a:pPr marL="742950" lvl="1" indent="-285750">
              <a:buFont typeface="Arial" panose="020B0604020202020204" pitchFamily="34" charset="0"/>
              <a:buChar char="•"/>
            </a:pPr>
            <a:r>
              <a:rPr lang="en-US" dirty="0"/>
              <a:t>Decision Tree</a:t>
            </a:r>
          </a:p>
          <a:p>
            <a:pPr marL="742950" lvl="1" indent="-285750">
              <a:buFont typeface="Arial" panose="020B0604020202020204" pitchFamily="34" charset="0"/>
              <a:buChar char="•"/>
            </a:pPr>
            <a:r>
              <a:rPr lang="en-US" dirty="0"/>
              <a:t>Random Forest</a:t>
            </a:r>
          </a:p>
          <a:p>
            <a:pPr marL="742950" lvl="1" indent="-285750">
              <a:buFont typeface="Arial" panose="020B0604020202020204" pitchFamily="34" charset="0"/>
              <a:buChar char="•"/>
            </a:pPr>
            <a:r>
              <a:rPr lang="en-US" dirty="0"/>
              <a:t>XGBoost</a:t>
            </a:r>
          </a:p>
          <a:p>
            <a:pPr marL="742950" lvl="1" indent="-285750">
              <a:buFont typeface="Arial" panose="020B0604020202020204" pitchFamily="34" charset="0"/>
              <a:buChar char="•"/>
            </a:pPr>
            <a:r>
              <a:rPr lang="en-US" dirty="0"/>
              <a:t>KNeighborsClassifier (KNN)</a:t>
            </a:r>
          </a:p>
          <a:p>
            <a:pPr>
              <a:buFont typeface="Arial" panose="020B0604020202020204" pitchFamily="34" charset="0"/>
              <a:buChar char="•"/>
            </a:pPr>
            <a:endParaRPr lang="en-US" dirty="0"/>
          </a:p>
          <a:p>
            <a:pPr>
              <a:buFont typeface="Arial" panose="020B0604020202020204" pitchFamily="34" charset="0"/>
              <a:buChar char="•"/>
            </a:pPr>
            <a:r>
              <a:rPr lang="en-US" b="1" dirty="0">
                <a:solidFill>
                  <a:srgbClr val="92D050"/>
                </a:solidFill>
              </a:rPr>
              <a:t>Evaluation Metrics:</a:t>
            </a:r>
            <a:endParaRPr lang="en-US" dirty="0">
              <a:solidFill>
                <a:srgbClr val="92D050"/>
              </a:solidFill>
            </a:endParaRPr>
          </a:p>
          <a:p>
            <a:pPr marL="742950" lvl="1" indent="-285750">
              <a:buFont typeface="Arial" panose="020B0604020202020204" pitchFamily="34" charset="0"/>
              <a:buChar char="•"/>
            </a:pPr>
            <a:r>
              <a:rPr lang="en-US" dirty="0"/>
              <a:t>Accuracy</a:t>
            </a:r>
          </a:p>
          <a:p>
            <a:pPr marL="742950" lvl="1" indent="-285750">
              <a:buFont typeface="Arial" panose="020B0604020202020204" pitchFamily="34" charset="0"/>
              <a:buChar char="•"/>
            </a:pPr>
            <a:r>
              <a:rPr lang="en-US" dirty="0"/>
              <a:t>Classification Report</a:t>
            </a:r>
          </a:p>
          <a:p>
            <a:pPr marL="742950" lvl="1" indent="-285750">
              <a:buFont typeface="Arial" panose="020B0604020202020204" pitchFamily="34" charset="0"/>
              <a:buChar char="•"/>
            </a:pPr>
            <a:r>
              <a:rPr lang="en-US" dirty="0"/>
              <a:t>Confusion Matrix</a:t>
            </a:r>
          </a:p>
          <a:p>
            <a:endParaRPr lang="en-IN" dirty="0"/>
          </a:p>
        </p:txBody>
      </p:sp>
    </p:spTree>
    <p:extLst>
      <p:ext uri="{BB962C8B-B14F-4D97-AF65-F5344CB8AC3E}">
        <p14:creationId xmlns:p14="http://schemas.microsoft.com/office/powerpoint/2010/main" val="858694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0EF2-9B91-D7E4-4698-710BC1605117}"/>
              </a:ext>
            </a:extLst>
          </p:cNvPr>
          <p:cNvSpPr>
            <a:spLocks noGrp="1"/>
          </p:cNvSpPr>
          <p:nvPr>
            <p:ph type="title"/>
          </p:nvPr>
        </p:nvSpPr>
        <p:spPr/>
        <p:txBody>
          <a:bodyPr>
            <a:normAutofit fontScale="90000"/>
          </a:bodyPr>
          <a:lstStyle/>
          <a:p>
            <a:r>
              <a:rPr lang="en-US" b="1" dirty="0">
                <a:solidFill>
                  <a:srgbClr val="FFFF00"/>
                </a:solidFill>
              </a:rPr>
              <a:t>      Model Comparison &amp; Best Model</a:t>
            </a:r>
            <a:br>
              <a:rPr lang="en-US" b="1" dirty="0">
                <a:solidFill>
                  <a:srgbClr val="FFFF00"/>
                </a:solidFill>
              </a:rPr>
            </a:br>
            <a:r>
              <a:rPr lang="en-US" b="1" dirty="0">
                <a:solidFill>
                  <a:srgbClr val="FFFF00"/>
                </a:solidFill>
              </a:rPr>
              <a:t>                        Selection</a:t>
            </a:r>
            <a:br>
              <a:rPr lang="en-US" b="1" dirty="0">
                <a:solidFill>
                  <a:srgbClr val="FFFF00"/>
                </a:solidFill>
              </a:rPr>
            </a:br>
            <a:endParaRPr lang="en-IN" dirty="0">
              <a:solidFill>
                <a:srgbClr val="FFFF00"/>
              </a:solidFill>
            </a:endParaRPr>
          </a:p>
        </p:txBody>
      </p:sp>
      <p:graphicFrame>
        <p:nvGraphicFramePr>
          <p:cNvPr id="4" name="Content Placeholder 3">
            <a:extLst>
              <a:ext uri="{FF2B5EF4-FFF2-40B4-BE49-F238E27FC236}">
                <a16:creationId xmlns:a16="http://schemas.microsoft.com/office/drawing/2014/main" id="{D3E0E3E4-E9CC-38D3-4426-79F8169B505B}"/>
              </a:ext>
            </a:extLst>
          </p:cNvPr>
          <p:cNvGraphicFramePr>
            <a:graphicFrameLocks noGrp="1"/>
          </p:cNvGraphicFramePr>
          <p:nvPr>
            <p:ph idx="1"/>
            <p:extLst>
              <p:ext uri="{D42A27DB-BD31-4B8C-83A1-F6EECF244321}">
                <p14:modId xmlns:p14="http://schemas.microsoft.com/office/powerpoint/2010/main" val="3018205960"/>
              </p:ext>
            </p:extLst>
          </p:nvPr>
        </p:nvGraphicFramePr>
        <p:xfrm>
          <a:off x="1103313" y="2052638"/>
          <a:ext cx="8947150" cy="2225040"/>
        </p:xfrm>
        <a:graphic>
          <a:graphicData uri="http://schemas.openxmlformats.org/drawingml/2006/table">
            <a:tbl>
              <a:tblPr firstRow="1" bandRow="1">
                <a:tableStyleId>{7DF18680-E054-41AD-8BC1-D1AEF772440D}</a:tableStyleId>
              </a:tblPr>
              <a:tblGrid>
                <a:gridCol w="4473575">
                  <a:extLst>
                    <a:ext uri="{9D8B030D-6E8A-4147-A177-3AD203B41FA5}">
                      <a16:colId xmlns:a16="http://schemas.microsoft.com/office/drawing/2014/main" val="2498638470"/>
                    </a:ext>
                  </a:extLst>
                </a:gridCol>
                <a:gridCol w="4473575">
                  <a:extLst>
                    <a:ext uri="{9D8B030D-6E8A-4147-A177-3AD203B41FA5}">
                      <a16:colId xmlns:a16="http://schemas.microsoft.com/office/drawing/2014/main" val="412730208"/>
                    </a:ext>
                  </a:extLst>
                </a:gridCol>
              </a:tblGrid>
              <a:tr h="370840">
                <a:tc>
                  <a:txBody>
                    <a:bodyPr/>
                    <a:lstStyle/>
                    <a:p>
                      <a:r>
                        <a:rPr lang="en-US" dirty="0"/>
                        <a:t>Machine Learning Model</a:t>
                      </a:r>
                      <a:endParaRPr lang="en-IN" dirty="0"/>
                    </a:p>
                  </a:txBody>
                  <a:tcPr marL="77800" marR="77800"/>
                </a:tc>
                <a:tc>
                  <a:txBody>
                    <a:bodyPr/>
                    <a:lstStyle/>
                    <a:p>
                      <a:r>
                        <a:rPr lang="en-US" dirty="0"/>
                        <a:t>Accuracy</a:t>
                      </a:r>
                      <a:endParaRPr lang="en-IN" dirty="0"/>
                    </a:p>
                  </a:txBody>
                  <a:tcPr marL="77800" marR="77800"/>
                </a:tc>
                <a:extLst>
                  <a:ext uri="{0D108BD9-81ED-4DB2-BD59-A6C34878D82A}">
                    <a16:rowId xmlns:a16="http://schemas.microsoft.com/office/drawing/2014/main" val="96064582"/>
                  </a:ext>
                </a:extLst>
              </a:tr>
              <a:tr h="370840">
                <a:tc>
                  <a:txBody>
                    <a:bodyPr/>
                    <a:lstStyle/>
                    <a:p>
                      <a:r>
                        <a:rPr lang="en-US" dirty="0"/>
                        <a:t>Logistic Regression Model</a:t>
                      </a:r>
                      <a:endParaRPr lang="en-IN" dirty="0"/>
                    </a:p>
                  </a:txBody>
                  <a:tcPr marL="77800" marR="77800"/>
                </a:tc>
                <a:tc>
                  <a:txBody>
                    <a:bodyPr/>
                    <a:lstStyle/>
                    <a:p>
                      <a:r>
                        <a:rPr lang="en-US" dirty="0"/>
                        <a:t>71%</a:t>
                      </a:r>
                      <a:endParaRPr lang="en-IN" dirty="0"/>
                    </a:p>
                  </a:txBody>
                  <a:tcPr marL="77800" marR="77800"/>
                </a:tc>
                <a:extLst>
                  <a:ext uri="{0D108BD9-81ED-4DB2-BD59-A6C34878D82A}">
                    <a16:rowId xmlns:a16="http://schemas.microsoft.com/office/drawing/2014/main" val="2250158031"/>
                  </a:ext>
                </a:extLst>
              </a:tr>
              <a:tr h="370840">
                <a:tc>
                  <a:txBody>
                    <a:bodyPr/>
                    <a:lstStyle/>
                    <a:p>
                      <a:r>
                        <a:rPr lang="en-US" dirty="0"/>
                        <a:t>Random Forest Model</a:t>
                      </a:r>
                      <a:endParaRPr lang="en-IN" dirty="0"/>
                    </a:p>
                  </a:txBody>
                  <a:tcPr marL="77800" marR="77800"/>
                </a:tc>
                <a:tc>
                  <a:txBody>
                    <a:bodyPr/>
                    <a:lstStyle/>
                    <a:p>
                      <a:r>
                        <a:rPr lang="en-US" dirty="0"/>
                        <a:t>76%</a:t>
                      </a:r>
                      <a:endParaRPr lang="en-IN" dirty="0"/>
                    </a:p>
                  </a:txBody>
                  <a:tcPr marL="77800" marR="77800"/>
                </a:tc>
                <a:extLst>
                  <a:ext uri="{0D108BD9-81ED-4DB2-BD59-A6C34878D82A}">
                    <a16:rowId xmlns:a16="http://schemas.microsoft.com/office/drawing/2014/main" val="2666956061"/>
                  </a:ext>
                </a:extLst>
              </a:tr>
              <a:tr h="370840">
                <a:tc>
                  <a:txBody>
                    <a:bodyPr/>
                    <a:lstStyle/>
                    <a:p>
                      <a:r>
                        <a:rPr lang="en-US" dirty="0"/>
                        <a:t>KNieghborsClassifier Model</a:t>
                      </a:r>
                      <a:endParaRPr lang="en-IN" dirty="0"/>
                    </a:p>
                  </a:txBody>
                  <a:tcPr marL="77800" marR="77800"/>
                </a:tc>
                <a:tc>
                  <a:txBody>
                    <a:bodyPr/>
                    <a:lstStyle/>
                    <a:p>
                      <a:r>
                        <a:rPr lang="en-US" dirty="0"/>
                        <a:t>69%</a:t>
                      </a:r>
                      <a:endParaRPr lang="en-IN" dirty="0"/>
                    </a:p>
                  </a:txBody>
                  <a:tcPr marL="77800" marR="77800"/>
                </a:tc>
                <a:extLst>
                  <a:ext uri="{0D108BD9-81ED-4DB2-BD59-A6C34878D82A}">
                    <a16:rowId xmlns:a16="http://schemas.microsoft.com/office/drawing/2014/main" val="2001828556"/>
                  </a:ext>
                </a:extLst>
              </a:tr>
              <a:tr h="370840">
                <a:tc>
                  <a:txBody>
                    <a:bodyPr/>
                    <a:lstStyle/>
                    <a:p>
                      <a:r>
                        <a:rPr lang="en-US" dirty="0"/>
                        <a:t>Decision Tree Model</a:t>
                      </a:r>
                      <a:endParaRPr lang="en-IN" dirty="0"/>
                    </a:p>
                  </a:txBody>
                  <a:tcPr marL="77800" marR="77800"/>
                </a:tc>
                <a:tc>
                  <a:txBody>
                    <a:bodyPr/>
                    <a:lstStyle/>
                    <a:p>
                      <a:r>
                        <a:rPr lang="en-US" dirty="0"/>
                        <a:t>63%</a:t>
                      </a:r>
                      <a:endParaRPr lang="en-IN" dirty="0"/>
                    </a:p>
                  </a:txBody>
                  <a:tcPr marL="77800" marR="77800"/>
                </a:tc>
                <a:extLst>
                  <a:ext uri="{0D108BD9-81ED-4DB2-BD59-A6C34878D82A}">
                    <a16:rowId xmlns:a16="http://schemas.microsoft.com/office/drawing/2014/main" val="3423165934"/>
                  </a:ext>
                </a:extLst>
              </a:tr>
              <a:tr h="370840">
                <a:tc>
                  <a:txBody>
                    <a:bodyPr/>
                    <a:lstStyle/>
                    <a:p>
                      <a:r>
                        <a:rPr lang="en-US" dirty="0"/>
                        <a:t>XGBoost Model</a:t>
                      </a:r>
                      <a:endParaRPr lang="en-IN" dirty="0"/>
                    </a:p>
                  </a:txBody>
                  <a:tcPr marL="77800" marR="77800"/>
                </a:tc>
                <a:tc>
                  <a:txBody>
                    <a:bodyPr/>
                    <a:lstStyle/>
                    <a:p>
                      <a:r>
                        <a:rPr lang="en-US" dirty="0"/>
                        <a:t>75%</a:t>
                      </a:r>
                      <a:endParaRPr lang="en-IN" dirty="0"/>
                    </a:p>
                  </a:txBody>
                  <a:tcPr marL="77800" marR="77800"/>
                </a:tc>
                <a:extLst>
                  <a:ext uri="{0D108BD9-81ED-4DB2-BD59-A6C34878D82A}">
                    <a16:rowId xmlns:a16="http://schemas.microsoft.com/office/drawing/2014/main" val="3382049258"/>
                  </a:ext>
                </a:extLst>
              </a:tr>
            </a:tbl>
          </a:graphicData>
        </a:graphic>
      </p:graphicFrame>
    </p:spTree>
    <p:extLst>
      <p:ext uri="{BB962C8B-B14F-4D97-AF65-F5344CB8AC3E}">
        <p14:creationId xmlns:p14="http://schemas.microsoft.com/office/powerpoint/2010/main" val="2877250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13</TotalTime>
  <Words>612</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Loan Approval Prediction Using Machine Learning</vt:lpstr>
      <vt:lpstr>      Introduction</vt:lpstr>
      <vt:lpstr>   Data Collection &amp; Understanding</vt:lpstr>
      <vt:lpstr>      Data Preprocessing &amp; Cleaning</vt:lpstr>
      <vt:lpstr>     Exploratory Data Analysis (EDA) </vt:lpstr>
      <vt:lpstr>             Feature Engineering</vt:lpstr>
      <vt:lpstr>        Handling Class Imbalance</vt:lpstr>
      <vt:lpstr>       Model Building &amp; Evaluation </vt:lpstr>
      <vt:lpstr>      Model Comparison &amp; Best Model                         Selection </vt:lpstr>
      <vt:lpstr>  Conclusion &amp; Future Improvements </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Karan Rawat</dc:creator>
  <cp:lastModifiedBy>Karan Rawat</cp:lastModifiedBy>
  <cp:revision>1</cp:revision>
  <dcterms:created xsi:type="dcterms:W3CDTF">2025-04-03T07:11:29Z</dcterms:created>
  <dcterms:modified xsi:type="dcterms:W3CDTF">2025-04-03T07:24:59Z</dcterms:modified>
</cp:coreProperties>
</file>