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4"/>
  </p:notesMasterIdLst>
  <p:sldIdLst>
    <p:sldId id="257" r:id="rId2"/>
    <p:sldId id="258" r:id="rId3"/>
    <p:sldId id="259" r:id="rId4"/>
    <p:sldId id="260" r:id="rId5"/>
    <p:sldId id="262" r:id="rId6"/>
    <p:sldId id="264" r:id="rId7"/>
    <p:sldId id="265" r:id="rId8"/>
    <p:sldId id="266" r:id="rId9"/>
    <p:sldId id="267" r:id="rId10"/>
    <p:sldId id="268" r:id="rId11"/>
    <p:sldId id="269" r:id="rId12"/>
    <p:sldId id="270" r:id="rId13"/>
  </p:sldIdLst>
  <p:sldSz cx="9144000" cy="5143500" type="screen16x9"/>
  <p:notesSz cx="6858000" cy="9144000"/>
  <p:embeddedFontLst>
    <p:embeddedFont>
      <p:font typeface="Quattrocento Sans" panose="020B0502050000020003"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4ce9b5605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74ce9b5605_1_7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74ce9b5605_1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274ce9b5605_1_1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74ce9b5605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274ce9b5605_1_1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74ce9b5605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274ce9b5605_1_1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74ce9b5605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274ce9b5605_1_8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74ce9b5605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274ce9b5605_1_8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74ce9b5605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274ce9b5605_1_9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74ce9b5605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274ce9b5605_1_10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74ce9b5605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274ce9b5605_1_1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74ce9b5605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274ce9b5605_1_1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74ce9b5605_1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274ce9b5605_1_1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74ce9b5605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274ce9b5605_1_1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1" name="Google Shape;61;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2" name="Google Shape;62;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3" name="Google Shape;63;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8" name="Google Shape;118;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9" name="Google Shape;119;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0" name="Google Shape;120;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4" name="Google Shape;124;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5" name="Google Shape;125;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7" name="Google Shape;127;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7" name="Google Shape;67;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8" name="Google Shape;68;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 name="Google Shape;69;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 name="Google Shape;70;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3" name="Google Shape;73;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4" name="Google Shape;74;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9" name="Google Shape;79;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0" name="Google Shape;80;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2" name="Google Shape;82;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6" name="Google Shape;86;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7" name="Google Shape;87;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8" name="Google Shape;88;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9" name="Google Shape;89;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0" name="Google Shape;90;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1" name="Google Shape;91;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5" name="Google Shape;95;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0" name="Google Shape;100;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1" name="Google Shape;101;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4" name="Google Shape;104;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5" name="Google Shape;105;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6" name="Google Shape;106;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7" name="Google Shape;107;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8" name="Google Shape;108;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1" name="Google Shape;111;p22"/>
          <p:cNvSpPr>
            <a:spLocks noGrp="1"/>
          </p:cNvSpPr>
          <p:nvPr>
            <p:ph type="pic" idx="2"/>
          </p:nvPr>
        </p:nvSpPr>
        <p:spPr>
          <a:xfrm>
            <a:off x="3887391" y="740569"/>
            <a:ext cx="4629150" cy="3655219"/>
          </a:xfrm>
          <a:prstGeom prst="rect">
            <a:avLst/>
          </a:prstGeom>
          <a:noFill/>
          <a:ln>
            <a:noFill/>
          </a:ln>
        </p:spPr>
      </p:sp>
      <p:sp>
        <p:nvSpPr>
          <p:cNvPr id="112" name="Google Shape;112;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3" name="Google Shape;113;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5" name="Google Shape;115;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56" name="Google Shape;56;p13" descr="A red and blue rectangle with black background&#10;&#10;Description automatically generated"/>
          <p:cNvPicPr preferRelativeResize="0"/>
          <p:nvPr/>
        </p:nvPicPr>
        <p:blipFill rotWithShape="1">
          <a:blip r:embed="rId13">
            <a:alphaModFix/>
          </a:blip>
          <a:srcRect/>
          <a:stretch/>
        </p:blipFill>
        <p:spPr>
          <a:xfrm>
            <a:off x="79096" y="4810985"/>
            <a:ext cx="549554" cy="320573"/>
          </a:xfrm>
          <a:prstGeom prst="rect">
            <a:avLst/>
          </a:prstGeom>
          <a:noFill/>
          <a:ln>
            <a:noFill/>
          </a:ln>
        </p:spPr>
      </p:pic>
      <p:pic>
        <p:nvPicPr>
          <p:cNvPr id="57" name="Google Shape;57;p13" descr="A black and orange logo&#10;&#10;Description automatically generated"/>
          <p:cNvPicPr preferRelativeResize="0"/>
          <p:nvPr/>
        </p:nvPicPr>
        <p:blipFill rotWithShape="1">
          <a:blip r:embed="rId14">
            <a:alphaModFix/>
          </a:blip>
          <a:srcRect/>
          <a:stretch/>
        </p:blipFill>
        <p:spPr>
          <a:xfrm>
            <a:off x="7446729" y="4762706"/>
            <a:ext cx="671175" cy="377536"/>
          </a:xfrm>
          <a:prstGeom prst="rect">
            <a:avLst/>
          </a:prstGeom>
          <a:noFill/>
          <a:ln>
            <a:noFill/>
          </a:ln>
        </p:spPr>
      </p:pic>
      <p:pic>
        <p:nvPicPr>
          <p:cNvPr id="58" name="Google Shape;58;p13" descr="A close-up of a logo&#10;&#10;Description automatically generated"/>
          <p:cNvPicPr preferRelativeResize="0"/>
          <p:nvPr/>
        </p:nvPicPr>
        <p:blipFill rotWithShape="1">
          <a:blip r:embed="rId15">
            <a:alphaModFix/>
          </a:blip>
          <a:srcRect/>
          <a:stretch/>
        </p:blipFill>
        <p:spPr>
          <a:xfrm>
            <a:off x="8258465" y="4837388"/>
            <a:ext cx="845956" cy="1987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p:nvPr/>
        </p:nvSpPr>
        <p:spPr>
          <a:xfrm>
            <a:off x="2159875" y="2139750"/>
            <a:ext cx="4824248" cy="432000"/>
          </a:xfrm>
          <a:prstGeom prst="rect">
            <a:avLst/>
          </a:prstGeom>
          <a:noFill/>
          <a:ln>
            <a:noFill/>
          </a:ln>
        </p:spPr>
        <p:txBody>
          <a:bodyPr spcFirstLastPara="1" wrap="square" lIns="68575" tIns="68575" rIns="68575" bIns="68575" anchor="t" anchorCtr="0">
            <a:noAutofit/>
          </a:bodyPr>
          <a:lstStyle/>
          <a:p>
            <a:pPr marL="0" marR="0" lvl="0" indent="0" algn="ctr" rtl="0">
              <a:lnSpc>
                <a:spcPct val="90000"/>
              </a:lnSpc>
              <a:spcBef>
                <a:spcPts val="0"/>
              </a:spcBef>
              <a:spcAft>
                <a:spcPts val="0"/>
              </a:spcAft>
              <a:buClr>
                <a:schemeClr val="dk1"/>
              </a:buClr>
              <a:buSzPts val="2400"/>
              <a:buFont typeface="Quattrocento Sans"/>
              <a:buNone/>
            </a:pPr>
            <a:r>
              <a:rPr lang="en" sz="2400" b="1" i="0" u="none" strike="noStrike" cap="none">
                <a:solidFill>
                  <a:schemeClr val="dk1"/>
                </a:solidFill>
                <a:latin typeface="Quattrocento Sans"/>
                <a:ea typeface="Quattrocento Sans"/>
                <a:cs typeface="Quattrocento Sans"/>
                <a:sym typeface="Quattrocento Sans"/>
              </a:rPr>
              <a:t>Sample presentation</a:t>
            </a:r>
            <a:br>
              <a:rPr lang="en" sz="2400" b="1" i="0" u="none" strike="noStrike" cap="none">
                <a:solidFill>
                  <a:schemeClr val="dk1"/>
                </a:solidFill>
                <a:latin typeface="Quattrocento Sans"/>
                <a:ea typeface="Quattrocento Sans"/>
                <a:cs typeface="Quattrocento Sans"/>
                <a:sym typeface="Quattrocento Sans"/>
              </a:rPr>
            </a:br>
            <a:r>
              <a:rPr lang="en" sz="2400" b="1" i="0" u="none" strike="noStrike" cap="none">
                <a:solidFill>
                  <a:schemeClr val="dk1"/>
                </a:solidFill>
                <a:latin typeface="Quattrocento Sans"/>
                <a:ea typeface="Quattrocento Sans"/>
                <a:cs typeface="Quattrocento Sans"/>
                <a:sym typeface="Quattrocento Sans"/>
              </a:rPr>
              <a:t>Bank of Baroda Hackathon 2024</a:t>
            </a:r>
            <a:endParaRPr sz="2400" b="1" i="0" u="none" strike="noStrike" cap="none">
              <a:solidFill>
                <a:schemeClr val="dk1"/>
              </a:solidFill>
              <a:latin typeface="Quattrocento Sans"/>
              <a:ea typeface="Quattrocento Sans"/>
              <a:cs typeface="Quattrocento Sans"/>
              <a:sym typeface="Quattrocento Sans"/>
            </a:endParaRPr>
          </a:p>
        </p:txBody>
      </p:sp>
      <p:sp>
        <p:nvSpPr>
          <p:cNvPr id="139" name="Google Shape;139;p26"/>
          <p:cNvSpPr txBox="1"/>
          <p:nvPr/>
        </p:nvSpPr>
        <p:spPr>
          <a:xfrm>
            <a:off x="-957509" y="3841586"/>
            <a:ext cx="4160088" cy="76174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i="0" u="none" strike="noStrike" cap="none">
                <a:solidFill>
                  <a:schemeClr val="dk1"/>
                </a:solidFill>
                <a:latin typeface="Quattrocento Sans"/>
                <a:ea typeface="Quattrocento Sans"/>
                <a:cs typeface="Quattrocento Sans"/>
                <a:sym typeface="Quattrocento Sans"/>
              </a:rPr>
              <a:t>Your Team Name : Jedi</a:t>
            </a:r>
            <a:endParaRPr sz="1100"/>
          </a:p>
          <a:p>
            <a:pPr marL="0" marR="0" lvl="0" indent="0" algn="ctr" rtl="0">
              <a:spcBef>
                <a:spcPts val="0"/>
              </a:spcBef>
              <a:spcAft>
                <a:spcPts val="0"/>
              </a:spcAft>
              <a:buNone/>
            </a:pPr>
            <a:endParaRPr sz="900" b="1" i="0" u="none" strike="noStrike" cap="none">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r>
              <a:rPr lang="en" sz="900" b="1" i="0" u="none" strike="noStrike" cap="none">
                <a:solidFill>
                  <a:schemeClr val="dk1"/>
                </a:solidFill>
                <a:latin typeface="Quattrocento Sans"/>
                <a:ea typeface="Quattrocento Sans"/>
                <a:cs typeface="Quattrocento Sans"/>
                <a:sym typeface="Quattrocento Sans"/>
              </a:rPr>
              <a:t>Your team bio : We are the Challengers</a:t>
            </a:r>
            <a:endParaRPr sz="1100"/>
          </a:p>
          <a:p>
            <a:pPr marL="0" marR="0" lvl="0" indent="0" algn="ctr" rtl="0">
              <a:spcBef>
                <a:spcPts val="0"/>
              </a:spcBef>
              <a:spcAft>
                <a:spcPts val="0"/>
              </a:spcAft>
              <a:buNone/>
            </a:pPr>
            <a:endParaRPr sz="900" b="1" i="0" u="none" strike="noStrike" cap="none">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r>
              <a:rPr lang="en" sz="900" b="1" i="0" u="none" strike="noStrike" cap="none">
                <a:solidFill>
                  <a:schemeClr val="dk1"/>
                </a:solidFill>
                <a:latin typeface="Quattrocento Sans"/>
                <a:ea typeface="Quattrocento Sans"/>
                <a:cs typeface="Quattrocento Sans"/>
                <a:sym typeface="Quattrocento Sans"/>
              </a:rPr>
              <a:t>Date : 29/06/2024</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7"/>
          <p:cNvSpPr txBox="1">
            <a:spLocks noGrp="1"/>
          </p:cNvSpPr>
          <p:nvPr>
            <p:ph type="title"/>
          </p:nvPr>
        </p:nvSpPr>
        <p:spPr>
          <a:xfrm>
            <a:off x="0" y="172163"/>
            <a:ext cx="9014381" cy="432000"/>
          </a:xfrm>
          <a:prstGeom prst="rect">
            <a:avLst/>
          </a:prstGeom>
          <a:noFill/>
          <a:ln>
            <a:noFill/>
          </a:ln>
        </p:spPr>
        <p:txBody>
          <a:bodyPr spcFirstLastPara="1" wrap="square" lIns="68575" tIns="68575" rIns="68575" bIns="68575" anchor="t" anchorCtr="0">
            <a:noAutofit/>
          </a:bodyPr>
          <a:lstStyle/>
          <a:p>
            <a:pPr marL="0" lvl="0" indent="0" algn="ctr" rtl="0">
              <a:lnSpc>
                <a:spcPct val="100000"/>
              </a:lnSpc>
              <a:spcBef>
                <a:spcPts val="0"/>
              </a:spcBef>
              <a:spcAft>
                <a:spcPts val="0"/>
              </a:spcAft>
              <a:buClr>
                <a:schemeClr val="dk1"/>
              </a:buClr>
              <a:buSzPts val="2100"/>
              <a:buFont typeface="Quattrocento Sans"/>
              <a:buNone/>
            </a:pPr>
            <a:r>
              <a:rPr lang="en" sz="2100" b="1">
                <a:solidFill>
                  <a:schemeClr val="dk1"/>
                </a:solidFill>
                <a:latin typeface="Quattrocento Sans"/>
                <a:ea typeface="Quattrocento Sans"/>
                <a:cs typeface="Quattrocento Sans"/>
                <a:sym typeface="Quattrocento Sans"/>
              </a:rPr>
              <a:t>Ease of Deployment and Maintenance</a:t>
            </a:r>
            <a:endParaRPr/>
          </a:p>
        </p:txBody>
      </p:sp>
      <p:sp>
        <p:nvSpPr>
          <p:cNvPr id="205" name="Google Shape;205;p37"/>
          <p:cNvSpPr txBox="1"/>
          <p:nvPr/>
        </p:nvSpPr>
        <p:spPr>
          <a:xfrm>
            <a:off x="190893" y="863474"/>
            <a:ext cx="8681987" cy="3668461"/>
          </a:xfrm>
          <a:prstGeom prst="rect">
            <a:avLst/>
          </a:prstGeom>
          <a:noFill/>
          <a:ln>
            <a:noFill/>
          </a:ln>
        </p:spPr>
        <p:txBody>
          <a:bodyPr spcFirstLastPara="1" wrap="square" lIns="68575" tIns="68575" rIns="68575" bIns="68575" anchor="t" anchorCtr="0">
            <a:noAutofit/>
          </a:bodyPr>
          <a:lstStyle/>
          <a:p>
            <a:pPr marL="0" marR="0" lvl="0" indent="0" algn="just" rtl="0">
              <a:lnSpc>
                <a:spcPct val="100000"/>
              </a:lnSpc>
              <a:spcBef>
                <a:spcPts val="0"/>
              </a:spcBef>
              <a:spcAft>
                <a:spcPts val="0"/>
              </a:spcAft>
              <a:buClr>
                <a:schemeClr val="dk1"/>
              </a:buClr>
              <a:buSzPts val="1200"/>
              <a:buFont typeface="Calibri"/>
              <a:buNone/>
            </a:pPr>
            <a:endParaRPr sz="1200" b="0" i="0" u="none" strike="noStrike" cap="none">
              <a:solidFill>
                <a:srgbClr val="1F1F1F"/>
              </a:solidFill>
              <a:latin typeface="Arial"/>
              <a:ea typeface="Arial"/>
              <a:cs typeface="Arial"/>
              <a:sym typeface="Arial"/>
            </a:endParaRPr>
          </a:p>
          <a:p>
            <a:pPr marL="0" marR="0" lvl="0" indent="0" algn="just" rtl="0">
              <a:lnSpc>
                <a:spcPct val="100000"/>
              </a:lnSpc>
              <a:spcBef>
                <a:spcPts val="0"/>
              </a:spcBef>
              <a:spcAft>
                <a:spcPts val="0"/>
              </a:spcAft>
              <a:buClr>
                <a:srgbClr val="1F1F1F"/>
              </a:buClr>
              <a:buSzPts val="1200"/>
              <a:buFont typeface="Arial"/>
              <a:buNone/>
            </a:pPr>
            <a:r>
              <a:rPr lang="en" sz="1200" b="1" i="0" u="none" strike="noStrike" cap="none">
                <a:solidFill>
                  <a:srgbClr val="1F1F1F"/>
                </a:solidFill>
                <a:latin typeface="Arial"/>
                <a:ea typeface="Arial"/>
                <a:cs typeface="Arial"/>
                <a:sym typeface="Arial"/>
              </a:rPr>
              <a:t>Deployment:</a:t>
            </a:r>
            <a:endParaRPr sz="1200" b="0" i="0" u="none" strike="noStrike" cap="none">
              <a:solidFill>
                <a:srgbClr val="1F1F1F"/>
              </a:solidFill>
              <a:latin typeface="Arial"/>
              <a:ea typeface="Arial"/>
              <a:cs typeface="Arial"/>
              <a:sym typeface="Arial"/>
            </a:endParaRPr>
          </a:p>
          <a:p>
            <a:pPr marL="0" marR="0" lvl="0" indent="-76200" algn="just"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Pre-built solutions</a:t>
            </a:r>
            <a:r>
              <a:rPr lang="en" sz="1200" b="0" i="0" u="none" strike="noStrike" cap="none">
                <a:solidFill>
                  <a:srgbClr val="1F1F1F"/>
                </a:solidFill>
                <a:latin typeface="Arial"/>
                <a:ea typeface="Arial"/>
                <a:cs typeface="Arial"/>
                <a:sym typeface="Arial"/>
              </a:rPr>
              <a:t> from cloud providers offer faster deployment with minimal technical expertise, but customization might be limited.</a:t>
            </a:r>
            <a:endParaRPr sz="1100"/>
          </a:p>
          <a:p>
            <a:pPr marL="0" marR="0" lvl="0" indent="-76200" algn="just"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Integration complexity</a:t>
            </a:r>
            <a:r>
              <a:rPr lang="en" sz="1200" b="0" i="0" u="none" strike="noStrike" cap="none">
                <a:solidFill>
                  <a:srgbClr val="1F1F1F"/>
                </a:solidFill>
                <a:latin typeface="Arial"/>
                <a:ea typeface="Arial"/>
                <a:cs typeface="Arial"/>
                <a:sym typeface="Arial"/>
              </a:rPr>
              <a:t> with existing systems can be a hurdle, requiring technical skills for customization.</a:t>
            </a:r>
            <a:endParaRPr sz="1100"/>
          </a:p>
          <a:p>
            <a:pPr marL="0" marR="0" lvl="0" indent="-76200" algn="just"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Data preparation</a:t>
            </a:r>
            <a:r>
              <a:rPr lang="en" sz="1200" b="0" i="0" u="none" strike="noStrike" cap="none">
                <a:solidFill>
                  <a:srgbClr val="1F1F1F"/>
                </a:solidFill>
                <a:latin typeface="Arial"/>
                <a:ea typeface="Arial"/>
                <a:cs typeface="Arial"/>
                <a:sym typeface="Arial"/>
              </a:rPr>
              <a:t> is crucial and time-consuming, involving cleaning, labeling, and ensuring data security.</a:t>
            </a:r>
            <a:endParaRPr sz="1100"/>
          </a:p>
          <a:p>
            <a:pPr marL="0" marR="0" lvl="0" indent="0" algn="just" rtl="0">
              <a:lnSpc>
                <a:spcPct val="100000"/>
              </a:lnSpc>
              <a:spcBef>
                <a:spcPts val="0"/>
              </a:spcBef>
              <a:spcAft>
                <a:spcPts val="0"/>
              </a:spcAft>
              <a:buNone/>
            </a:pPr>
            <a:endParaRPr sz="1200" b="0" i="0" u="none" strike="noStrike" cap="none">
              <a:solidFill>
                <a:srgbClr val="1F1F1F"/>
              </a:solidFill>
              <a:latin typeface="Arial"/>
              <a:ea typeface="Arial"/>
              <a:cs typeface="Arial"/>
              <a:sym typeface="Arial"/>
            </a:endParaRPr>
          </a:p>
          <a:p>
            <a:pPr marL="0" marR="0" lvl="0" indent="0" algn="just" rtl="0">
              <a:lnSpc>
                <a:spcPct val="100000"/>
              </a:lnSpc>
              <a:spcBef>
                <a:spcPts val="0"/>
              </a:spcBef>
              <a:spcAft>
                <a:spcPts val="0"/>
              </a:spcAft>
              <a:buClr>
                <a:srgbClr val="1F1F1F"/>
              </a:buClr>
              <a:buSzPts val="1200"/>
              <a:buFont typeface="Arial"/>
              <a:buNone/>
            </a:pPr>
            <a:r>
              <a:rPr lang="en" sz="1200" b="1" i="0" u="none" strike="noStrike" cap="none">
                <a:solidFill>
                  <a:srgbClr val="1F1F1F"/>
                </a:solidFill>
                <a:latin typeface="Arial"/>
                <a:ea typeface="Arial"/>
                <a:cs typeface="Arial"/>
                <a:sym typeface="Arial"/>
              </a:rPr>
              <a:t>Maintenance:</a:t>
            </a:r>
            <a:endParaRPr sz="1100"/>
          </a:p>
          <a:p>
            <a:pPr marL="0" marR="0" lvl="0" indent="0" algn="just" rtl="0">
              <a:lnSpc>
                <a:spcPct val="100000"/>
              </a:lnSpc>
              <a:spcBef>
                <a:spcPts val="0"/>
              </a:spcBef>
              <a:spcAft>
                <a:spcPts val="0"/>
              </a:spcAft>
              <a:buClr>
                <a:schemeClr val="dk1"/>
              </a:buClr>
              <a:buSzPts val="1200"/>
              <a:buFont typeface="Calibri"/>
              <a:buNone/>
            </a:pPr>
            <a:endParaRPr sz="1200" b="0" i="0" u="none" strike="noStrike" cap="none">
              <a:solidFill>
                <a:srgbClr val="1F1F1F"/>
              </a:solidFill>
              <a:latin typeface="Arial"/>
              <a:ea typeface="Arial"/>
              <a:cs typeface="Arial"/>
              <a:sym typeface="Arial"/>
            </a:endParaRPr>
          </a:p>
          <a:p>
            <a:pPr marL="0" marR="0" lvl="0" indent="-76200" algn="just"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Ongoing training</a:t>
            </a:r>
            <a:r>
              <a:rPr lang="en" sz="1200" b="0" i="0" u="none" strike="noStrike" cap="none">
                <a:solidFill>
                  <a:srgbClr val="1F1F1F"/>
                </a:solidFill>
                <a:latin typeface="Arial"/>
                <a:ea typeface="Arial"/>
                <a:cs typeface="Arial"/>
                <a:sym typeface="Arial"/>
              </a:rPr>
              <a:t> with new data is essential for accuracy and adapting to evolving needs, requiring dedicated effort.</a:t>
            </a:r>
            <a:endParaRPr sz="1100"/>
          </a:p>
          <a:p>
            <a:pPr marL="0" marR="0" lvl="0" indent="-76200" algn="just"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Performance monitoring</a:t>
            </a:r>
            <a:r>
              <a:rPr lang="en" sz="1200" b="0" i="0" u="none" strike="noStrike" cap="none">
                <a:solidFill>
                  <a:srgbClr val="1F1F1F"/>
                </a:solidFill>
                <a:latin typeface="Arial"/>
                <a:ea typeface="Arial"/>
                <a:cs typeface="Arial"/>
                <a:sym typeface="Arial"/>
              </a:rPr>
              <a:t> involves analyzing data, identifying biases, and refining the model for continuous improvement.</a:t>
            </a:r>
            <a:endParaRPr sz="1100"/>
          </a:p>
          <a:p>
            <a:pPr marL="0" marR="0" lvl="0" indent="-76200" algn="just"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Security and compliance</a:t>
            </a:r>
            <a:r>
              <a:rPr lang="en" sz="1200" b="0" i="0" u="none" strike="noStrike" cap="none">
                <a:solidFill>
                  <a:srgbClr val="1F1F1F"/>
                </a:solidFill>
                <a:latin typeface="Arial"/>
                <a:ea typeface="Arial"/>
                <a:cs typeface="Arial"/>
                <a:sym typeface="Arial"/>
              </a:rPr>
              <a:t> demand constant attention, especially with customer data.</a:t>
            </a:r>
            <a:endParaRPr sz="1100"/>
          </a:p>
          <a:p>
            <a:pPr marL="0" marR="0" lvl="0" indent="0" algn="just" rtl="0">
              <a:lnSpc>
                <a:spcPct val="100000"/>
              </a:lnSpc>
              <a:spcBef>
                <a:spcPts val="0"/>
              </a:spcBef>
              <a:spcAft>
                <a:spcPts val="0"/>
              </a:spcAft>
              <a:buNone/>
            </a:pPr>
            <a:endParaRPr sz="1200" b="0" i="0" u="none" strike="noStrike" cap="none">
              <a:solidFill>
                <a:srgbClr val="1F1F1F"/>
              </a:solidFill>
              <a:latin typeface="Arial"/>
              <a:ea typeface="Arial"/>
              <a:cs typeface="Arial"/>
              <a:sym typeface="Arial"/>
            </a:endParaRPr>
          </a:p>
          <a:p>
            <a:pPr marL="0" marR="0" lvl="0" indent="0" algn="just" rtl="0">
              <a:lnSpc>
                <a:spcPct val="100000"/>
              </a:lnSpc>
              <a:spcBef>
                <a:spcPts val="0"/>
              </a:spcBef>
              <a:spcAft>
                <a:spcPts val="0"/>
              </a:spcAft>
              <a:buClr>
                <a:srgbClr val="1F1F1F"/>
              </a:buClr>
              <a:buSzPts val="1200"/>
              <a:buFont typeface="Arial"/>
              <a:buNone/>
            </a:pPr>
            <a:r>
              <a:rPr lang="en" sz="1200" b="1" i="0" u="none" strike="noStrike" cap="none">
                <a:solidFill>
                  <a:srgbClr val="1F1F1F"/>
                </a:solidFill>
                <a:latin typeface="Arial"/>
                <a:ea typeface="Arial"/>
                <a:cs typeface="Arial"/>
                <a:sym typeface="Arial"/>
              </a:rPr>
              <a:t>To improve ease:</a:t>
            </a:r>
            <a:endParaRPr sz="1100"/>
          </a:p>
          <a:p>
            <a:pPr marL="0" marR="0" lvl="0" indent="0" algn="just" rtl="0">
              <a:lnSpc>
                <a:spcPct val="100000"/>
              </a:lnSpc>
              <a:spcBef>
                <a:spcPts val="0"/>
              </a:spcBef>
              <a:spcAft>
                <a:spcPts val="0"/>
              </a:spcAft>
              <a:buClr>
                <a:schemeClr val="dk1"/>
              </a:buClr>
              <a:buSzPts val="1200"/>
              <a:buFont typeface="Calibri"/>
              <a:buNone/>
            </a:pPr>
            <a:endParaRPr sz="1200" b="0" i="0" u="none" strike="noStrike" cap="none">
              <a:solidFill>
                <a:srgbClr val="1F1F1F"/>
              </a:solidFill>
              <a:latin typeface="Arial"/>
              <a:ea typeface="Arial"/>
              <a:cs typeface="Arial"/>
              <a:sym typeface="Arial"/>
            </a:endParaRPr>
          </a:p>
          <a:p>
            <a:pPr marL="0" marR="0" lvl="0" indent="-76200" algn="just"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Start small and scale</a:t>
            </a:r>
            <a:r>
              <a:rPr lang="en" sz="1200" b="0" i="0" u="none" strike="noStrike" cap="none">
                <a:solidFill>
                  <a:srgbClr val="1F1F1F"/>
                </a:solidFill>
                <a:latin typeface="Arial"/>
                <a:ea typeface="Arial"/>
                <a:cs typeface="Arial"/>
                <a:sym typeface="Arial"/>
              </a:rPr>
              <a:t> with a pilot project for testing and refinement.</a:t>
            </a:r>
            <a:endParaRPr sz="1100"/>
          </a:p>
          <a:p>
            <a:pPr marL="0" marR="0" lvl="0" indent="-76200" algn="just"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Leverage cloud platforms</a:t>
            </a:r>
            <a:r>
              <a:rPr lang="en" sz="1200" b="0" i="0" u="none" strike="noStrike" cap="none">
                <a:solidFill>
                  <a:srgbClr val="1F1F1F"/>
                </a:solidFill>
                <a:latin typeface="Arial"/>
                <a:ea typeface="Arial"/>
                <a:cs typeface="Arial"/>
                <a:sym typeface="Arial"/>
              </a:rPr>
              <a:t> that offer tools and services for deployment, data storage, and training.</a:t>
            </a:r>
            <a:endParaRPr sz="1100"/>
          </a:p>
          <a:p>
            <a:pPr marL="0" marR="0" lvl="0" indent="-76200" algn="just"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Focus on user-friendly solutions</a:t>
            </a:r>
            <a:r>
              <a:rPr lang="en" sz="1200" b="0" i="0" u="none" strike="noStrike" cap="none">
                <a:solidFill>
                  <a:srgbClr val="1F1F1F"/>
                </a:solidFill>
                <a:latin typeface="Arial"/>
                <a:ea typeface="Arial"/>
                <a:cs typeface="Arial"/>
                <a:sym typeface="Arial"/>
              </a:rPr>
              <a:t> with intuitive interfaces for non-technical management.</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8"/>
          <p:cNvSpPr txBox="1">
            <a:spLocks noGrp="1"/>
          </p:cNvSpPr>
          <p:nvPr>
            <p:ph type="title"/>
          </p:nvPr>
        </p:nvSpPr>
        <p:spPr>
          <a:xfrm>
            <a:off x="0" y="172163"/>
            <a:ext cx="9035495" cy="4320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1500"/>
              <a:buFont typeface="Arial"/>
              <a:buNone/>
            </a:pPr>
            <a:r>
              <a:rPr lang="en" sz="2100" b="1" u="none" strike="noStrike" cap="none">
                <a:latin typeface="Quattrocento Sans"/>
                <a:ea typeface="Quattrocento Sans"/>
                <a:cs typeface="Quattrocento Sans"/>
                <a:sym typeface="Quattrocento Sans"/>
              </a:rPr>
              <a:t>Security Considerations</a:t>
            </a:r>
            <a:endParaRPr/>
          </a:p>
        </p:txBody>
      </p:sp>
      <p:sp>
        <p:nvSpPr>
          <p:cNvPr id="211" name="Google Shape;211;p38"/>
          <p:cNvSpPr txBox="1"/>
          <p:nvPr/>
        </p:nvSpPr>
        <p:spPr>
          <a:xfrm>
            <a:off x="240383" y="863475"/>
            <a:ext cx="8696227" cy="3795723"/>
          </a:xfrm>
          <a:prstGeom prst="rect">
            <a:avLst/>
          </a:prstGeom>
          <a:noFill/>
          <a:ln>
            <a:noFill/>
          </a:ln>
        </p:spPr>
        <p:txBody>
          <a:bodyPr spcFirstLastPara="1" wrap="square" lIns="68575" tIns="68575" rIns="68575" bIns="68575" anchor="t" anchorCtr="0">
            <a:noAutofit/>
          </a:bodyPr>
          <a:lstStyle/>
          <a:p>
            <a:pPr marL="0" marR="0" lvl="0" indent="0" algn="just" rtl="0">
              <a:lnSpc>
                <a:spcPct val="100000"/>
              </a:lnSpc>
              <a:spcBef>
                <a:spcPts val="0"/>
              </a:spcBef>
              <a:spcAft>
                <a:spcPts val="0"/>
              </a:spcAft>
              <a:buClr>
                <a:srgbClr val="1F1F1F"/>
              </a:buClr>
              <a:buSzPts val="1200"/>
              <a:buFont typeface="Arial"/>
              <a:buNone/>
            </a:pPr>
            <a:r>
              <a:rPr lang="en" sz="1200" b="0" i="0" u="none" strike="noStrike" cap="none">
                <a:solidFill>
                  <a:srgbClr val="1F1F1F"/>
                </a:solidFill>
                <a:latin typeface="Arial"/>
                <a:ea typeface="Arial"/>
                <a:cs typeface="Arial"/>
                <a:sym typeface="Arial"/>
              </a:rPr>
              <a:t>Security is paramount in a generative AI customer service project. Here are some key considerations:</a:t>
            </a:r>
            <a:endParaRPr sz="1100"/>
          </a:p>
          <a:p>
            <a:pPr marL="0" marR="0" lvl="0" indent="0" algn="just" rtl="0">
              <a:lnSpc>
                <a:spcPct val="100000"/>
              </a:lnSpc>
              <a:spcBef>
                <a:spcPts val="0"/>
              </a:spcBef>
              <a:spcAft>
                <a:spcPts val="0"/>
              </a:spcAft>
              <a:buClr>
                <a:schemeClr val="dk1"/>
              </a:buClr>
              <a:buSzPts val="1200"/>
              <a:buFont typeface="Calibri"/>
              <a:buNone/>
            </a:pPr>
            <a:endParaRPr sz="1200" b="0" i="0" u="none" strike="noStrike" cap="none">
              <a:solidFill>
                <a:srgbClr val="1F1F1F"/>
              </a:solidFill>
              <a:latin typeface="Arial"/>
              <a:ea typeface="Arial"/>
              <a:cs typeface="Arial"/>
              <a:sym typeface="Arial"/>
            </a:endParaRPr>
          </a:p>
          <a:p>
            <a:pPr marL="0" marR="0" lvl="0" indent="-76200" algn="just"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Data Security:</a:t>
            </a:r>
            <a:endParaRPr sz="1200" b="0" i="0" u="none" strike="noStrike" cap="none">
              <a:solidFill>
                <a:srgbClr val="1F1F1F"/>
              </a:solidFill>
              <a:latin typeface="Arial"/>
              <a:ea typeface="Arial"/>
              <a:cs typeface="Arial"/>
              <a:sym typeface="Arial"/>
            </a:endParaRPr>
          </a:p>
          <a:p>
            <a:pPr marL="342900" marR="0" lvl="1" indent="-76200" algn="just" rtl="0">
              <a:lnSpc>
                <a:spcPct val="100000"/>
              </a:lnSpc>
              <a:spcBef>
                <a:spcPts val="0"/>
              </a:spcBef>
              <a:spcAft>
                <a:spcPts val="0"/>
              </a:spcAft>
              <a:buClr>
                <a:srgbClr val="1F1F1F"/>
              </a:buClr>
              <a:buSzPts val="1200"/>
              <a:buFont typeface="Arial"/>
              <a:buChar char="•"/>
            </a:pPr>
            <a:r>
              <a:rPr lang="en" sz="1200" b="0" i="0" u="none" strike="noStrike" cap="none">
                <a:solidFill>
                  <a:srgbClr val="1F1F1F"/>
                </a:solidFill>
                <a:latin typeface="Arial"/>
                <a:ea typeface="Arial"/>
                <a:cs typeface="Arial"/>
                <a:sym typeface="Arial"/>
              </a:rPr>
              <a:t>Implement robust encryption (like AES) to protect sensitive customer data used to train and operate the AI model.</a:t>
            </a:r>
            <a:endParaRPr sz="1100"/>
          </a:p>
          <a:p>
            <a:pPr marL="342900" marR="0" lvl="1" indent="-76200" algn="just" rtl="0">
              <a:lnSpc>
                <a:spcPct val="100000"/>
              </a:lnSpc>
              <a:spcBef>
                <a:spcPts val="0"/>
              </a:spcBef>
              <a:spcAft>
                <a:spcPts val="0"/>
              </a:spcAft>
              <a:buClr>
                <a:srgbClr val="1F1F1F"/>
              </a:buClr>
              <a:buSzPts val="1200"/>
              <a:buFont typeface="Arial"/>
              <a:buChar char="•"/>
            </a:pPr>
            <a:r>
              <a:rPr lang="en" sz="1200" b="0" i="0" u="none" strike="noStrike" cap="none">
                <a:solidFill>
                  <a:srgbClr val="1F1F1F"/>
                </a:solidFill>
                <a:latin typeface="Arial"/>
                <a:ea typeface="Arial"/>
                <a:cs typeface="Arial"/>
                <a:sym typeface="Arial"/>
              </a:rPr>
              <a:t>Enforce access controls (role-based access) to restrict who can access and modify the AI model and customer data.</a:t>
            </a:r>
            <a:endParaRPr sz="1100"/>
          </a:p>
          <a:p>
            <a:pPr marL="342900" marR="0" lvl="1" indent="-76200" algn="just" rtl="0">
              <a:lnSpc>
                <a:spcPct val="100000"/>
              </a:lnSpc>
              <a:spcBef>
                <a:spcPts val="0"/>
              </a:spcBef>
              <a:spcAft>
                <a:spcPts val="0"/>
              </a:spcAft>
              <a:buClr>
                <a:srgbClr val="1F1F1F"/>
              </a:buClr>
              <a:buSzPts val="1200"/>
              <a:buFont typeface="Arial"/>
              <a:buChar char="•"/>
            </a:pPr>
            <a:r>
              <a:rPr lang="en" sz="1200" b="0" i="0" u="none" strike="noStrike" cap="none">
                <a:solidFill>
                  <a:srgbClr val="1F1F1F"/>
                </a:solidFill>
                <a:latin typeface="Arial"/>
                <a:ea typeface="Arial"/>
                <a:cs typeface="Arial"/>
                <a:sym typeface="Arial"/>
              </a:rPr>
              <a:t>Consider data anonymization techniques to minimize the amount of personally identifiable information (PII) stored and used by the AI.</a:t>
            </a:r>
            <a:endParaRPr sz="1100"/>
          </a:p>
          <a:p>
            <a:pPr marL="0" marR="0" lvl="0" indent="-76200" algn="just"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Model Security:</a:t>
            </a:r>
            <a:endParaRPr sz="1200" b="0" i="0" u="none" strike="noStrike" cap="none">
              <a:solidFill>
                <a:srgbClr val="1F1F1F"/>
              </a:solidFill>
              <a:latin typeface="Arial"/>
              <a:ea typeface="Arial"/>
              <a:cs typeface="Arial"/>
              <a:sym typeface="Arial"/>
            </a:endParaRPr>
          </a:p>
          <a:p>
            <a:pPr marL="342900" marR="0" lvl="1" indent="-76200" algn="just" rtl="0">
              <a:lnSpc>
                <a:spcPct val="100000"/>
              </a:lnSpc>
              <a:spcBef>
                <a:spcPts val="0"/>
              </a:spcBef>
              <a:spcAft>
                <a:spcPts val="0"/>
              </a:spcAft>
              <a:buClr>
                <a:srgbClr val="1F1F1F"/>
              </a:buClr>
              <a:buSzPts val="1200"/>
              <a:buFont typeface="Arial"/>
              <a:buChar char="•"/>
            </a:pPr>
            <a:r>
              <a:rPr lang="en" sz="1200" b="0" i="0" u="none" strike="noStrike" cap="none">
                <a:solidFill>
                  <a:srgbClr val="1F1F1F"/>
                </a:solidFill>
                <a:latin typeface="Arial"/>
                <a:ea typeface="Arial"/>
                <a:cs typeface="Arial"/>
                <a:sym typeface="Arial"/>
              </a:rPr>
              <a:t>Secure the infrastructure where the AI model is deployed to prevent unauthorized access or tampering.</a:t>
            </a:r>
            <a:endParaRPr sz="1100"/>
          </a:p>
          <a:p>
            <a:pPr marL="342900" marR="0" lvl="1" indent="-76200" algn="just" rtl="0">
              <a:lnSpc>
                <a:spcPct val="100000"/>
              </a:lnSpc>
              <a:spcBef>
                <a:spcPts val="0"/>
              </a:spcBef>
              <a:spcAft>
                <a:spcPts val="0"/>
              </a:spcAft>
              <a:buClr>
                <a:srgbClr val="1F1F1F"/>
              </a:buClr>
              <a:buSzPts val="1200"/>
              <a:buFont typeface="Arial"/>
              <a:buChar char="•"/>
            </a:pPr>
            <a:r>
              <a:rPr lang="en" sz="1200" b="0" i="0" u="none" strike="noStrike" cap="none">
                <a:solidFill>
                  <a:srgbClr val="1F1F1F"/>
                </a:solidFill>
                <a:latin typeface="Arial"/>
                <a:ea typeface="Arial"/>
                <a:cs typeface="Arial"/>
                <a:sym typeface="Arial"/>
              </a:rPr>
              <a:t>Implement techniques to detect and prevent adversarial attacks where malicious actors manipulate inputs to generate unintended outputs.</a:t>
            </a:r>
            <a:endParaRPr sz="1100"/>
          </a:p>
          <a:p>
            <a:pPr marL="342900" marR="0" lvl="1" indent="-76200" algn="just" rtl="0">
              <a:lnSpc>
                <a:spcPct val="100000"/>
              </a:lnSpc>
              <a:spcBef>
                <a:spcPts val="0"/>
              </a:spcBef>
              <a:spcAft>
                <a:spcPts val="0"/>
              </a:spcAft>
              <a:buClr>
                <a:srgbClr val="1F1F1F"/>
              </a:buClr>
              <a:buSzPts val="1200"/>
              <a:buFont typeface="Arial"/>
              <a:buChar char="•"/>
            </a:pPr>
            <a:r>
              <a:rPr lang="en" sz="1200" b="0" i="0" u="none" strike="noStrike" cap="none">
                <a:solidFill>
                  <a:srgbClr val="1F1F1F"/>
                </a:solidFill>
                <a:latin typeface="Arial"/>
                <a:ea typeface="Arial"/>
                <a:cs typeface="Arial"/>
                <a:sym typeface="Arial"/>
              </a:rPr>
              <a:t>Regularly monitor the AI's activity for suspicious behavior or unexpected outputs.</a:t>
            </a:r>
            <a:endParaRPr sz="1100"/>
          </a:p>
          <a:p>
            <a:pPr marL="0" marR="0" lvl="0" indent="-76200" algn="just"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Privacy Compliance:</a:t>
            </a:r>
            <a:endParaRPr sz="1200" b="0" i="0" u="none" strike="noStrike" cap="none">
              <a:solidFill>
                <a:srgbClr val="1F1F1F"/>
              </a:solidFill>
              <a:latin typeface="Arial"/>
              <a:ea typeface="Arial"/>
              <a:cs typeface="Arial"/>
              <a:sym typeface="Arial"/>
            </a:endParaRPr>
          </a:p>
          <a:p>
            <a:pPr marL="342900" marR="0" lvl="1" indent="-76200" algn="just" rtl="0">
              <a:lnSpc>
                <a:spcPct val="100000"/>
              </a:lnSpc>
              <a:spcBef>
                <a:spcPts val="0"/>
              </a:spcBef>
              <a:spcAft>
                <a:spcPts val="0"/>
              </a:spcAft>
              <a:buClr>
                <a:srgbClr val="1F1F1F"/>
              </a:buClr>
              <a:buSzPts val="1200"/>
              <a:buFont typeface="Arial"/>
              <a:buChar char="•"/>
            </a:pPr>
            <a:r>
              <a:rPr lang="en" sz="1200" b="0" i="0" u="none" strike="noStrike" cap="none">
                <a:solidFill>
                  <a:srgbClr val="1F1F1F"/>
                </a:solidFill>
                <a:latin typeface="Arial"/>
                <a:ea typeface="Arial"/>
                <a:cs typeface="Arial"/>
                <a:sym typeface="Arial"/>
              </a:rPr>
              <a:t>Ensure your solution adheres to relevant data privacy regulations like GDPR or CCPA.</a:t>
            </a:r>
            <a:endParaRPr sz="1100"/>
          </a:p>
          <a:p>
            <a:pPr marL="342900" marR="0" lvl="1" indent="-76200" algn="just" rtl="0">
              <a:lnSpc>
                <a:spcPct val="100000"/>
              </a:lnSpc>
              <a:spcBef>
                <a:spcPts val="0"/>
              </a:spcBef>
              <a:spcAft>
                <a:spcPts val="0"/>
              </a:spcAft>
              <a:buClr>
                <a:srgbClr val="1F1F1F"/>
              </a:buClr>
              <a:buSzPts val="1200"/>
              <a:buFont typeface="Arial"/>
              <a:buChar char="•"/>
            </a:pPr>
            <a:r>
              <a:rPr lang="en" sz="1200" b="0" i="0" u="none" strike="noStrike" cap="none">
                <a:solidFill>
                  <a:srgbClr val="1F1F1F"/>
                </a:solidFill>
                <a:latin typeface="Arial"/>
                <a:ea typeface="Arial"/>
                <a:cs typeface="Arial"/>
                <a:sym typeface="Arial"/>
              </a:rPr>
              <a:t>Be transparent with customers about AI usage and data collection practices.</a:t>
            </a:r>
            <a:endParaRPr sz="1100"/>
          </a:p>
          <a:p>
            <a:pPr marL="342900" marR="0" lvl="1" indent="-76200" algn="just" rtl="0">
              <a:lnSpc>
                <a:spcPct val="100000"/>
              </a:lnSpc>
              <a:spcBef>
                <a:spcPts val="0"/>
              </a:spcBef>
              <a:spcAft>
                <a:spcPts val="0"/>
              </a:spcAft>
              <a:buClr>
                <a:srgbClr val="1F1F1F"/>
              </a:buClr>
              <a:buSzPts val="1200"/>
              <a:buFont typeface="Arial"/>
              <a:buChar char="•"/>
            </a:pPr>
            <a:r>
              <a:rPr lang="en" sz="1200" b="0" i="0" u="none" strike="noStrike" cap="none">
                <a:solidFill>
                  <a:srgbClr val="1F1F1F"/>
                </a:solidFill>
                <a:latin typeface="Arial"/>
                <a:ea typeface="Arial"/>
                <a:cs typeface="Arial"/>
                <a:sym typeface="Arial"/>
              </a:rPr>
              <a:t>Provide customers with options to control their data and opt-out of AI interactions if desired.</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6B11"/>
        </a:solidFill>
        <a:effectLst/>
      </p:bgPr>
    </p:bg>
    <p:spTree>
      <p:nvGrpSpPr>
        <p:cNvPr id="1" name="Shape 215"/>
        <p:cNvGrpSpPr/>
        <p:nvPr/>
      </p:nvGrpSpPr>
      <p:grpSpPr>
        <a:xfrm>
          <a:off x="0" y="0"/>
          <a:ext cx="0" cy="0"/>
          <a:chOff x="0" y="0"/>
          <a:chExt cx="0" cy="0"/>
        </a:xfrm>
      </p:grpSpPr>
      <p:sp>
        <p:nvSpPr>
          <p:cNvPr id="216" name="Google Shape;216;p39"/>
          <p:cNvSpPr txBox="1"/>
          <p:nvPr/>
        </p:nvSpPr>
        <p:spPr>
          <a:xfrm>
            <a:off x="306461" y="2211417"/>
            <a:ext cx="6486975" cy="62055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chemeClr val="lt1"/>
              </a:buClr>
              <a:buSzPts val="2100"/>
              <a:buFont typeface="Quattrocento Sans"/>
              <a:buNone/>
            </a:pPr>
            <a:r>
              <a:rPr lang="en" sz="2700" b="1" i="0" u="none" strike="noStrike" cap="none">
                <a:solidFill>
                  <a:schemeClr val="lt1"/>
                </a:solidFill>
                <a:latin typeface="Quattrocento Sans"/>
                <a:ea typeface="Quattrocento Sans"/>
                <a:cs typeface="Quattrocento Sans"/>
                <a:sym typeface="Quattrocento Sans"/>
              </a:rPr>
              <a:t>Thank You</a:t>
            </a:r>
            <a:endParaRPr sz="2700" b="1" i="0" u="none" strike="noStrike" cap="none">
              <a:solidFill>
                <a:schemeClr val="lt1"/>
              </a:solidFill>
              <a:latin typeface="Quattrocento Sans"/>
              <a:ea typeface="Quattrocento Sans"/>
              <a:cs typeface="Quattrocento Sans"/>
              <a:sym typeface="Quattrocento Sans"/>
            </a:endParaRPr>
          </a:p>
        </p:txBody>
      </p:sp>
      <p:sp>
        <p:nvSpPr>
          <p:cNvPr id="217" name="Google Shape;217;p39"/>
          <p:cNvSpPr txBox="1"/>
          <p:nvPr/>
        </p:nvSpPr>
        <p:spPr>
          <a:xfrm>
            <a:off x="307538" y="2836692"/>
            <a:ext cx="3419325" cy="283275"/>
          </a:xfrm>
          <a:prstGeom prst="rect">
            <a:avLst/>
          </a:prstGeom>
          <a:noFill/>
          <a:ln>
            <a:noFill/>
          </a:ln>
        </p:spPr>
        <p:txBody>
          <a:bodyPr spcFirstLastPara="1" wrap="square" lIns="68575" tIns="68575" rIns="68575" bIns="68575" anchor="t" anchorCtr="0">
            <a:noAutofit/>
          </a:bodyPr>
          <a:lstStyle/>
          <a:p>
            <a:pPr marL="0" marR="0" lvl="0" indent="0" algn="l" rtl="0">
              <a:lnSpc>
                <a:spcPct val="150000"/>
              </a:lnSpc>
              <a:spcBef>
                <a:spcPts val="0"/>
              </a:spcBef>
              <a:spcAft>
                <a:spcPts val="1200"/>
              </a:spcAft>
              <a:buClr>
                <a:schemeClr val="lt1"/>
              </a:buClr>
              <a:buSzPts val="1400"/>
              <a:buFont typeface="Arial"/>
              <a:buNone/>
            </a:pPr>
            <a:r>
              <a:rPr lang="en" sz="1100" b="1" i="0" u="none" strike="noStrike" cap="none">
                <a:solidFill>
                  <a:schemeClr val="lt1"/>
                </a:solidFill>
                <a:latin typeface="Quattrocento Sans"/>
                <a:ea typeface="Quattrocento Sans"/>
                <a:cs typeface="Quattrocento Sans"/>
                <a:sym typeface="Quattrocento Sans"/>
              </a:rPr>
              <a:t>Team member names</a:t>
            </a:r>
            <a:endParaRPr sz="1100" b="1"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0" y="172163"/>
            <a:ext cx="9091860" cy="432000"/>
          </a:xfrm>
          <a:prstGeom prst="rect">
            <a:avLst/>
          </a:prstGeom>
          <a:noFill/>
          <a:ln>
            <a:noFill/>
          </a:ln>
        </p:spPr>
        <p:txBody>
          <a:bodyPr spcFirstLastPara="1" wrap="square" lIns="68575" tIns="68575" rIns="68575" bIns="68575" anchor="t" anchorCtr="0">
            <a:noAutofit/>
          </a:bodyPr>
          <a:lstStyle/>
          <a:p>
            <a:pPr marL="0" lvl="0" indent="0" algn="ctr" rtl="0">
              <a:lnSpc>
                <a:spcPct val="100000"/>
              </a:lnSpc>
              <a:spcBef>
                <a:spcPts val="0"/>
              </a:spcBef>
              <a:spcAft>
                <a:spcPts val="0"/>
              </a:spcAft>
              <a:buClr>
                <a:schemeClr val="dk1"/>
              </a:buClr>
              <a:buSzPts val="2100"/>
              <a:buFont typeface="Quattrocento Sans"/>
              <a:buNone/>
            </a:pPr>
            <a:r>
              <a:rPr lang="en" sz="2100" b="1">
                <a:solidFill>
                  <a:schemeClr val="dk1"/>
                </a:solidFill>
                <a:latin typeface="Quattrocento Sans"/>
                <a:ea typeface="Quattrocento Sans"/>
                <a:cs typeface="Quattrocento Sans"/>
                <a:sym typeface="Quattrocento Sans"/>
              </a:rPr>
              <a:t>Problem Statement?</a:t>
            </a:r>
            <a:endParaRPr sz="2100" b="1">
              <a:solidFill>
                <a:schemeClr val="dk1"/>
              </a:solidFill>
              <a:latin typeface="Quattrocento Sans"/>
              <a:ea typeface="Quattrocento Sans"/>
              <a:cs typeface="Quattrocento Sans"/>
              <a:sym typeface="Quattrocento Sans"/>
            </a:endParaRPr>
          </a:p>
        </p:txBody>
      </p:sp>
      <p:sp>
        <p:nvSpPr>
          <p:cNvPr id="145" name="Google Shape;145;p27"/>
          <p:cNvSpPr txBox="1"/>
          <p:nvPr/>
        </p:nvSpPr>
        <p:spPr>
          <a:xfrm>
            <a:off x="438347" y="863474"/>
            <a:ext cx="8187179" cy="3548270"/>
          </a:xfrm>
          <a:prstGeom prst="rect">
            <a:avLst/>
          </a:prstGeom>
          <a:noFill/>
          <a:ln>
            <a:noFill/>
          </a:ln>
        </p:spPr>
        <p:txBody>
          <a:bodyPr spcFirstLastPara="1" wrap="square" lIns="68575" tIns="68575" rIns="68575" bIns="68575" anchor="t" anchorCtr="0">
            <a:noAutofit/>
          </a:bodyPr>
          <a:lstStyle/>
          <a:p>
            <a:pPr marL="0" marR="0" lvl="0" indent="0" algn="just" rtl="0">
              <a:lnSpc>
                <a:spcPct val="100000"/>
              </a:lnSpc>
              <a:spcBef>
                <a:spcPts val="0"/>
              </a:spcBef>
              <a:spcAft>
                <a:spcPts val="0"/>
              </a:spcAft>
              <a:buClr>
                <a:schemeClr val="dk1"/>
              </a:buClr>
              <a:buSzPts val="1200"/>
              <a:buFont typeface="Calibri"/>
              <a:buNone/>
            </a:pPr>
            <a:endParaRPr sz="1200" b="0" i="0" u="none" strike="noStrike" cap="none">
              <a:solidFill>
                <a:srgbClr val="1F1F1F"/>
              </a:solidFill>
              <a:latin typeface="Arial"/>
              <a:ea typeface="Arial"/>
              <a:cs typeface="Arial"/>
              <a:sym typeface="Arial"/>
            </a:endParaRPr>
          </a:p>
          <a:p>
            <a:pPr marL="0" marR="0" lvl="0" indent="0" algn="just" rtl="0">
              <a:lnSpc>
                <a:spcPct val="100000"/>
              </a:lnSpc>
              <a:spcBef>
                <a:spcPts val="0"/>
              </a:spcBef>
              <a:spcAft>
                <a:spcPts val="0"/>
              </a:spcAft>
              <a:buClr>
                <a:srgbClr val="1F1F1F"/>
              </a:buClr>
              <a:buSzPts val="1200"/>
              <a:buFont typeface="Arial"/>
              <a:buNone/>
            </a:pPr>
            <a:r>
              <a:rPr lang="en" sz="1200" b="0" i="0" u="none" strike="noStrike" cap="none">
                <a:solidFill>
                  <a:srgbClr val="1F1F1F"/>
                </a:solidFill>
                <a:latin typeface="Arial"/>
                <a:ea typeface="Arial"/>
                <a:cs typeface="Arial"/>
                <a:sym typeface="Arial"/>
              </a:rPr>
              <a:t>Customers today expect personalized, efficient, and proactive support across various channels. However, current customer service systems struggle to deliver this experience. Traditional methods often involve long wait times, generic responses, and difficulty addressing individual customer needs.</a:t>
            </a:r>
            <a:endParaRPr sz="1100"/>
          </a:p>
          <a:p>
            <a:pPr marL="0" marR="0" lvl="0" indent="0" algn="just" rtl="0">
              <a:lnSpc>
                <a:spcPct val="100000"/>
              </a:lnSpc>
              <a:spcBef>
                <a:spcPts val="0"/>
              </a:spcBef>
              <a:spcAft>
                <a:spcPts val="0"/>
              </a:spcAft>
              <a:buClr>
                <a:schemeClr val="dk1"/>
              </a:buClr>
              <a:buSzPts val="1200"/>
              <a:buFont typeface="Calibri"/>
              <a:buNone/>
            </a:pPr>
            <a:endParaRPr sz="1200" b="0" i="0" u="none" strike="noStrike" cap="none">
              <a:solidFill>
                <a:srgbClr val="1F1F1F"/>
              </a:solidFill>
              <a:latin typeface="Arial"/>
              <a:ea typeface="Arial"/>
              <a:cs typeface="Arial"/>
              <a:sym typeface="Arial"/>
            </a:endParaRPr>
          </a:p>
          <a:p>
            <a:pPr marL="0" marR="0" lvl="0" indent="0" algn="just" rtl="0">
              <a:lnSpc>
                <a:spcPct val="100000"/>
              </a:lnSpc>
              <a:spcBef>
                <a:spcPts val="0"/>
              </a:spcBef>
              <a:spcAft>
                <a:spcPts val="0"/>
              </a:spcAft>
              <a:buClr>
                <a:srgbClr val="1F1F1F"/>
              </a:buClr>
              <a:buSzPts val="1200"/>
              <a:buFont typeface="Arial"/>
              <a:buNone/>
            </a:pPr>
            <a:r>
              <a:rPr lang="en" sz="1200" b="0" i="0" u="none" strike="noStrike" cap="none">
                <a:solidFill>
                  <a:srgbClr val="1F1F1F"/>
                </a:solidFill>
                <a:latin typeface="Arial"/>
                <a:ea typeface="Arial"/>
                <a:cs typeface="Arial"/>
                <a:sym typeface="Arial"/>
              </a:rPr>
              <a:t>This challenge demands a solution that leverages generative AI to:</a:t>
            </a:r>
            <a:endParaRPr sz="1100"/>
          </a:p>
          <a:p>
            <a:pPr marL="0" marR="0" lvl="0" indent="0" algn="just" rtl="0">
              <a:lnSpc>
                <a:spcPct val="100000"/>
              </a:lnSpc>
              <a:spcBef>
                <a:spcPts val="0"/>
              </a:spcBef>
              <a:spcAft>
                <a:spcPts val="0"/>
              </a:spcAft>
              <a:buClr>
                <a:schemeClr val="dk1"/>
              </a:buClr>
              <a:buSzPts val="1200"/>
              <a:buFont typeface="Calibri"/>
              <a:buNone/>
            </a:pPr>
            <a:endParaRPr sz="1200" b="0" i="0" u="none" strike="noStrike" cap="none">
              <a:solidFill>
                <a:srgbClr val="1F1F1F"/>
              </a:solidFill>
              <a:latin typeface="Arial"/>
              <a:ea typeface="Arial"/>
              <a:cs typeface="Arial"/>
              <a:sym typeface="Arial"/>
            </a:endParaRPr>
          </a:p>
          <a:p>
            <a:pPr marL="0" marR="0" lvl="0" indent="-76200" algn="just"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Automate inquiries:</a:t>
            </a:r>
            <a:r>
              <a:rPr lang="en" sz="1200" b="0" i="0" u="none" strike="noStrike" cap="none">
                <a:solidFill>
                  <a:srgbClr val="1F1F1F"/>
                </a:solidFill>
                <a:latin typeface="Arial"/>
                <a:ea typeface="Arial"/>
                <a:cs typeface="Arial"/>
                <a:sym typeface="Arial"/>
              </a:rPr>
              <a:t> Customers shouldn't wait for simple questions. AI should provide real-time, accurate answers across channels (phone, chat, email).</a:t>
            </a:r>
            <a:endParaRPr sz="1100"/>
          </a:p>
          <a:p>
            <a:pPr marL="0" marR="0" lvl="0" indent="-76200" algn="just"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Personalization:</a:t>
            </a:r>
            <a:r>
              <a:rPr lang="en" sz="1200" b="0" i="0" u="none" strike="noStrike" cap="none">
                <a:solidFill>
                  <a:srgbClr val="1F1F1F"/>
                </a:solidFill>
                <a:latin typeface="Arial"/>
                <a:ea typeface="Arial"/>
                <a:cs typeface="Arial"/>
                <a:sym typeface="Arial"/>
              </a:rPr>
              <a:t> Generic responses fall flat. AI should utilize customer data and interaction history to offer personalized recommendations and solutions.</a:t>
            </a:r>
            <a:endParaRPr sz="1100"/>
          </a:p>
          <a:p>
            <a:pPr marL="0" marR="0" lvl="0" indent="-76200" algn="just"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Seamless Integration:</a:t>
            </a:r>
            <a:r>
              <a:rPr lang="en" sz="1200" b="0" i="0" u="none" strike="noStrike" cap="none">
                <a:solidFill>
                  <a:srgbClr val="1F1F1F"/>
                </a:solidFill>
                <a:latin typeface="Arial"/>
                <a:ea typeface="Arial"/>
                <a:cs typeface="Arial"/>
                <a:sym typeface="Arial"/>
              </a:rPr>
              <a:t> Fragmentation across platforms hinders efficiency. AI should integrate smoothly with existing customer service systems for a unified experience.</a:t>
            </a:r>
            <a:endParaRPr sz="1100"/>
          </a:p>
          <a:p>
            <a:pPr marL="0" marR="0" lvl="0" indent="-76200" algn="just"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Security and Privacy:</a:t>
            </a:r>
            <a:r>
              <a:rPr lang="en" sz="1200" b="0" i="0" u="none" strike="noStrike" cap="none">
                <a:solidFill>
                  <a:srgbClr val="1F1F1F"/>
                </a:solidFill>
                <a:latin typeface="Arial"/>
                <a:ea typeface="Arial"/>
                <a:cs typeface="Arial"/>
                <a:sym typeface="Arial"/>
              </a:rPr>
              <a:t> Customer trust is paramount. The solution must prioritize data security and privacy while leveraging AI capabilities.</a:t>
            </a:r>
            <a:endParaRPr sz="1100"/>
          </a:p>
          <a:p>
            <a:pPr marL="0" marR="0" lvl="0" indent="0" algn="just" rtl="0">
              <a:lnSpc>
                <a:spcPct val="100000"/>
              </a:lnSpc>
              <a:spcBef>
                <a:spcPts val="0"/>
              </a:spcBef>
              <a:spcAft>
                <a:spcPts val="0"/>
              </a:spcAft>
              <a:buNone/>
            </a:pPr>
            <a:endParaRPr sz="1200" b="0" i="0" u="none" strike="noStrike" cap="none">
              <a:solidFill>
                <a:srgbClr val="1F1F1F"/>
              </a:solidFill>
              <a:latin typeface="Arial"/>
              <a:ea typeface="Arial"/>
              <a:cs typeface="Arial"/>
              <a:sym typeface="Arial"/>
            </a:endParaRPr>
          </a:p>
          <a:p>
            <a:pPr marL="0" marR="0" lvl="0" indent="0" algn="just" rtl="0">
              <a:lnSpc>
                <a:spcPct val="100000"/>
              </a:lnSpc>
              <a:spcBef>
                <a:spcPts val="0"/>
              </a:spcBef>
              <a:spcAft>
                <a:spcPts val="0"/>
              </a:spcAft>
              <a:buClr>
                <a:srgbClr val="1F1F1F"/>
              </a:buClr>
              <a:buSzPts val="1200"/>
              <a:buFont typeface="Arial"/>
              <a:buNone/>
            </a:pPr>
            <a:r>
              <a:rPr lang="en" sz="1200" b="0" i="0" u="none" strike="noStrike" cap="none">
                <a:solidFill>
                  <a:srgbClr val="1F1F1F"/>
                </a:solidFill>
                <a:latin typeface="Arial"/>
                <a:ea typeface="Arial"/>
                <a:cs typeface="Arial"/>
                <a:sym typeface="Arial"/>
              </a:rPr>
              <a:t>By achieving these goals, we can transform customer service into a personalized, efficient, and proactive experience, fostering customer loyalty and satisfaction.</a:t>
            </a:r>
            <a:endParaRPr sz="12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0" y="172163"/>
            <a:ext cx="9092153" cy="432000"/>
          </a:xfrm>
          <a:prstGeom prst="rect">
            <a:avLst/>
          </a:prstGeom>
          <a:noFill/>
          <a:ln>
            <a:noFill/>
          </a:ln>
        </p:spPr>
        <p:txBody>
          <a:bodyPr spcFirstLastPara="1" wrap="square" lIns="68575" tIns="68575" rIns="68575" bIns="68575" anchor="t" anchorCtr="0">
            <a:noAutofit/>
          </a:bodyPr>
          <a:lstStyle/>
          <a:p>
            <a:pPr marL="0" lvl="0" indent="0" algn="ctr" rtl="0">
              <a:lnSpc>
                <a:spcPct val="100000"/>
              </a:lnSpc>
              <a:spcBef>
                <a:spcPts val="0"/>
              </a:spcBef>
              <a:spcAft>
                <a:spcPts val="0"/>
              </a:spcAft>
              <a:buClr>
                <a:schemeClr val="dk1"/>
              </a:buClr>
              <a:buSzPts val="2100"/>
              <a:buFont typeface="Quattrocento Sans"/>
              <a:buNone/>
            </a:pPr>
            <a:r>
              <a:rPr lang="en" sz="2100" b="1">
                <a:solidFill>
                  <a:schemeClr val="dk1"/>
                </a:solidFill>
                <a:latin typeface="Quattrocento Sans"/>
                <a:ea typeface="Quattrocento Sans"/>
                <a:cs typeface="Quattrocento Sans"/>
                <a:sym typeface="Quattrocento Sans"/>
              </a:rPr>
              <a:t>Pre-Requisite</a:t>
            </a:r>
            <a:endParaRPr sz="2100" b="1">
              <a:solidFill>
                <a:schemeClr val="dk1"/>
              </a:solidFill>
              <a:latin typeface="Quattrocento Sans"/>
              <a:ea typeface="Quattrocento Sans"/>
              <a:cs typeface="Quattrocento Sans"/>
              <a:sym typeface="Quattrocento Sans"/>
            </a:endParaRPr>
          </a:p>
        </p:txBody>
      </p:sp>
      <p:sp>
        <p:nvSpPr>
          <p:cNvPr id="151" name="Google Shape;151;p28"/>
          <p:cNvSpPr txBox="1"/>
          <p:nvPr/>
        </p:nvSpPr>
        <p:spPr>
          <a:xfrm>
            <a:off x="233314" y="821054"/>
            <a:ext cx="8618456" cy="3972475"/>
          </a:xfrm>
          <a:prstGeom prst="rect">
            <a:avLst/>
          </a:prstGeom>
          <a:noFill/>
          <a:ln>
            <a:noFill/>
          </a:ln>
        </p:spPr>
        <p:txBody>
          <a:bodyPr spcFirstLastPara="1" wrap="square" lIns="68575" tIns="68575" rIns="68575" bIns="68575" anchor="t" anchorCtr="0">
            <a:noAutofit/>
          </a:bodyPr>
          <a:lstStyle/>
          <a:p>
            <a:pPr marL="0" marR="0" lvl="0" indent="0" algn="just" rtl="0">
              <a:lnSpc>
                <a:spcPct val="100000"/>
              </a:lnSpc>
              <a:spcBef>
                <a:spcPts val="0"/>
              </a:spcBef>
              <a:spcAft>
                <a:spcPts val="0"/>
              </a:spcAft>
              <a:buClr>
                <a:srgbClr val="1F1F1F"/>
              </a:buClr>
              <a:buSzPts val="1100"/>
              <a:buFont typeface="Arial"/>
              <a:buNone/>
            </a:pPr>
            <a:r>
              <a:rPr lang="en" sz="1100" b="0" i="0" u="none" strike="noStrike" cap="none">
                <a:solidFill>
                  <a:srgbClr val="1F1F1F"/>
                </a:solidFill>
                <a:latin typeface="Arial"/>
                <a:ea typeface="Arial"/>
                <a:cs typeface="Arial"/>
                <a:sym typeface="Arial"/>
              </a:rPr>
              <a:t>Here are some key prerequisites for leveraging generative AI in customer service:</a:t>
            </a:r>
            <a:endParaRPr sz="1100"/>
          </a:p>
          <a:p>
            <a:pPr marL="0" marR="0" lvl="0" indent="0" algn="just" rtl="0">
              <a:lnSpc>
                <a:spcPct val="100000"/>
              </a:lnSpc>
              <a:spcBef>
                <a:spcPts val="0"/>
              </a:spcBef>
              <a:spcAft>
                <a:spcPts val="0"/>
              </a:spcAft>
              <a:buClr>
                <a:srgbClr val="1F1F1F"/>
              </a:buClr>
              <a:buSzPts val="1100"/>
              <a:buFont typeface="Arial"/>
              <a:buNone/>
            </a:pPr>
            <a:r>
              <a:rPr lang="en" sz="1100" b="1" i="0" u="none" strike="noStrike" cap="none">
                <a:solidFill>
                  <a:srgbClr val="1F1F1F"/>
                </a:solidFill>
                <a:latin typeface="Arial"/>
                <a:ea typeface="Arial"/>
                <a:cs typeface="Arial"/>
                <a:sym typeface="Arial"/>
              </a:rPr>
              <a:t>Data &amp; Knowledge Base:</a:t>
            </a:r>
            <a:endParaRPr sz="1100" b="0" i="0" u="none" strike="noStrike" cap="none">
              <a:solidFill>
                <a:srgbClr val="1F1F1F"/>
              </a:solidFill>
              <a:latin typeface="Arial"/>
              <a:ea typeface="Arial"/>
              <a:cs typeface="Arial"/>
              <a:sym typeface="Arial"/>
            </a:endParaRPr>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High-Quality Data:</a:t>
            </a:r>
            <a:r>
              <a:rPr lang="en" sz="1100" b="0" i="0" u="none" strike="noStrike" cap="none">
                <a:solidFill>
                  <a:srgbClr val="1F1F1F"/>
                </a:solidFill>
                <a:latin typeface="Arial"/>
                <a:ea typeface="Arial"/>
                <a:cs typeface="Arial"/>
                <a:sym typeface="Arial"/>
              </a:rPr>
              <a:t> The AI needs a massive amount of well-structured and accurate data to train on. This includes customer interactions (chats, emails, calls), product information, FAQs, and knowledge base articles.</a:t>
            </a:r>
            <a:endParaRPr sz="1100"/>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Comprehensive Knowledge Base:</a:t>
            </a:r>
            <a:r>
              <a:rPr lang="en" sz="1100" b="0" i="0" u="none" strike="noStrike" cap="none">
                <a:solidFill>
                  <a:srgbClr val="1F1F1F"/>
                </a:solidFill>
                <a:latin typeface="Arial"/>
                <a:ea typeface="Arial"/>
                <a:cs typeface="Arial"/>
                <a:sym typeface="Arial"/>
              </a:rPr>
              <a:t> The knowledge base should be up-to-date, cover a wide range of topics, and be easily accessible for the AI to reference.</a:t>
            </a:r>
            <a:endParaRPr sz="1100"/>
          </a:p>
          <a:p>
            <a:pPr marL="0" marR="0" lvl="0" indent="0" algn="just" rtl="0">
              <a:lnSpc>
                <a:spcPct val="100000"/>
              </a:lnSpc>
              <a:spcBef>
                <a:spcPts val="0"/>
              </a:spcBef>
              <a:spcAft>
                <a:spcPts val="0"/>
              </a:spcAft>
              <a:buClr>
                <a:srgbClr val="1F1F1F"/>
              </a:buClr>
              <a:buSzPts val="1100"/>
              <a:buFont typeface="Arial"/>
              <a:buNone/>
            </a:pPr>
            <a:r>
              <a:rPr lang="en" sz="1100" b="1" i="0" u="none" strike="noStrike" cap="none">
                <a:solidFill>
                  <a:srgbClr val="1F1F1F"/>
                </a:solidFill>
                <a:latin typeface="Arial"/>
                <a:ea typeface="Arial"/>
                <a:cs typeface="Arial"/>
                <a:sym typeface="Arial"/>
              </a:rPr>
              <a:t>Technical Infrastructure:</a:t>
            </a:r>
            <a:endParaRPr sz="1100" b="0" i="0" u="none" strike="noStrike" cap="none">
              <a:solidFill>
                <a:srgbClr val="1F1F1F"/>
              </a:solidFill>
              <a:latin typeface="Arial"/>
              <a:ea typeface="Arial"/>
              <a:cs typeface="Arial"/>
              <a:sym typeface="Arial"/>
            </a:endParaRPr>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Customer Service Platform Integration:</a:t>
            </a:r>
            <a:r>
              <a:rPr lang="en" sz="1100" b="0" i="0" u="none" strike="noStrike" cap="none">
                <a:solidFill>
                  <a:srgbClr val="1F1F1F"/>
                </a:solidFill>
                <a:latin typeface="Arial"/>
                <a:ea typeface="Arial"/>
                <a:cs typeface="Arial"/>
                <a:sym typeface="Arial"/>
              </a:rPr>
              <a:t> The generative AI solution needs to integrate seamlessly with existing customer service platforms like CRMs, chatbots, and ticketing systems.</a:t>
            </a:r>
            <a:endParaRPr sz="1100"/>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Computing Power:</a:t>
            </a:r>
            <a:r>
              <a:rPr lang="en" sz="1100" b="0" i="0" u="none" strike="noStrike" cap="none">
                <a:solidFill>
                  <a:srgbClr val="1F1F1F"/>
                </a:solidFill>
                <a:latin typeface="Arial"/>
                <a:ea typeface="Arial"/>
                <a:cs typeface="Arial"/>
                <a:sym typeface="Arial"/>
              </a:rPr>
              <a:t> Training and running generative AI models requires significant computing power. Ensure your infrastructure can handle the workload.</a:t>
            </a:r>
            <a:endParaRPr sz="1100"/>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Security Measures:</a:t>
            </a:r>
            <a:r>
              <a:rPr lang="en" sz="1100" b="0" i="0" u="none" strike="noStrike" cap="none">
                <a:solidFill>
                  <a:srgbClr val="1F1F1F"/>
                </a:solidFill>
                <a:latin typeface="Arial"/>
                <a:ea typeface="Arial"/>
                <a:cs typeface="Arial"/>
                <a:sym typeface="Arial"/>
              </a:rPr>
              <a:t> Robust security measures are crucial to protect sensitive customer data used by the AI. This includes encryption, access control, and data anonymization practices.</a:t>
            </a:r>
            <a:endParaRPr sz="1100"/>
          </a:p>
          <a:p>
            <a:pPr marL="0" marR="0" lvl="0" indent="0" algn="just" rtl="0">
              <a:lnSpc>
                <a:spcPct val="100000"/>
              </a:lnSpc>
              <a:spcBef>
                <a:spcPts val="0"/>
              </a:spcBef>
              <a:spcAft>
                <a:spcPts val="0"/>
              </a:spcAft>
              <a:buClr>
                <a:srgbClr val="1F1F1F"/>
              </a:buClr>
              <a:buSzPts val="1100"/>
              <a:buFont typeface="Arial"/>
              <a:buNone/>
            </a:pPr>
            <a:r>
              <a:rPr lang="en" sz="1100" b="1" i="0" u="none" strike="noStrike" cap="none">
                <a:solidFill>
                  <a:srgbClr val="1F1F1F"/>
                </a:solidFill>
                <a:latin typeface="Arial"/>
                <a:ea typeface="Arial"/>
                <a:cs typeface="Arial"/>
                <a:sym typeface="Arial"/>
              </a:rPr>
              <a:t>Human Expertise:</a:t>
            </a:r>
            <a:endParaRPr sz="1100" b="0" i="0" u="none" strike="noStrike" cap="none">
              <a:solidFill>
                <a:srgbClr val="1F1F1F"/>
              </a:solidFill>
              <a:latin typeface="Arial"/>
              <a:ea typeface="Arial"/>
              <a:cs typeface="Arial"/>
              <a:sym typeface="Arial"/>
            </a:endParaRPr>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Training &amp; Feedback:</a:t>
            </a:r>
            <a:r>
              <a:rPr lang="en" sz="1100" b="0" i="0" u="none" strike="noStrike" cap="none">
                <a:solidFill>
                  <a:srgbClr val="1F1F1F"/>
                </a:solidFill>
                <a:latin typeface="Arial"/>
                <a:ea typeface="Arial"/>
                <a:cs typeface="Arial"/>
                <a:sym typeface="Arial"/>
              </a:rPr>
              <a:t> Human customer service agents need training on using the AI effectively and providing feedback for continuous improvement.</a:t>
            </a:r>
            <a:endParaRPr sz="1100"/>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Escalation &amp; Complex Issues:</a:t>
            </a:r>
            <a:r>
              <a:rPr lang="en" sz="1100" b="0" i="0" u="none" strike="noStrike" cap="none">
                <a:solidFill>
                  <a:srgbClr val="1F1F1F"/>
                </a:solidFill>
                <a:latin typeface="Arial"/>
                <a:ea typeface="Arial"/>
                <a:cs typeface="Arial"/>
                <a:sym typeface="Arial"/>
              </a:rPr>
              <a:t> Generative AI won't handle all situations. A clear handoff process should exist for complex inquiries requiring human intervention.</a:t>
            </a:r>
            <a:endParaRPr sz="1100"/>
          </a:p>
          <a:p>
            <a:pPr marL="0" marR="0" lvl="0" indent="0" algn="just" rtl="0">
              <a:lnSpc>
                <a:spcPct val="100000"/>
              </a:lnSpc>
              <a:spcBef>
                <a:spcPts val="0"/>
              </a:spcBef>
              <a:spcAft>
                <a:spcPts val="0"/>
              </a:spcAft>
              <a:buClr>
                <a:srgbClr val="1F1F1F"/>
              </a:buClr>
              <a:buSzPts val="1100"/>
              <a:buFont typeface="Arial"/>
              <a:buNone/>
            </a:pPr>
            <a:r>
              <a:rPr lang="en" sz="1100" b="1" i="0" u="none" strike="noStrike" cap="none">
                <a:solidFill>
                  <a:srgbClr val="1F1F1F"/>
                </a:solidFill>
                <a:latin typeface="Arial"/>
                <a:ea typeface="Arial"/>
                <a:cs typeface="Arial"/>
                <a:sym typeface="Arial"/>
              </a:rPr>
              <a:t>Process &amp; Strategy:</a:t>
            </a:r>
            <a:endParaRPr sz="1100" b="0" i="0" u="none" strike="noStrike" cap="none">
              <a:solidFill>
                <a:srgbClr val="1F1F1F"/>
              </a:solidFill>
              <a:latin typeface="Arial"/>
              <a:ea typeface="Arial"/>
              <a:cs typeface="Arial"/>
              <a:sym typeface="Arial"/>
            </a:endParaRPr>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Clearly Defined Goals:</a:t>
            </a:r>
            <a:r>
              <a:rPr lang="en" sz="1100" b="0" i="0" u="none" strike="noStrike" cap="none">
                <a:solidFill>
                  <a:srgbClr val="1F1F1F"/>
                </a:solidFill>
                <a:latin typeface="Arial"/>
                <a:ea typeface="Arial"/>
                <a:cs typeface="Arial"/>
                <a:sym typeface="Arial"/>
              </a:rPr>
              <a:t> Define specific goals for the AI implementation, like improved resolution rates, reduced wait times, or increased customer satisfaction.</a:t>
            </a:r>
            <a:endParaRPr sz="1100"/>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Performance Monitoring &amp; Improvement:</a:t>
            </a:r>
            <a:r>
              <a:rPr lang="en" sz="1100" b="0" i="0" u="none" strike="noStrike" cap="none">
                <a:solidFill>
                  <a:srgbClr val="1F1F1F"/>
                </a:solidFill>
                <a:latin typeface="Arial"/>
                <a:ea typeface="Arial"/>
                <a:cs typeface="Arial"/>
                <a:sym typeface="Arial"/>
              </a:rPr>
              <a:t> Continuously monitor AI performance, analyze results, and refine training data and models for ongoing optimization.</a:t>
            </a:r>
            <a:endParaRPr sz="1100"/>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Customer Communication &amp; Transparency:</a:t>
            </a:r>
            <a:r>
              <a:rPr lang="en" sz="1100" b="0" i="0" u="none" strike="noStrike" cap="none">
                <a:solidFill>
                  <a:srgbClr val="1F1F1F"/>
                </a:solidFill>
                <a:latin typeface="Arial"/>
                <a:ea typeface="Arial"/>
                <a:cs typeface="Arial"/>
                <a:sym typeface="Arial"/>
              </a:rPr>
              <a:t> Be transparent with customers about AI usage and provide options to interact with human agents if desired.</a:t>
            </a:r>
            <a:endParaRPr sz="1100"/>
          </a:p>
          <a:p>
            <a:pPr marL="0" marR="0" lvl="0" indent="0" algn="just" rtl="0">
              <a:lnSpc>
                <a:spcPct val="100000"/>
              </a:lnSpc>
              <a:spcBef>
                <a:spcPts val="0"/>
              </a:spcBef>
              <a:spcAft>
                <a:spcPts val="0"/>
              </a:spcAft>
              <a:buClr>
                <a:srgbClr val="1F1F1F"/>
              </a:buClr>
              <a:buSzPts val="1100"/>
              <a:buFont typeface="Arial"/>
              <a:buNone/>
            </a:pPr>
            <a:r>
              <a:rPr lang="en" sz="1100" b="0" i="0" u="none" strike="noStrike" cap="none">
                <a:solidFill>
                  <a:srgbClr val="1F1F1F"/>
                </a:solidFill>
                <a:latin typeface="Arial"/>
                <a:ea typeface="Arial"/>
                <a:cs typeface="Arial"/>
                <a:sym typeface="Arial"/>
              </a:rPr>
              <a:t>Fulfilling these prerequisites will ensure a smooth and successful implementation of generative AI in your customer service operations.</a:t>
            </a:r>
            <a:endParaRPr sz="11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0" y="172163"/>
            <a:ext cx="9144000" cy="432000"/>
          </a:xfrm>
          <a:prstGeom prst="rect">
            <a:avLst/>
          </a:prstGeom>
          <a:noFill/>
          <a:ln>
            <a:noFill/>
          </a:ln>
        </p:spPr>
        <p:txBody>
          <a:bodyPr spcFirstLastPara="1" wrap="square" lIns="68575" tIns="68575" rIns="68575" bIns="68575" anchor="t" anchorCtr="0">
            <a:noAutofit/>
          </a:bodyPr>
          <a:lstStyle/>
          <a:p>
            <a:pPr marL="0" lvl="0" indent="0" algn="ctr" rtl="0">
              <a:lnSpc>
                <a:spcPct val="100000"/>
              </a:lnSpc>
              <a:spcBef>
                <a:spcPts val="0"/>
              </a:spcBef>
              <a:spcAft>
                <a:spcPts val="0"/>
              </a:spcAft>
              <a:buClr>
                <a:schemeClr val="dk1"/>
              </a:buClr>
              <a:buSzPts val="2100"/>
              <a:buFont typeface="Quattrocento Sans"/>
              <a:buNone/>
            </a:pPr>
            <a:r>
              <a:rPr lang="en" sz="2100" b="1">
                <a:solidFill>
                  <a:schemeClr val="dk1"/>
                </a:solidFill>
                <a:latin typeface="Quattrocento Sans"/>
                <a:ea typeface="Quattrocento Sans"/>
                <a:cs typeface="Quattrocento Sans"/>
                <a:sym typeface="Quattrocento Sans"/>
              </a:rPr>
              <a:t>Tools or resources</a:t>
            </a:r>
            <a:endParaRPr/>
          </a:p>
        </p:txBody>
      </p:sp>
      <p:sp>
        <p:nvSpPr>
          <p:cNvPr id="157" name="Google Shape;157;p29"/>
          <p:cNvSpPr txBox="1"/>
          <p:nvPr/>
        </p:nvSpPr>
        <p:spPr>
          <a:xfrm>
            <a:off x="258097" y="863475"/>
            <a:ext cx="8664678" cy="2560725"/>
          </a:xfrm>
          <a:prstGeom prst="rect">
            <a:avLst/>
          </a:prstGeom>
          <a:noFill/>
          <a:ln>
            <a:noFill/>
          </a:ln>
        </p:spPr>
        <p:txBody>
          <a:bodyPr spcFirstLastPara="1" wrap="square" lIns="68575" tIns="68575" rIns="68575" bIns="68575" anchor="t" anchorCtr="0">
            <a:noAutofit/>
          </a:bodyPr>
          <a:lstStyle/>
          <a:p>
            <a:pPr marL="0" marR="0" lvl="0" indent="0" algn="just" rtl="0">
              <a:lnSpc>
                <a:spcPct val="100000"/>
              </a:lnSpc>
              <a:spcBef>
                <a:spcPts val="0"/>
              </a:spcBef>
              <a:spcAft>
                <a:spcPts val="0"/>
              </a:spcAft>
              <a:buClr>
                <a:srgbClr val="1F1F1F"/>
              </a:buClr>
              <a:buSzPts val="1100"/>
              <a:buFont typeface="Arial"/>
              <a:buNone/>
            </a:pPr>
            <a:r>
              <a:rPr lang="en" sz="1100" b="0" i="0" u="none" strike="noStrike" cap="none">
                <a:solidFill>
                  <a:srgbClr val="1F1F1F"/>
                </a:solidFill>
                <a:latin typeface="Arial"/>
                <a:ea typeface="Arial"/>
                <a:cs typeface="Arial"/>
                <a:sym typeface="Arial"/>
              </a:rPr>
              <a:t>Here are some concrete tools and resources required to achieve the results you outlined:</a:t>
            </a:r>
            <a:endParaRPr sz="1100"/>
          </a:p>
          <a:p>
            <a:pPr marL="0" marR="0" lvl="0" indent="0" algn="just" rtl="0">
              <a:lnSpc>
                <a:spcPct val="100000"/>
              </a:lnSpc>
              <a:spcBef>
                <a:spcPts val="0"/>
              </a:spcBef>
              <a:spcAft>
                <a:spcPts val="0"/>
              </a:spcAft>
              <a:buClr>
                <a:srgbClr val="1F1F1F"/>
              </a:buClr>
              <a:buSzPts val="1100"/>
              <a:buFont typeface="Arial"/>
              <a:buNone/>
            </a:pPr>
            <a:r>
              <a:rPr lang="en" sz="1100" b="1" i="0" u="none" strike="noStrike" cap="none">
                <a:solidFill>
                  <a:srgbClr val="1F1F1F"/>
                </a:solidFill>
                <a:latin typeface="Arial"/>
                <a:ea typeface="Arial"/>
                <a:cs typeface="Arial"/>
                <a:sym typeface="Arial"/>
              </a:rPr>
              <a:t>Generative AI Tools:</a:t>
            </a:r>
            <a:endParaRPr sz="1100" b="0" i="0" u="none" strike="noStrike" cap="none">
              <a:solidFill>
                <a:srgbClr val="1F1F1F"/>
              </a:solidFill>
              <a:latin typeface="Arial"/>
              <a:ea typeface="Arial"/>
              <a:cs typeface="Arial"/>
              <a:sym typeface="Arial"/>
            </a:endParaRPr>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Large Language Models (LLMs):</a:t>
            </a:r>
            <a:r>
              <a:rPr lang="en" sz="1100" b="0" i="0" u="none" strike="noStrike" cap="none">
                <a:solidFill>
                  <a:srgbClr val="1F1F1F"/>
                </a:solidFill>
                <a:latin typeface="Arial"/>
                <a:ea typeface="Arial"/>
                <a:cs typeface="Arial"/>
                <a:sym typeface="Arial"/>
              </a:rPr>
              <a:t> Consider platforms like Google Dialogflow, OpenAI API, or Amazon Comprehend to access pre-trained LLMs or build your own custom models for tasks like intent recognition and response generation.</a:t>
            </a:r>
            <a:endParaRPr sz="1100"/>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Natural Language Processing (NLP) Libraries:</a:t>
            </a:r>
            <a:r>
              <a:rPr lang="en" sz="1100" b="0" i="0" u="none" strike="noStrike" cap="none">
                <a:solidFill>
                  <a:srgbClr val="1F1F1F"/>
                </a:solidFill>
                <a:latin typeface="Arial"/>
                <a:ea typeface="Arial"/>
                <a:cs typeface="Arial"/>
                <a:sym typeface="Arial"/>
              </a:rPr>
              <a:t> Utilize NLP libraries like spaCy (Python) or NLTK (Python) for tasks like text cleaning, tokenization, and sentiment analysis to prepare your data and enhance model performance.</a:t>
            </a:r>
            <a:endParaRPr sz="1100"/>
          </a:p>
          <a:p>
            <a:pPr marL="0" marR="0" lvl="0" indent="0" algn="just" rtl="0">
              <a:lnSpc>
                <a:spcPct val="100000"/>
              </a:lnSpc>
              <a:spcBef>
                <a:spcPts val="0"/>
              </a:spcBef>
              <a:spcAft>
                <a:spcPts val="0"/>
              </a:spcAft>
              <a:buClr>
                <a:srgbClr val="1F1F1F"/>
              </a:buClr>
              <a:buSzPts val="1100"/>
              <a:buFont typeface="Arial"/>
              <a:buNone/>
            </a:pPr>
            <a:r>
              <a:rPr lang="en" sz="1100" b="1" i="0" u="none" strike="noStrike" cap="none">
                <a:solidFill>
                  <a:srgbClr val="1F1F1F"/>
                </a:solidFill>
                <a:latin typeface="Arial"/>
                <a:ea typeface="Arial"/>
                <a:cs typeface="Arial"/>
                <a:sym typeface="Arial"/>
              </a:rPr>
              <a:t>Customer Service Platforms:</a:t>
            </a:r>
            <a:endParaRPr sz="1100" b="0" i="0" u="none" strike="noStrike" cap="none">
              <a:solidFill>
                <a:srgbClr val="1F1F1F"/>
              </a:solidFill>
              <a:latin typeface="Arial"/>
              <a:ea typeface="Arial"/>
              <a:cs typeface="Arial"/>
              <a:sym typeface="Arial"/>
            </a:endParaRPr>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CRM Integration Platforms:</a:t>
            </a:r>
            <a:r>
              <a:rPr lang="en" sz="1100" b="0" i="0" u="none" strike="noStrike" cap="none">
                <a:solidFill>
                  <a:srgbClr val="1F1F1F"/>
                </a:solidFill>
                <a:latin typeface="Arial"/>
                <a:ea typeface="Arial"/>
                <a:cs typeface="Arial"/>
                <a:sym typeface="Arial"/>
              </a:rPr>
              <a:t> Tools like Zapier or Tray.io can help integrate your generative AI solution with existing CRM platforms for a unified customer view and data exchange.</a:t>
            </a:r>
            <a:endParaRPr sz="1100"/>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Omnichannel Communication Platforms:</a:t>
            </a:r>
            <a:r>
              <a:rPr lang="en" sz="1100" b="0" i="0" u="none" strike="noStrike" cap="none">
                <a:solidFill>
                  <a:srgbClr val="1F1F1F"/>
                </a:solidFill>
                <a:latin typeface="Arial"/>
                <a:ea typeface="Arial"/>
                <a:cs typeface="Arial"/>
                <a:sym typeface="Arial"/>
              </a:rPr>
              <a:t> Platforms like Zendesk Sunshine or Salesforce OmniChannel can provide a central hub for managing customer interactions across various channels (phone, chat, email) where your AI can be deployed.</a:t>
            </a:r>
            <a:endParaRPr sz="1100"/>
          </a:p>
          <a:p>
            <a:pPr marL="0" marR="0" lvl="0" indent="0" algn="just" rtl="0">
              <a:lnSpc>
                <a:spcPct val="100000"/>
              </a:lnSpc>
              <a:spcBef>
                <a:spcPts val="0"/>
              </a:spcBef>
              <a:spcAft>
                <a:spcPts val="0"/>
              </a:spcAft>
              <a:buClr>
                <a:srgbClr val="1F1F1F"/>
              </a:buClr>
              <a:buSzPts val="1100"/>
              <a:buFont typeface="Arial"/>
              <a:buNone/>
            </a:pPr>
            <a:r>
              <a:rPr lang="en" sz="1100" b="1" i="0" u="none" strike="noStrike" cap="none">
                <a:solidFill>
                  <a:srgbClr val="1F1F1F"/>
                </a:solidFill>
                <a:latin typeface="Arial"/>
                <a:ea typeface="Arial"/>
                <a:cs typeface="Arial"/>
                <a:sym typeface="Arial"/>
              </a:rPr>
              <a:t>Data &amp; Knowledge Management:</a:t>
            </a:r>
            <a:endParaRPr sz="1100" b="0" i="0" u="none" strike="noStrike" cap="none">
              <a:solidFill>
                <a:srgbClr val="1F1F1F"/>
              </a:solidFill>
              <a:latin typeface="Arial"/>
              <a:ea typeface="Arial"/>
              <a:cs typeface="Arial"/>
              <a:sym typeface="Arial"/>
            </a:endParaRPr>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Customer Data Platforms (CDPs):</a:t>
            </a:r>
            <a:r>
              <a:rPr lang="en" sz="1100" b="0" i="0" u="none" strike="noStrike" cap="none">
                <a:solidFill>
                  <a:srgbClr val="1F1F1F"/>
                </a:solidFill>
                <a:latin typeface="Arial"/>
                <a:ea typeface="Arial"/>
                <a:cs typeface="Arial"/>
                <a:sym typeface="Arial"/>
              </a:rPr>
              <a:t> CDPs like Treasure Data or mParticle can help collect, unify, and manage customer data from various sources to create a comprehensive customer profile for AI personalization.</a:t>
            </a:r>
            <a:endParaRPr sz="1100"/>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Knowledge Base Management Systems:</a:t>
            </a:r>
            <a:r>
              <a:rPr lang="en" sz="1100" b="0" i="0" u="none" strike="noStrike" cap="none">
                <a:solidFill>
                  <a:srgbClr val="1F1F1F"/>
                </a:solidFill>
                <a:latin typeface="Arial"/>
                <a:ea typeface="Arial"/>
                <a:cs typeface="Arial"/>
                <a:sym typeface="Arial"/>
              </a:rPr>
              <a:t> Systems like Document365 or KnowledgeOwl can help you build, organize, and maintain your knowledge base in a structured format accessible for AI use.</a:t>
            </a:r>
            <a:endParaRPr sz="1100"/>
          </a:p>
          <a:p>
            <a:pPr marL="0" marR="0" lvl="0" indent="0" algn="just" rtl="0">
              <a:lnSpc>
                <a:spcPct val="100000"/>
              </a:lnSpc>
              <a:spcBef>
                <a:spcPts val="0"/>
              </a:spcBef>
              <a:spcAft>
                <a:spcPts val="0"/>
              </a:spcAft>
              <a:buClr>
                <a:srgbClr val="1F1F1F"/>
              </a:buClr>
              <a:buSzPts val="1100"/>
              <a:buFont typeface="Arial"/>
              <a:buNone/>
            </a:pPr>
            <a:r>
              <a:rPr lang="en" sz="1100" b="1" i="0" u="none" strike="noStrike" cap="none">
                <a:solidFill>
                  <a:srgbClr val="1F1F1F"/>
                </a:solidFill>
                <a:latin typeface="Arial"/>
                <a:ea typeface="Arial"/>
                <a:cs typeface="Arial"/>
                <a:sym typeface="Arial"/>
              </a:rPr>
              <a:t>Additional Resources:</a:t>
            </a:r>
            <a:endParaRPr sz="1100" b="0" i="0" u="none" strike="noStrike" cap="none">
              <a:solidFill>
                <a:srgbClr val="1F1F1F"/>
              </a:solidFill>
              <a:latin typeface="Arial"/>
              <a:ea typeface="Arial"/>
              <a:cs typeface="Arial"/>
              <a:sym typeface="Arial"/>
            </a:endParaRPr>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Cloud Computing Platforms:</a:t>
            </a:r>
            <a:r>
              <a:rPr lang="en" sz="1100" b="0" i="0" u="none" strike="noStrike" cap="none">
                <a:solidFill>
                  <a:srgbClr val="1F1F1F"/>
                </a:solidFill>
                <a:latin typeface="Arial"/>
                <a:ea typeface="Arial"/>
                <a:cs typeface="Arial"/>
                <a:sym typeface="Arial"/>
              </a:rPr>
              <a:t> Cloud platforms like Google Cloud Platform (GCP), Amazon Web Services (AWS), or Microsoft Azure offer the scalability and processing power needed to train and run large generative AI models.</a:t>
            </a:r>
            <a:endParaRPr sz="1100"/>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Security &amp; Privacy Tools:</a:t>
            </a:r>
            <a:r>
              <a:rPr lang="en" sz="1100" b="0" i="0" u="none" strike="noStrike" cap="none">
                <a:solidFill>
                  <a:srgbClr val="1F1F1F"/>
                </a:solidFill>
                <a:latin typeface="Arial"/>
                <a:ea typeface="Arial"/>
                <a:cs typeface="Arial"/>
                <a:sym typeface="Arial"/>
              </a:rPr>
              <a:t> Utilize tools for data encryption (like GPG or AES), access control (role-based access systems), and data anonymization techniques to ensure responsible AI development and customer data protection.</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0" y="172163"/>
            <a:ext cx="9092055" cy="432000"/>
          </a:xfrm>
          <a:prstGeom prst="rect">
            <a:avLst/>
          </a:prstGeom>
          <a:noFill/>
          <a:ln>
            <a:noFill/>
          </a:ln>
        </p:spPr>
        <p:txBody>
          <a:bodyPr spcFirstLastPara="1" wrap="square" lIns="68575" tIns="68575" rIns="68575" bIns="68575" anchor="t" anchorCtr="0">
            <a:noAutofit/>
          </a:bodyPr>
          <a:lstStyle/>
          <a:p>
            <a:pPr marL="0" lvl="0" indent="0" algn="ctr" rtl="0">
              <a:lnSpc>
                <a:spcPct val="100000"/>
              </a:lnSpc>
              <a:spcBef>
                <a:spcPts val="0"/>
              </a:spcBef>
              <a:spcAft>
                <a:spcPts val="0"/>
              </a:spcAft>
              <a:buClr>
                <a:schemeClr val="dk1"/>
              </a:buClr>
              <a:buSzPts val="2100"/>
              <a:buFont typeface="Quattrocento Sans"/>
              <a:buNone/>
            </a:pPr>
            <a:r>
              <a:rPr lang="en" sz="2100" b="1">
                <a:solidFill>
                  <a:schemeClr val="dk1"/>
                </a:solidFill>
                <a:latin typeface="Quattrocento Sans"/>
                <a:ea typeface="Quattrocento Sans"/>
                <a:cs typeface="Quattrocento Sans"/>
                <a:sym typeface="Quattrocento Sans"/>
              </a:rPr>
              <a:t>Key Differentiators &amp; Adoption Plan</a:t>
            </a:r>
            <a:endParaRPr sz="2100" b="1">
              <a:solidFill>
                <a:schemeClr val="dk1"/>
              </a:solidFill>
              <a:latin typeface="Quattrocento Sans"/>
              <a:ea typeface="Quattrocento Sans"/>
              <a:cs typeface="Quattrocento Sans"/>
              <a:sym typeface="Quattrocento Sans"/>
            </a:endParaRPr>
          </a:p>
        </p:txBody>
      </p:sp>
      <p:sp>
        <p:nvSpPr>
          <p:cNvPr id="169" name="Google Shape;169;p31"/>
          <p:cNvSpPr txBox="1"/>
          <p:nvPr/>
        </p:nvSpPr>
        <p:spPr>
          <a:xfrm>
            <a:off x="209746" y="658442"/>
            <a:ext cx="8724508" cy="4107863"/>
          </a:xfrm>
          <a:prstGeom prst="rect">
            <a:avLst/>
          </a:prstGeom>
          <a:noFill/>
          <a:ln>
            <a:noFill/>
          </a:ln>
        </p:spPr>
        <p:txBody>
          <a:bodyPr spcFirstLastPara="1" wrap="square" lIns="68575" tIns="68575" rIns="68575" bIns="68575" anchor="t" anchorCtr="0">
            <a:noAutofit/>
          </a:bodyPr>
          <a:lstStyle/>
          <a:p>
            <a:pPr marL="0" marR="0" lvl="0" indent="0" algn="just" rtl="0">
              <a:lnSpc>
                <a:spcPct val="100000"/>
              </a:lnSpc>
              <a:spcBef>
                <a:spcPts val="0"/>
              </a:spcBef>
              <a:spcAft>
                <a:spcPts val="0"/>
              </a:spcAft>
              <a:buClr>
                <a:srgbClr val="1F1F1F"/>
              </a:buClr>
              <a:buSzPts val="1100"/>
              <a:buFont typeface="Arial"/>
              <a:buNone/>
            </a:pPr>
            <a:r>
              <a:rPr lang="en" sz="1100" b="1" i="0" u="none" strike="noStrike" cap="none">
                <a:solidFill>
                  <a:srgbClr val="1F1F1F"/>
                </a:solidFill>
                <a:latin typeface="Arial"/>
                <a:ea typeface="Arial"/>
                <a:cs typeface="Arial"/>
                <a:sym typeface="Arial"/>
              </a:rPr>
              <a:t>Key Differentiators for Generative AI in Customer Service</a:t>
            </a:r>
            <a:endParaRPr sz="1100"/>
          </a:p>
          <a:p>
            <a:pPr marL="0" marR="0" lvl="0" indent="0" algn="just" rtl="0">
              <a:lnSpc>
                <a:spcPct val="100000"/>
              </a:lnSpc>
              <a:spcBef>
                <a:spcPts val="0"/>
              </a:spcBef>
              <a:spcAft>
                <a:spcPts val="0"/>
              </a:spcAft>
              <a:buClr>
                <a:schemeClr val="dk1"/>
              </a:buClr>
              <a:buSzPts val="1100"/>
              <a:buFont typeface="Calibri"/>
              <a:buNone/>
            </a:pPr>
            <a:endParaRPr sz="1100" b="1" i="0" u="none" strike="noStrike" cap="none">
              <a:solidFill>
                <a:srgbClr val="1F1F1F"/>
              </a:solidFill>
              <a:latin typeface="Arial"/>
              <a:ea typeface="Arial"/>
              <a:cs typeface="Arial"/>
              <a:sym typeface="Arial"/>
            </a:endParaRPr>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Focus on Specific Needs:</a:t>
            </a:r>
            <a:r>
              <a:rPr lang="en" sz="1100" b="0" i="0" u="none" strike="noStrike" cap="none">
                <a:solidFill>
                  <a:srgbClr val="1F1F1F"/>
                </a:solidFill>
                <a:latin typeface="Arial"/>
                <a:ea typeface="Arial"/>
                <a:cs typeface="Arial"/>
                <a:sym typeface="Arial"/>
              </a:rPr>
              <a:t> Don't be generic. Identify your unique customer pain points and tailor the AI to address them effectively.</a:t>
            </a:r>
            <a:endParaRPr sz="1100"/>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Domain Expertise:</a:t>
            </a:r>
            <a:r>
              <a:rPr lang="en" sz="1100" b="0" i="0" u="none" strike="noStrike" cap="none">
                <a:solidFill>
                  <a:srgbClr val="1F1F1F"/>
                </a:solidFill>
                <a:latin typeface="Arial"/>
                <a:ea typeface="Arial"/>
                <a:cs typeface="Arial"/>
                <a:sym typeface="Arial"/>
              </a:rPr>
              <a:t> Train your AI with industry-specific data and knowledge to provide accurate and insightful responses relevant to your specific customer base.</a:t>
            </a:r>
            <a:endParaRPr sz="1100"/>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Explainability &amp; Transparency:</a:t>
            </a:r>
            <a:r>
              <a:rPr lang="en" sz="1100" b="0" i="0" u="none" strike="noStrike" cap="none">
                <a:solidFill>
                  <a:srgbClr val="1F1F1F"/>
                </a:solidFill>
                <a:latin typeface="Arial"/>
                <a:ea typeface="Arial"/>
                <a:cs typeface="Arial"/>
                <a:sym typeface="Arial"/>
              </a:rPr>
              <a:t> Move beyond "black box" solutions. Offer some level of explainability for AI-generated responses, fostering trust and user comfort.</a:t>
            </a:r>
            <a:endParaRPr sz="1100"/>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Multilingual Support:</a:t>
            </a:r>
            <a:r>
              <a:rPr lang="en" sz="1100" b="0" i="0" u="none" strike="noStrike" cap="none">
                <a:solidFill>
                  <a:srgbClr val="1F1F1F"/>
                </a:solidFill>
                <a:latin typeface="Arial"/>
                <a:ea typeface="Arial"/>
                <a:cs typeface="Arial"/>
                <a:sym typeface="Arial"/>
              </a:rPr>
              <a:t> Cater to a global audience. Develop a multilingual AI capable of handling customer inquiries in various languages.</a:t>
            </a:r>
            <a:endParaRPr sz="1100"/>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Human-in-the-Loop Approach:</a:t>
            </a:r>
            <a:r>
              <a:rPr lang="en" sz="1100" b="0" i="0" u="none" strike="noStrike" cap="none">
                <a:solidFill>
                  <a:srgbClr val="1F1F1F"/>
                </a:solidFill>
                <a:latin typeface="Arial"/>
                <a:ea typeface="Arial"/>
                <a:cs typeface="Arial"/>
                <a:sym typeface="Arial"/>
              </a:rPr>
              <a:t> Don't replace human interaction entirely. Focus on integrating AI seamlessly with human agents for a collaborative and efficient service experience.</a:t>
            </a:r>
            <a:endParaRPr sz="1100"/>
          </a:p>
          <a:p>
            <a:pPr marL="0" marR="0" lvl="0" indent="0" algn="just" rtl="0">
              <a:lnSpc>
                <a:spcPct val="100000"/>
              </a:lnSpc>
              <a:spcBef>
                <a:spcPts val="0"/>
              </a:spcBef>
              <a:spcAft>
                <a:spcPts val="0"/>
              </a:spcAft>
              <a:buClr>
                <a:schemeClr val="dk1"/>
              </a:buClr>
              <a:buSzPts val="1100"/>
              <a:buFont typeface="Calibri"/>
              <a:buNone/>
            </a:pPr>
            <a:endParaRPr sz="1100" b="1" i="0" u="none" strike="noStrike" cap="none">
              <a:solidFill>
                <a:srgbClr val="1F1F1F"/>
              </a:solidFill>
              <a:latin typeface="Arial"/>
              <a:ea typeface="Arial"/>
              <a:cs typeface="Arial"/>
              <a:sym typeface="Arial"/>
            </a:endParaRPr>
          </a:p>
          <a:p>
            <a:pPr marL="0" marR="0" lvl="0" indent="0" algn="just" rtl="0">
              <a:lnSpc>
                <a:spcPct val="100000"/>
              </a:lnSpc>
              <a:spcBef>
                <a:spcPts val="0"/>
              </a:spcBef>
              <a:spcAft>
                <a:spcPts val="0"/>
              </a:spcAft>
              <a:buClr>
                <a:srgbClr val="1F1F1F"/>
              </a:buClr>
              <a:buSzPts val="1100"/>
              <a:buFont typeface="Arial"/>
              <a:buNone/>
            </a:pPr>
            <a:r>
              <a:rPr lang="en" sz="1100" b="1" i="0" u="none" strike="noStrike" cap="none">
                <a:solidFill>
                  <a:srgbClr val="1F1F1F"/>
                </a:solidFill>
                <a:latin typeface="Arial"/>
                <a:ea typeface="Arial"/>
                <a:cs typeface="Arial"/>
                <a:sym typeface="Arial"/>
              </a:rPr>
              <a:t>Adoption Plan for Generative AI in Customer Service</a:t>
            </a:r>
            <a:endParaRPr sz="1100"/>
          </a:p>
          <a:p>
            <a:pPr marL="0" marR="0" lvl="0" indent="-69850" algn="just" rtl="0">
              <a:lnSpc>
                <a:spcPct val="100000"/>
              </a:lnSpc>
              <a:spcBef>
                <a:spcPts val="0"/>
              </a:spcBef>
              <a:spcAft>
                <a:spcPts val="0"/>
              </a:spcAft>
              <a:buClr>
                <a:srgbClr val="1F1F1F"/>
              </a:buClr>
              <a:buSzPts val="1100"/>
              <a:buFont typeface="Arial"/>
              <a:buAutoNum type="arabicPeriod"/>
            </a:pPr>
            <a:r>
              <a:rPr lang="en" sz="1100" b="1" i="0" u="none" strike="noStrike" cap="none">
                <a:solidFill>
                  <a:srgbClr val="1F1F1F"/>
                </a:solidFill>
                <a:latin typeface="Arial"/>
                <a:ea typeface="Arial"/>
                <a:cs typeface="Arial"/>
                <a:sym typeface="Arial"/>
              </a:rPr>
              <a:t>Preparation:</a:t>
            </a:r>
            <a:endParaRPr sz="1100" b="0" i="0" u="none" strike="noStrike" cap="none">
              <a:solidFill>
                <a:srgbClr val="1F1F1F"/>
              </a:solidFill>
              <a:latin typeface="Arial"/>
              <a:ea typeface="Arial"/>
              <a:cs typeface="Arial"/>
              <a:sym typeface="Arial"/>
            </a:endParaRPr>
          </a:p>
          <a:p>
            <a:pPr marL="342900" marR="0" lvl="1"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Gather Requirements:</a:t>
            </a:r>
            <a:r>
              <a:rPr lang="en" sz="1100" b="0" i="0" u="none" strike="noStrike" cap="none">
                <a:solidFill>
                  <a:srgbClr val="1F1F1F"/>
                </a:solidFill>
                <a:latin typeface="Arial"/>
                <a:ea typeface="Arial"/>
                <a:cs typeface="Arial"/>
                <a:sym typeface="Arial"/>
              </a:rPr>
              <a:t> Identify specific customer service challenges and define success metrics for AI implementation.</a:t>
            </a:r>
            <a:endParaRPr sz="1100"/>
          </a:p>
          <a:p>
            <a:pPr marL="342900" marR="0" lvl="1"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Data Collection &amp; Cleaning:</a:t>
            </a:r>
            <a:r>
              <a:rPr lang="en" sz="1100" b="0" i="0" u="none" strike="noStrike" cap="none">
                <a:solidFill>
                  <a:srgbClr val="1F1F1F"/>
                </a:solidFill>
                <a:latin typeface="Arial"/>
                <a:ea typeface="Arial"/>
                <a:cs typeface="Arial"/>
                <a:sym typeface="Arial"/>
              </a:rPr>
              <a:t> Prepare high-quality customer data and ensure its accuracy and consistency for training the AI model.</a:t>
            </a:r>
            <a:endParaRPr sz="1100"/>
          </a:p>
          <a:p>
            <a:pPr marL="342900" marR="0" lvl="1"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Develop Training Plan:</a:t>
            </a:r>
            <a:r>
              <a:rPr lang="en" sz="1100" b="0" i="0" u="none" strike="noStrike" cap="none">
                <a:solidFill>
                  <a:srgbClr val="1F1F1F"/>
                </a:solidFill>
                <a:latin typeface="Arial"/>
                <a:ea typeface="Arial"/>
                <a:cs typeface="Arial"/>
                <a:sym typeface="Arial"/>
              </a:rPr>
              <a:t> Train customer service agents on using the AI effectively, including escalation protocols for complex issues.</a:t>
            </a:r>
            <a:endParaRPr sz="1100"/>
          </a:p>
          <a:p>
            <a:pPr marL="0" marR="0" lvl="0" indent="-69850" algn="just" rtl="0">
              <a:lnSpc>
                <a:spcPct val="100000"/>
              </a:lnSpc>
              <a:spcBef>
                <a:spcPts val="0"/>
              </a:spcBef>
              <a:spcAft>
                <a:spcPts val="0"/>
              </a:spcAft>
              <a:buClr>
                <a:srgbClr val="1F1F1F"/>
              </a:buClr>
              <a:buSzPts val="1100"/>
              <a:buFont typeface="Arial"/>
              <a:buAutoNum type="arabicPeriod"/>
            </a:pPr>
            <a:r>
              <a:rPr lang="en" sz="1100" b="1" i="0" u="none" strike="noStrike" cap="none">
                <a:solidFill>
                  <a:srgbClr val="1F1F1F"/>
                </a:solidFill>
                <a:latin typeface="Arial"/>
                <a:ea typeface="Arial"/>
                <a:cs typeface="Arial"/>
                <a:sym typeface="Arial"/>
              </a:rPr>
              <a:t>Pilot Launch:</a:t>
            </a:r>
            <a:endParaRPr sz="1100" b="0" i="0" u="none" strike="noStrike" cap="none">
              <a:solidFill>
                <a:srgbClr val="1F1F1F"/>
              </a:solidFill>
              <a:latin typeface="Arial"/>
              <a:ea typeface="Arial"/>
              <a:cs typeface="Arial"/>
              <a:sym typeface="Arial"/>
            </a:endParaRPr>
          </a:p>
          <a:p>
            <a:pPr marL="342900" marR="0" lvl="1"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Start Small:</a:t>
            </a:r>
            <a:r>
              <a:rPr lang="en" sz="1100" b="0" i="0" u="none" strike="noStrike" cap="none">
                <a:solidFill>
                  <a:srgbClr val="1F1F1F"/>
                </a:solidFill>
                <a:latin typeface="Arial"/>
                <a:ea typeface="Arial"/>
                <a:cs typeface="Arial"/>
                <a:sym typeface="Arial"/>
              </a:rPr>
              <a:t> Begin with a pilot program in a limited environment to test and refine the AI model's performance before a full rollout.</a:t>
            </a:r>
            <a:endParaRPr sz="1100"/>
          </a:p>
          <a:p>
            <a:pPr marL="342900" marR="0" lvl="1"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Gather Feedback:</a:t>
            </a:r>
            <a:r>
              <a:rPr lang="en" sz="1100" b="0" i="0" u="none" strike="noStrike" cap="none">
                <a:solidFill>
                  <a:srgbClr val="1F1F1F"/>
                </a:solidFill>
                <a:latin typeface="Arial"/>
                <a:ea typeface="Arial"/>
                <a:cs typeface="Arial"/>
                <a:sym typeface="Arial"/>
              </a:rPr>
              <a:t> Actively solicit feedback from both customers and agents on their experience with the AI to identify areas for improvement.</a:t>
            </a:r>
            <a:endParaRPr sz="1100"/>
          </a:p>
          <a:p>
            <a:pPr marL="342900" marR="0" lvl="1"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Iterate &amp; Refine:</a:t>
            </a:r>
            <a:r>
              <a:rPr lang="en" sz="1100" b="0" i="0" u="none" strike="noStrike" cap="none">
                <a:solidFill>
                  <a:srgbClr val="1F1F1F"/>
                </a:solidFill>
                <a:latin typeface="Arial"/>
                <a:ea typeface="Arial"/>
                <a:cs typeface="Arial"/>
                <a:sym typeface="Arial"/>
              </a:rPr>
              <a:t> Based on pilot results, refine the AI model, training data, and user interface for a more optimized experience.</a:t>
            </a:r>
            <a:endParaRPr sz="1100"/>
          </a:p>
          <a:p>
            <a:pPr marL="0" marR="0" lvl="0" indent="-69850" algn="just" rtl="0">
              <a:lnSpc>
                <a:spcPct val="100000"/>
              </a:lnSpc>
              <a:spcBef>
                <a:spcPts val="0"/>
              </a:spcBef>
              <a:spcAft>
                <a:spcPts val="0"/>
              </a:spcAft>
              <a:buClr>
                <a:srgbClr val="1F1F1F"/>
              </a:buClr>
              <a:buSzPts val="1100"/>
              <a:buFont typeface="Arial"/>
              <a:buAutoNum type="arabicPeriod"/>
            </a:pPr>
            <a:r>
              <a:rPr lang="en" sz="1100" b="1" i="0" u="none" strike="noStrike" cap="none">
                <a:solidFill>
                  <a:srgbClr val="1F1F1F"/>
                </a:solidFill>
                <a:latin typeface="Arial"/>
                <a:ea typeface="Arial"/>
                <a:cs typeface="Arial"/>
                <a:sym typeface="Arial"/>
              </a:rPr>
              <a:t>Full Implementation:</a:t>
            </a:r>
            <a:endParaRPr sz="1100" b="0" i="0" u="none" strike="noStrike" cap="none">
              <a:solidFill>
                <a:srgbClr val="1F1F1F"/>
              </a:solidFill>
              <a:latin typeface="Arial"/>
              <a:ea typeface="Arial"/>
              <a:cs typeface="Arial"/>
              <a:sym typeface="Arial"/>
            </a:endParaRPr>
          </a:p>
          <a:p>
            <a:pPr marL="342900" marR="0" lvl="1"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Phased Rollout:</a:t>
            </a:r>
            <a:r>
              <a:rPr lang="en" sz="1100" b="0" i="0" u="none" strike="noStrike" cap="none">
                <a:solidFill>
                  <a:srgbClr val="1F1F1F"/>
                </a:solidFill>
                <a:latin typeface="Arial"/>
                <a:ea typeface="Arial"/>
                <a:cs typeface="Arial"/>
                <a:sym typeface="Arial"/>
              </a:rPr>
              <a:t> Gradually introduce the AI across different customer service channels (phone, chat, email) based on pilot learnings.</a:t>
            </a:r>
            <a:endParaRPr sz="1100"/>
          </a:p>
          <a:p>
            <a:pPr marL="342900" marR="0" lvl="1"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Communication &amp; Transparency:</a:t>
            </a:r>
            <a:r>
              <a:rPr lang="en" sz="1100" b="0" i="0" u="none" strike="noStrike" cap="none">
                <a:solidFill>
                  <a:srgbClr val="1F1F1F"/>
                </a:solidFill>
                <a:latin typeface="Arial"/>
                <a:ea typeface="Arial"/>
                <a:cs typeface="Arial"/>
                <a:sym typeface="Arial"/>
              </a:rPr>
              <a:t> Inform customers about AI usage and provide options for interacting with human agents if preferred.</a:t>
            </a:r>
            <a:endParaRPr sz="1100"/>
          </a:p>
          <a:p>
            <a:pPr marL="342900" marR="0" lvl="1"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Ongoing Monitoring &amp; Improvement:</a:t>
            </a:r>
            <a:r>
              <a:rPr lang="en" sz="1100" b="0" i="0" u="none" strike="noStrike" cap="none">
                <a:solidFill>
                  <a:srgbClr val="1F1F1F"/>
                </a:solidFill>
                <a:latin typeface="Arial"/>
                <a:ea typeface="Arial"/>
                <a:cs typeface="Arial"/>
                <a:sym typeface="Arial"/>
              </a:rPr>
              <a:t> Continuously monitor AI performance, analyze results, and update training data to ensure ongoing effectiveness.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0" y="172163"/>
            <a:ext cx="9078012" cy="432000"/>
          </a:xfrm>
          <a:prstGeom prst="rect">
            <a:avLst/>
          </a:prstGeom>
          <a:noFill/>
          <a:ln>
            <a:noFill/>
          </a:ln>
        </p:spPr>
        <p:txBody>
          <a:bodyPr spcFirstLastPara="1" wrap="square" lIns="68575" tIns="68575" rIns="68575" bIns="68575" anchor="t" anchorCtr="0">
            <a:noAutofit/>
          </a:bodyPr>
          <a:lstStyle/>
          <a:p>
            <a:pPr marL="0" lvl="0" indent="0" algn="ctr" rtl="0">
              <a:lnSpc>
                <a:spcPct val="100000"/>
              </a:lnSpc>
              <a:spcBef>
                <a:spcPts val="0"/>
              </a:spcBef>
              <a:spcAft>
                <a:spcPts val="0"/>
              </a:spcAft>
              <a:buClr>
                <a:schemeClr val="dk1"/>
              </a:buClr>
              <a:buSzPts val="2100"/>
              <a:buFont typeface="Quattrocento Sans"/>
              <a:buNone/>
            </a:pPr>
            <a:r>
              <a:rPr lang="en" sz="2100" b="1">
                <a:solidFill>
                  <a:schemeClr val="dk1"/>
                </a:solidFill>
                <a:latin typeface="Quattrocento Sans"/>
                <a:ea typeface="Quattrocento Sans"/>
                <a:cs typeface="Quattrocento Sans"/>
                <a:sym typeface="Quattrocento Sans"/>
              </a:rPr>
              <a:t>Business Potential and Relevance</a:t>
            </a:r>
            <a:br>
              <a:rPr lang="en" sz="2100" b="1">
                <a:solidFill>
                  <a:schemeClr val="dk1"/>
                </a:solidFill>
                <a:latin typeface="Quattrocento Sans"/>
                <a:ea typeface="Quattrocento Sans"/>
                <a:cs typeface="Quattrocento Sans"/>
                <a:sym typeface="Quattrocento Sans"/>
              </a:rPr>
            </a:br>
            <a:endParaRPr sz="2100" b="1">
              <a:solidFill>
                <a:schemeClr val="dk1"/>
              </a:solidFill>
              <a:latin typeface="Quattrocento Sans"/>
              <a:ea typeface="Quattrocento Sans"/>
              <a:cs typeface="Quattrocento Sans"/>
              <a:sym typeface="Quattrocento Sans"/>
            </a:endParaRPr>
          </a:p>
        </p:txBody>
      </p:sp>
      <p:sp>
        <p:nvSpPr>
          <p:cNvPr id="181" name="Google Shape;181;p33"/>
          <p:cNvSpPr txBox="1"/>
          <p:nvPr/>
        </p:nvSpPr>
        <p:spPr>
          <a:xfrm>
            <a:off x="254524" y="1145357"/>
            <a:ext cx="8618405" cy="3570402"/>
          </a:xfrm>
          <a:prstGeom prst="rect">
            <a:avLst/>
          </a:prstGeom>
          <a:noFill/>
          <a:ln>
            <a:noFill/>
          </a:ln>
        </p:spPr>
        <p:txBody>
          <a:bodyPr spcFirstLastPara="1" wrap="square" lIns="68575" tIns="68575" rIns="68575" bIns="68575" anchor="t" anchorCtr="0">
            <a:noAutofit/>
          </a:bodyPr>
          <a:lstStyle/>
          <a:p>
            <a:pPr marL="0" marR="0" lvl="0" indent="-88900" algn="just" rtl="0">
              <a:lnSpc>
                <a:spcPct val="100000"/>
              </a:lnSpc>
              <a:spcBef>
                <a:spcPts val="0"/>
              </a:spcBef>
              <a:spcAft>
                <a:spcPts val="0"/>
              </a:spcAft>
              <a:buClr>
                <a:srgbClr val="1F1F1F"/>
              </a:buClr>
              <a:buSzPts val="1400"/>
              <a:buFont typeface="Arial"/>
              <a:buChar char="•"/>
            </a:pPr>
            <a:r>
              <a:rPr lang="en" sz="1400" b="1" i="0" u="none" strike="noStrike" cap="none">
                <a:solidFill>
                  <a:srgbClr val="1F1F1F"/>
                </a:solidFill>
                <a:latin typeface="Arial"/>
                <a:ea typeface="Arial"/>
                <a:cs typeface="Arial"/>
                <a:sym typeface="Arial"/>
              </a:rPr>
              <a:t>Increased Revenue:</a:t>
            </a:r>
            <a:r>
              <a:rPr lang="en" sz="1400" b="0" i="0" u="none" strike="noStrike" cap="none">
                <a:solidFill>
                  <a:srgbClr val="1F1F1F"/>
                </a:solidFill>
                <a:latin typeface="Arial"/>
                <a:ea typeface="Arial"/>
                <a:cs typeface="Arial"/>
                <a:sym typeface="Arial"/>
              </a:rPr>
              <a:t> Studies suggest companies using generative AI for customer interactions can see a 25% rise in revenue after five years. This stems from improved customer satisfaction, leading to higher loyalty and repeat business.</a:t>
            </a:r>
            <a:endParaRPr sz="1100"/>
          </a:p>
          <a:p>
            <a:pPr marL="0" marR="0" lvl="0" indent="-88900" algn="just" rtl="0">
              <a:lnSpc>
                <a:spcPct val="100000"/>
              </a:lnSpc>
              <a:spcBef>
                <a:spcPts val="0"/>
              </a:spcBef>
              <a:spcAft>
                <a:spcPts val="0"/>
              </a:spcAft>
              <a:buClr>
                <a:srgbClr val="1F1F1F"/>
              </a:buClr>
              <a:buSzPts val="1400"/>
              <a:buFont typeface="Arial"/>
              <a:buChar char="•"/>
            </a:pPr>
            <a:r>
              <a:rPr lang="en" sz="1400" b="1" i="0" u="none" strike="noStrike" cap="none">
                <a:solidFill>
                  <a:srgbClr val="1F1F1F"/>
                </a:solidFill>
                <a:latin typeface="Arial"/>
                <a:ea typeface="Arial"/>
                <a:cs typeface="Arial"/>
                <a:sym typeface="Arial"/>
              </a:rPr>
              <a:t>Reduced Costs:</a:t>
            </a:r>
            <a:r>
              <a:rPr lang="en" sz="1400" b="0" i="0" u="none" strike="noStrike" cap="none">
                <a:solidFill>
                  <a:srgbClr val="1F1F1F"/>
                </a:solidFill>
                <a:latin typeface="Arial"/>
                <a:ea typeface="Arial"/>
                <a:cs typeface="Arial"/>
                <a:sym typeface="Arial"/>
              </a:rPr>
              <a:t> AI automates repetitive tasks, freeing human agents for complex issues. This translates to lower operational costs and improved agent productivity.</a:t>
            </a:r>
            <a:endParaRPr sz="1100"/>
          </a:p>
          <a:p>
            <a:pPr marL="0" marR="0" lvl="0" indent="-88900" algn="just" rtl="0">
              <a:lnSpc>
                <a:spcPct val="100000"/>
              </a:lnSpc>
              <a:spcBef>
                <a:spcPts val="0"/>
              </a:spcBef>
              <a:spcAft>
                <a:spcPts val="0"/>
              </a:spcAft>
              <a:buClr>
                <a:srgbClr val="1F1F1F"/>
              </a:buClr>
              <a:buSzPts val="1400"/>
              <a:buFont typeface="Arial"/>
              <a:buChar char="•"/>
            </a:pPr>
            <a:r>
              <a:rPr lang="en" sz="1400" b="1" i="0" u="none" strike="noStrike" cap="none">
                <a:solidFill>
                  <a:srgbClr val="1F1F1F"/>
                </a:solidFill>
                <a:latin typeface="Arial"/>
                <a:ea typeface="Arial"/>
                <a:cs typeface="Arial"/>
                <a:sym typeface="Arial"/>
              </a:rPr>
              <a:t>Enhanced Efficiency:</a:t>
            </a:r>
            <a:r>
              <a:rPr lang="en" sz="1400" b="0" i="0" u="none" strike="noStrike" cap="none">
                <a:solidFill>
                  <a:srgbClr val="1F1F1F"/>
                </a:solidFill>
                <a:latin typeface="Arial"/>
                <a:ea typeface="Arial"/>
                <a:cs typeface="Arial"/>
                <a:sym typeface="Arial"/>
              </a:rPr>
              <a:t> Faster resolution times, 24/7 availability, and personalized recommendations all contribute to a more efficient customer service experience.</a:t>
            </a:r>
            <a:endParaRPr sz="1100"/>
          </a:p>
          <a:p>
            <a:pPr marL="0" marR="0" lvl="0" indent="-88900" algn="just" rtl="0">
              <a:lnSpc>
                <a:spcPct val="100000"/>
              </a:lnSpc>
              <a:spcBef>
                <a:spcPts val="0"/>
              </a:spcBef>
              <a:spcAft>
                <a:spcPts val="0"/>
              </a:spcAft>
              <a:buClr>
                <a:srgbClr val="1F1F1F"/>
              </a:buClr>
              <a:buSzPts val="1400"/>
              <a:buFont typeface="Arial"/>
              <a:buChar char="•"/>
            </a:pPr>
            <a:r>
              <a:rPr lang="en" sz="1400" b="1" i="0" u="none" strike="noStrike" cap="none">
                <a:solidFill>
                  <a:srgbClr val="1F1F1F"/>
                </a:solidFill>
                <a:latin typeface="Arial"/>
                <a:ea typeface="Arial"/>
                <a:cs typeface="Arial"/>
                <a:sym typeface="Arial"/>
              </a:rPr>
              <a:t>Competitive Advantage:</a:t>
            </a:r>
            <a:r>
              <a:rPr lang="en" sz="1400" b="0" i="0" u="none" strike="noStrike" cap="none">
                <a:solidFill>
                  <a:srgbClr val="1F1F1F"/>
                </a:solidFill>
                <a:latin typeface="Arial"/>
                <a:ea typeface="Arial"/>
                <a:cs typeface="Arial"/>
                <a:sym typeface="Arial"/>
              </a:rPr>
              <a:t> Early adopters of generative AI can differentiate themselves by offering a superior customer service experience, attracting and retaining customers in a competitive landscape.</a:t>
            </a:r>
            <a:endParaRPr sz="1100"/>
          </a:p>
          <a:p>
            <a:pPr marL="0" marR="0" lvl="0" indent="0" algn="just" rtl="0">
              <a:lnSpc>
                <a:spcPct val="100000"/>
              </a:lnSpc>
              <a:spcBef>
                <a:spcPts val="0"/>
              </a:spcBef>
              <a:spcAft>
                <a:spcPts val="0"/>
              </a:spcAft>
              <a:buClr>
                <a:srgbClr val="1F1F1F"/>
              </a:buClr>
              <a:buSzPts val="1400"/>
              <a:buFont typeface="Arial"/>
              <a:buNone/>
            </a:pPr>
            <a:r>
              <a:rPr lang="en" sz="1400" b="0" i="0" u="none" strike="noStrike" cap="none">
                <a:solidFill>
                  <a:srgbClr val="1F1F1F"/>
                </a:solidFill>
                <a:latin typeface="Arial"/>
                <a:ea typeface="Arial"/>
                <a:cs typeface="Arial"/>
                <a:sym typeface="Arial"/>
              </a:rPr>
              <a:t>Quantifying the exact revenue impact is difficult as it depends on industry, implementation scale, and existing customer base. However, the potential for significant cost savings and revenue growth through improved customer satisfaction is undeniable.</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title"/>
          </p:nvPr>
        </p:nvSpPr>
        <p:spPr>
          <a:xfrm>
            <a:off x="0" y="172163"/>
            <a:ext cx="9144000" cy="432000"/>
          </a:xfrm>
          <a:prstGeom prst="rect">
            <a:avLst/>
          </a:prstGeom>
          <a:noFill/>
          <a:ln>
            <a:noFill/>
          </a:ln>
        </p:spPr>
        <p:txBody>
          <a:bodyPr spcFirstLastPara="1" wrap="square" lIns="68575" tIns="68575" rIns="68575" bIns="68575" anchor="t" anchorCtr="0">
            <a:noAutofit/>
          </a:bodyPr>
          <a:lstStyle/>
          <a:p>
            <a:pPr marL="0" lvl="0" indent="0" algn="ctr" rtl="0">
              <a:lnSpc>
                <a:spcPct val="100000"/>
              </a:lnSpc>
              <a:spcBef>
                <a:spcPts val="0"/>
              </a:spcBef>
              <a:spcAft>
                <a:spcPts val="0"/>
              </a:spcAft>
              <a:buClr>
                <a:schemeClr val="dk1"/>
              </a:buClr>
              <a:buSzPts val="2100"/>
              <a:buFont typeface="Quattrocento Sans"/>
              <a:buNone/>
            </a:pPr>
            <a:r>
              <a:rPr lang="en" sz="2100" b="1">
                <a:solidFill>
                  <a:schemeClr val="dk1"/>
                </a:solidFill>
                <a:latin typeface="Quattrocento Sans"/>
                <a:ea typeface="Quattrocento Sans"/>
                <a:cs typeface="Quattrocento Sans"/>
                <a:sym typeface="Quattrocento Sans"/>
              </a:rPr>
              <a:t>Uniqueness of Approach and Solution</a:t>
            </a:r>
            <a:br>
              <a:rPr lang="en" sz="2100" b="1">
                <a:solidFill>
                  <a:schemeClr val="dk1"/>
                </a:solidFill>
                <a:latin typeface="Quattrocento Sans"/>
                <a:ea typeface="Quattrocento Sans"/>
                <a:cs typeface="Quattrocento Sans"/>
                <a:sym typeface="Quattrocento Sans"/>
              </a:rPr>
            </a:br>
            <a:endParaRPr sz="2100" b="1">
              <a:solidFill>
                <a:schemeClr val="dk1"/>
              </a:solidFill>
              <a:latin typeface="Quattrocento Sans"/>
              <a:ea typeface="Quattrocento Sans"/>
              <a:cs typeface="Quattrocento Sans"/>
              <a:sym typeface="Quattrocento Sans"/>
            </a:endParaRPr>
          </a:p>
        </p:txBody>
      </p:sp>
      <p:sp>
        <p:nvSpPr>
          <p:cNvPr id="187" name="Google Shape;187;p34"/>
          <p:cNvSpPr txBox="1"/>
          <p:nvPr/>
        </p:nvSpPr>
        <p:spPr>
          <a:xfrm>
            <a:off x="192071" y="1323756"/>
            <a:ext cx="8759858" cy="2946587"/>
          </a:xfrm>
          <a:prstGeom prst="rect">
            <a:avLst/>
          </a:prstGeom>
          <a:noFill/>
          <a:ln>
            <a:noFill/>
          </a:ln>
        </p:spPr>
        <p:txBody>
          <a:bodyPr spcFirstLastPara="1" wrap="square" lIns="68575" tIns="68575" rIns="68575" bIns="68575" anchor="t" anchorCtr="0">
            <a:noAutofit/>
          </a:bodyPr>
          <a:lstStyle/>
          <a:p>
            <a:pPr marL="0" marR="0" lvl="0" indent="-76200" algn="l"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Domain Expertise:</a:t>
            </a:r>
            <a:r>
              <a:rPr lang="en" sz="1200" b="0" i="0" u="none" strike="noStrike" cap="none">
                <a:solidFill>
                  <a:srgbClr val="1F1F1F"/>
                </a:solidFill>
                <a:latin typeface="Arial"/>
                <a:ea typeface="Arial"/>
                <a:cs typeface="Arial"/>
                <a:sym typeface="Arial"/>
              </a:rPr>
              <a:t> Train your AI on industry-specific data and customer pain points. Instead of generic responses, the AI becomes an expert in your field, offering insightful and targeted solutions.</a:t>
            </a:r>
            <a:endParaRPr sz="1100"/>
          </a:p>
          <a:p>
            <a:pPr marL="0" marR="0" lvl="0" indent="-76200" algn="l"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Explainable AI:</a:t>
            </a:r>
            <a:r>
              <a:rPr lang="en" sz="1200" b="0" i="0" u="none" strike="noStrike" cap="none">
                <a:solidFill>
                  <a:srgbClr val="1F1F1F"/>
                </a:solidFill>
                <a:latin typeface="Arial"/>
                <a:ea typeface="Arial"/>
                <a:cs typeface="Arial"/>
                <a:sym typeface="Arial"/>
              </a:rPr>
              <a:t> Move beyond a "black box." Develop a system that allows some level of explanation for AI-generated responses. This transparency builds trust with customers and allows for more productive interactions.</a:t>
            </a:r>
            <a:endParaRPr sz="1100"/>
          </a:p>
          <a:p>
            <a:pPr marL="0" marR="0" lvl="0" indent="-76200" algn="l"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Human-in-the-Loop with Specialization:</a:t>
            </a:r>
            <a:r>
              <a:rPr lang="en" sz="1200" b="0" i="0" u="none" strike="noStrike" cap="none">
                <a:solidFill>
                  <a:srgbClr val="1F1F1F"/>
                </a:solidFill>
                <a:latin typeface="Arial"/>
                <a:ea typeface="Arial"/>
                <a:cs typeface="Arial"/>
                <a:sym typeface="Arial"/>
              </a:rPr>
              <a:t> Don't replace human interaction completely. Train agents to specialize in areas the AI can't handle seamlessly. This collaborative approach leverages the strengths of both AI and human expertise.</a:t>
            </a:r>
            <a:endParaRPr sz="1100"/>
          </a:p>
          <a:p>
            <a:pPr marL="0" marR="0" lvl="0" indent="-76200" algn="l"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Multilingual Fluency:</a:t>
            </a:r>
            <a:r>
              <a:rPr lang="en" sz="1200" b="0" i="0" u="none" strike="noStrike" cap="none">
                <a:solidFill>
                  <a:srgbClr val="1F1F1F"/>
                </a:solidFill>
                <a:latin typeface="Arial"/>
                <a:ea typeface="Arial"/>
                <a:cs typeface="Arial"/>
                <a:sym typeface="Arial"/>
              </a:rPr>
              <a:t> Cater to a global market. Train your AI to handle customer inquiries in multiple languages, expanding your reach and customer base.</a:t>
            </a:r>
            <a:endParaRPr sz="1100"/>
          </a:p>
          <a:p>
            <a:pPr marL="0" marR="0" lvl="0" indent="0" algn="l" rtl="0">
              <a:lnSpc>
                <a:spcPct val="100000"/>
              </a:lnSpc>
              <a:spcBef>
                <a:spcPts val="0"/>
              </a:spcBef>
              <a:spcAft>
                <a:spcPts val="0"/>
              </a:spcAft>
              <a:buClr>
                <a:srgbClr val="1F1F1F"/>
              </a:buClr>
              <a:buSzPts val="1200"/>
              <a:buFont typeface="Arial"/>
              <a:buNone/>
            </a:pPr>
            <a:r>
              <a:rPr lang="en" sz="1200" b="0" i="0" u="none" strike="noStrike" cap="none">
                <a:solidFill>
                  <a:srgbClr val="1F1F1F"/>
                </a:solidFill>
                <a:latin typeface="Arial"/>
                <a:ea typeface="Arial"/>
                <a:cs typeface="Arial"/>
                <a:sym typeface="Arial"/>
              </a:rPr>
              <a:t>By focusing on these unique aspects, you create a solution that goes beyond simple automation. It becomes a valuable tool for understanding customer needs, delivering exceptional service, and fostering long-term brand loyalty.</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5"/>
          <p:cNvSpPr txBox="1">
            <a:spLocks noGrp="1"/>
          </p:cNvSpPr>
          <p:nvPr>
            <p:ph type="title"/>
          </p:nvPr>
        </p:nvSpPr>
        <p:spPr>
          <a:xfrm>
            <a:off x="0" y="172163"/>
            <a:ext cx="9070845" cy="4320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1500"/>
              <a:buFont typeface="Arial"/>
              <a:buNone/>
            </a:pPr>
            <a:r>
              <a:rPr lang="en" sz="2100" b="1" u="none" strike="noStrike" cap="none">
                <a:latin typeface="Quattrocento Sans"/>
                <a:ea typeface="Quattrocento Sans"/>
                <a:cs typeface="Quattrocento Sans"/>
                <a:sym typeface="Quattrocento Sans"/>
              </a:rPr>
              <a:t>User Experience</a:t>
            </a:r>
            <a:endParaRPr/>
          </a:p>
        </p:txBody>
      </p:sp>
      <p:sp>
        <p:nvSpPr>
          <p:cNvPr id="193" name="Google Shape;193;p35"/>
          <p:cNvSpPr txBox="1"/>
          <p:nvPr/>
        </p:nvSpPr>
        <p:spPr>
          <a:xfrm>
            <a:off x="240384" y="947395"/>
            <a:ext cx="8597246" cy="3542121"/>
          </a:xfrm>
          <a:prstGeom prst="rect">
            <a:avLst/>
          </a:prstGeom>
          <a:noFill/>
          <a:ln>
            <a:noFill/>
          </a:ln>
        </p:spPr>
        <p:txBody>
          <a:bodyPr spcFirstLastPara="1" wrap="square" lIns="68575" tIns="68575" rIns="68575" bIns="68575" anchor="t" anchorCtr="0">
            <a:noAutofit/>
          </a:bodyPr>
          <a:lstStyle/>
          <a:p>
            <a:pPr marL="0" marR="0" lvl="0" indent="0" algn="just" rtl="0">
              <a:lnSpc>
                <a:spcPct val="100000"/>
              </a:lnSpc>
              <a:spcBef>
                <a:spcPts val="0"/>
              </a:spcBef>
              <a:spcAft>
                <a:spcPts val="0"/>
              </a:spcAft>
              <a:buClr>
                <a:srgbClr val="1F1F1F"/>
              </a:buClr>
              <a:buSzPts val="1100"/>
              <a:buFont typeface="Arial"/>
              <a:buNone/>
            </a:pPr>
            <a:r>
              <a:rPr lang="en" sz="1100" b="1" i="0" u="none" strike="noStrike" cap="none">
                <a:solidFill>
                  <a:srgbClr val="1F1F1F"/>
                </a:solidFill>
                <a:latin typeface="Arial"/>
                <a:ea typeface="Arial"/>
                <a:cs typeface="Arial"/>
                <a:sym typeface="Arial"/>
              </a:rPr>
              <a:t>Positive Aspects:</a:t>
            </a:r>
            <a:endParaRPr sz="1100" b="0" i="0" u="none" strike="noStrike" cap="none">
              <a:solidFill>
                <a:srgbClr val="1F1F1F"/>
              </a:solidFill>
              <a:latin typeface="Arial"/>
              <a:ea typeface="Arial"/>
              <a:cs typeface="Arial"/>
              <a:sym typeface="Arial"/>
            </a:endParaRPr>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Faster Resolution Times:</a:t>
            </a:r>
            <a:r>
              <a:rPr lang="en" sz="1100" b="0" i="0" u="none" strike="noStrike" cap="none">
                <a:solidFill>
                  <a:srgbClr val="1F1F1F"/>
                </a:solidFill>
                <a:latin typeface="Arial"/>
                <a:ea typeface="Arial"/>
                <a:cs typeface="Arial"/>
                <a:sym typeface="Arial"/>
              </a:rPr>
              <a:t> AI can answer simple questions and resolve basic issues in real-time, eliminating long wait times and frustration.</a:t>
            </a:r>
            <a:endParaRPr sz="1100"/>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24/7 Availability:</a:t>
            </a:r>
            <a:r>
              <a:rPr lang="en" sz="1100" b="0" i="0" u="none" strike="noStrike" cap="none">
                <a:solidFill>
                  <a:srgbClr val="1F1F1F"/>
                </a:solidFill>
                <a:latin typeface="Arial"/>
                <a:ea typeface="Arial"/>
                <a:cs typeface="Arial"/>
                <a:sym typeface="Arial"/>
              </a:rPr>
              <a:t> AI assistants are available anytime, anywhere, providing consistent support regardless of time zone or agent availability.</a:t>
            </a:r>
            <a:endParaRPr sz="1100"/>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Personalized Interactions:</a:t>
            </a:r>
            <a:r>
              <a:rPr lang="en" sz="1100" b="0" i="0" u="none" strike="noStrike" cap="none">
                <a:solidFill>
                  <a:srgbClr val="1F1F1F"/>
                </a:solidFill>
                <a:latin typeface="Arial"/>
                <a:ea typeface="Arial"/>
                <a:cs typeface="Arial"/>
                <a:sym typeface="Arial"/>
              </a:rPr>
              <a:t> The AI can leverage customer data and past interactions to offer personalized recommendations, solutions, and support tailored to individual needs.</a:t>
            </a:r>
            <a:endParaRPr sz="1100"/>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Natural Language Understanding:</a:t>
            </a:r>
            <a:r>
              <a:rPr lang="en" sz="1100" b="0" i="0" u="none" strike="noStrike" cap="none">
                <a:solidFill>
                  <a:srgbClr val="1F1F1F"/>
                </a:solidFill>
                <a:latin typeface="Arial"/>
                <a:ea typeface="Arial"/>
                <a:cs typeface="Arial"/>
                <a:sym typeface="Arial"/>
              </a:rPr>
              <a:t> AI can understand natural language, allowing for more conversational interactions compared to navigating menus or predefined options.</a:t>
            </a:r>
            <a:endParaRPr sz="1100"/>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Multilingual Support (if applicable):</a:t>
            </a:r>
            <a:r>
              <a:rPr lang="en" sz="1100" b="0" i="0" u="none" strike="noStrike" cap="none">
                <a:solidFill>
                  <a:srgbClr val="1F1F1F"/>
                </a:solidFill>
                <a:latin typeface="Arial"/>
                <a:ea typeface="Arial"/>
                <a:cs typeface="Arial"/>
                <a:sym typeface="Arial"/>
              </a:rPr>
              <a:t> The ability to interact with the AI in their native language can improve accessibility and understanding for a global audience.</a:t>
            </a:r>
            <a:endParaRPr sz="1100"/>
          </a:p>
          <a:p>
            <a:pPr marL="0" marR="0" lvl="0" indent="0" algn="just" rtl="0">
              <a:lnSpc>
                <a:spcPct val="100000"/>
              </a:lnSpc>
              <a:spcBef>
                <a:spcPts val="0"/>
              </a:spcBef>
              <a:spcAft>
                <a:spcPts val="0"/>
              </a:spcAft>
              <a:buClr>
                <a:srgbClr val="1F1F1F"/>
              </a:buClr>
              <a:buSzPts val="1100"/>
              <a:buFont typeface="Arial"/>
              <a:buNone/>
            </a:pPr>
            <a:r>
              <a:rPr lang="en" sz="1100" b="1" i="0" u="none" strike="noStrike" cap="none">
                <a:solidFill>
                  <a:srgbClr val="1F1F1F"/>
                </a:solidFill>
                <a:latin typeface="Arial"/>
                <a:ea typeface="Arial"/>
                <a:cs typeface="Arial"/>
                <a:sym typeface="Arial"/>
              </a:rPr>
              <a:t>Potential Challenges:</a:t>
            </a:r>
            <a:endParaRPr sz="1100" b="0" i="0" u="none" strike="noStrike" cap="none">
              <a:solidFill>
                <a:srgbClr val="1F1F1F"/>
              </a:solidFill>
              <a:latin typeface="Arial"/>
              <a:ea typeface="Arial"/>
              <a:cs typeface="Arial"/>
              <a:sym typeface="Arial"/>
            </a:endParaRPr>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Limited Understanding:</a:t>
            </a:r>
            <a:r>
              <a:rPr lang="en" sz="1100" b="0" i="0" u="none" strike="noStrike" cap="none">
                <a:solidFill>
                  <a:srgbClr val="1F1F1F"/>
                </a:solidFill>
                <a:latin typeface="Arial"/>
                <a:ea typeface="Arial"/>
                <a:cs typeface="Arial"/>
                <a:sym typeface="Arial"/>
              </a:rPr>
              <a:t> While AI is constantly evolving, it may struggle with complex questions, nuanced language, or situations requiring empathy and emotional intelligence.</a:t>
            </a:r>
            <a:endParaRPr sz="1100"/>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Lack of Transparency:</a:t>
            </a:r>
            <a:r>
              <a:rPr lang="en" sz="1100" b="0" i="0" u="none" strike="noStrike" cap="none">
                <a:solidFill>
                  <a:srgbClr val="1F1F1F"/>
                </a:solidFill>
                <a:latin typeface="Arial"/>
                <a:ea typeface="Arial"/>
                <a:cs typeface="Arial"/>
                <a:sym typeface="Arial"/>
              </a:rPr>
              <a:t> "Black box" AI solutions can leave users unsure of how the AI arrived at a response, potentially causing frustration or distrust.</a:t>
            </a:r>
            <a:endParaRPr sz="1100"/>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Human Interaction Preference:</a:t>
            </a:r>
            <a:r>
              <a:rPr lang="en" sz="1100" b="0" i="0" u="none" strike="noStrike" cap="none">
                <a:solidFill>
                  <a:srgbClr val="1F1F1F"/>
                </a:solidFill>
                <a:latin typeface="Arial"/>
                <a:ea typeface="Arial"/>
                <a:cs typeface="Arial"/>
                <a:sym typeface="Arial"/>
              </a:rPr>
              <a:t> Some customers may still prefer interacting with a human agent for complex issues or a more personal touch.</a:t>
            </a:r>
            <a:endParaRPr sz="1100"/>
          </a:p>
          <a:p>
            <a:pPr marL="0" marR="0" lvl="0" indent="0" algn="just" rtl="0">
              <a:lnSpc>
                <a:spcPct val="100000"/>
              </a:lnSpc>
              <a:spcBef>
                <a:spcPts val="0"/>
              </a:spcBef>
              <a:spcAft>
                <a:spcPts val="0"/>
              </a:spcAft>
              <a:buClr>
                <a:srgbClr val="1F1F1F"/>
              </a:buClr>
              <a:buSzPts val="1100"/>
              <a:buFont typeface="Arial"/>
              <a:buNone/>
            </a:pPr>
            <a:r>
              <a:rPr lang="en" sz="1100" b="1" i="0" u="none" strike="noStrike" cap="none">
                <a:solidFill>
                  <a:srgbClr val="1F1F1F"/>
                </a:solidFill>
                <a:latin typeface="Arial"/>
                <a:ea typeface="Arial"/>
                <a:cs typeface="Arial"/>
                <a:sym typeface="Arial"/>
              </a:rPr>
              <a:t>Overall, a well-designed generative AI solution should strive to:</a:t>
            </a:r>
            <a:endParaRPr sz="1100" b="0" i="0" u="none" strike="noStrike" cap="none">
              <a:solidFill>
                <a:srgbClr val="1F1F1F"/>
              </a:solidFill>
              <a:latin typeface="Arial"/>
              <a:ea typeface="Arial"/>
              <a:cs typeface="Arial"/>
              <a:sym typeface="Arial"/>
            </a:endParaRPr>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Balance automation with human support:</a:t>
            </a:r>
            <a:r>
              <a:rPr lang="en" sz="1100" b="0" i="0" u="none" strike="noStrike" cap="none">
                <a:solidFill>
                  <a:srgbClr val="1F1F1F"/>
                </a:solidFill>
                <a:latin typeface="Arial"/>
                <a:ea typeface="Arial"/>
                <a:cs typeface="Arial"/>
                <a:sym typeface="Arial"/>
              </a:rPr>
              <a:t> AI should handle routine tasks while seamlessly escalating complex issues to human agents.</a:t>
            </a:r>
            <a:endParaRPr sz="1100"/>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Offer clear communication:</a:t>
            </a:r>
            <a:r>
              <a:rPr lang="en" sz="1100" b="0" i="0" u="none" strike="noStrike" cap="none">
                <a:solidFill>
                  <a:srgbClr val="1F1F1F"/>
                </a:solidFill>
                <a:latin typeface="Arial"/>
                <a:ea typeface="Arial"/>
                <a:cs typeface="Arial"/>
                <a:sym typeface="Arial"/>
              </a:rPr>
              <a:t> Inform users about AI interaction and provide options to connect with a live agent if desired.</a:t>
            </a:r>
            <a:endParaRPr sz="1100"/>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Focus on user-friendliness:</a:t>
            </a:r>
            <a:r>
              <a:rPr lang="en" sz="1100" b="0" i="0" u="none" strike="noStrike" cap="none">
                <a:solidFill>
                  <a:srgbClr val="1F1F1F"/>
                </a:solidFill>
                <a:latin typeface="Arial"/>
                <a:ea typeface="Arial"/>
                <a:cs typeface="Arial"/>
                <a:sym typeface="Arial"/>
              </a:rPr>
              <a:t> The interface should be intuitive and easy to navigate, allowing for natural language interactions.</a:t>
            </a:r>
            <a:endParaRPr sz="1100"/>
          </a:p>
          <a:p>
            <a:pPr marL="0" marR="0" lvl="0" indent="-69850" algn="just" rtl="0">
              <a:lnSpc>
                <a:spcPct val="100000"/>
              </a:lnSpc>
              <a:spcBef>
                <a:spcPts val="0"/>
              </a:spcBef>
              <a:spcAft>
                <a:spcPts val="0"/>
              </a:spcAft>
              <a:buClr>
                <a:srgbClr val="1F1F1F"/>
              </a:buClr>
              <a:buSzPts val="1100"/>
              <a:buFont typeface="Arial"/>
              <a:buChar char="•"/>
            </a:pPr>
            <a:r>
              <a:rPr lang="en" sz="1100" b="1" i="0" u="none" strike="noStrike" cap="none">
                <a:solidFill>
                  <a:srgbClr val="1F1F1F"/>
                </a:solidFill>
                <a:latin typeface="Arial"/>
                <a:ea typeface="Arial"/>
                <a:cs typeface="Arial"/>
                <a:sym typeface="Arial"/>
              </a:rPr>
              <a:t>Continuously learn and improve:</a:t>
            </a:r>
            <a:r>
              <a:rPr lang="en" sz="1100" b="0" i="0" u="none" strike="noStrike" cap="none">
                <a:solidFill>
                  <a:srgbClr val="1F1F1F"/>
                </a:solidFill>
                <a:latin typeface="Arial"/>
                <a:ea typeface="Arial"/>
                <a:cs typeface="Arial"/>
                <a:sym typeface="Arial"/>
              </a:rPr>
              <a:t> The AI should be updated with user feedback and data to ensure its responses remain accurate and relevant over time.</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6"/>
          <p:cNvSpPr txBox="1">
            <a:spLocks noGrp="1"/>
          </p:cNvSpPr>
          <p:nvPr>
            <p:ph type="title"/>
          </p:nvPr>
        </p:nvSpPr>
        <p:spPr>
          <a:xfrm>
            <a:off x="0" y="172163"/>
            <a:ext cx="9035397" cy="4320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1500"/>
              <a:buFont typeface="Arial"/>
              <a:buNone/>
            </a:pPr>
            <a:r>
              <a:rPr lang="en" sz="2100" b="1" u="none" strike="noStrike" cap="none">
                <a:latin typeface="Quattrocento Sans"/>
                <a:ea typeface="Quattrocento Sans"/>
                <a:cs typeface="Quattrocento Sans"/>
                <a:sym typeface="Quattrocento Sans"/>
              </a:rPr>
              <a:t>Scalability</a:t>
            </a:r>
            <a:endParaRPr/>
          </a:p>
        </p:txBody>
      </p:sp>
      <p:sp>
        <p:nvSpPr>
          <p:cNvPr id="199" name="Google Shape;199;p36"/>
          <p:cNvSpPr txBox="1"/>
          <p:nvPr/>
        </p:nvSpPr>
        <p:spPr>
          <a:xfrm>
            <a:off x="197963" y="863475"/>
            <a:ext cx="8639467" cy="3413937"/>
          </a:xfrm>
          <a:prstGeom prst="rect">
            <a:avLst/>
          </a:prstGeom>
          <a:noFill/>
          <a:ln>
            <a:noFill/>
          </a:ln>
        </p:spPr>
        <p:txBody>
          <a:bodyPr spcFirstLastPara="1" wrap="square" lIns="68575" tIns="68575" rIns="68575" bIns="68575" anchor="t" anchorCtr="0">
            <a:noAutofit/>
          </a:bodyPr>
          <a:lstStyle/>
          <a:p>
            <a:pPr marL="0" marR="0" lvl="0" indent="-76200" algn="just"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Elasticity:</a:t>
            </a:r>
            <a:r>
              <a:rPr lang="en" sz="1200" b="0" i="0" u="none" strike="noStrike" cap="none">
                <a:solidFill>
                  <a:srgbClr val="1F1F1F"/>
                </a:solidFill>
                <a:latin typeface="Arial"/>
                <a:ea typeface="Arial"/>
                <a:cs typeface="Arial"/>
                <a:sym typeface="Arial"/>
              </a:rPr>
              <a:t> Unlike human agents, AI can handle increased customer inquiries without needing additional resources. It can efficiently manage fluctuations in demand, ensuring consistent service quality during peak periods.</a:t>
            </a:r>
            <a:endParaRPr sz="1100"/>
          </a:p>
          <a:p>
            <a:pPr marL="0" marR="0" lvl="0" indent="-76200" algn="just"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Global Reach:</a:t>
            </a:r>
            <a:r>
              <a:rPr lang="en" sz="1200" b="0" i="0" u="none" strike="noStrike" cap="none">
                <a:solidFill>
                  <a:srgbClr val="1F1F1F"/>
                </a:solidFill>
                <a:latin typeface="Arial"/>
                <a:ea typeface="Arial"/>
                <a:cs typeface="Arial"/>
                <a:sym typeface="Arial"/>
              </a:rPr>
              <a:t> The AI can be deployed across various regions and languages, scaling your customer service operations to a global audience without geographical limitations.</a:t>
            </a:r>
            <a:endParaRPr sz="1100"/>
          </a:p>
          <a:p>
            <a:pPr marL="0" marR="0" lvl="0" indent="-76200" algn="just"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Data-Driven Improvement:</a:t>
            </a:r>
            <a:r>
              <a:rPr lang="en" sz="1200" b="0" i="0" u="none" strike="noStrike" cap="none">
                <a:solidFill>
                  <a:srgbClr val="1F1F1F"/>
                </a:solidFill>
                <a:latin typeface="Arial"/>
                <a:ea typeface="Arial"/>
                <a:cs typeface="Arial"/>
                <a:sym typeface="Arial"/>
              </a:rPr>
              <a:t> As the AI interacts with more customers, it gathers valuable data. This data can be used to continuously improve the AI's accuracy, personalization, and ability to handle new situations.</a:t>
            </a:r>
            <a:endParaRPr sz="1100"/>
          </a:p>
          <a:p>
            <a:pPr marL="0" marR="0" lvl="0" indent="-76200" algn="just"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Integration &amp; Automation:</a:t>
            </a:r>
            <a:r>
              <a:rPr lang="en" sz="1200" b="0" i="0" u="none" strike="noStrike" cap="none">
                <a:solidFill>
                  <a:srgbClr val="1F1F1F"/>
                </a:solidFill>
                <a:latin typeface="Arial"/>
                <a:ea typeface="Arial"/>
                <a:cs typeface="Arial"/>
                <a:sym typeface="Arial"/>
              </a:rPr>
              <a:t> Integration with existing customer service platforms allows the AI to automate tasks across different channels (phone, chat, email). This reduces manual work for agents and frees them to focus on higher-value interactions.</a:t>
            </a:r>
            <a:endParaRPr sz="1100"/>
          </a:p>
          <a:p>
            <a:pPr marL="0" marR="0" lvl="0" indent="0" algn="just" rtl="0">
              <a:lnSpc>
                <a:spcPct val="100000"/>
              </a:lnSpc>
              <a:spcBef>
                <a:spcPts val="0"/>
              </a:spcBef>
              <a:spcAft>
                <a:spcPts val="0"/>
              </a:spcAft>
              <a:buNone/>
            </a:pPr>
            <a:endParaRPr sz="1200" b="0" i="0" u="none" strike="noStrike" cap="none">
              <a:solidFill>
                <a:srgbClr val="1F1F1F"/>
              </a:solidFill>
              <a:latin typeface="Arial"/>
              <a:ea typeface="Arial"/>
              <a:cs typeface="Arial"/>
              <a:sym typeface="Arial"/>
            </a:endParaRPr>
          </a:p>
          <a:p>
            <a:pPr marL="0" marR="0" lvl="0" indent="0" algn="just" rtl="0">
              <a:lnSpc>
                <a:spcPct val="100000"/>
              </a:lnSpc>
              <a:spcBef>
                <a:spcPts val="0"/>
              </a:spcBef>
              <a:spcAft>
                <a:spcPts val="0"/>
              </a:spcAft>
              <a:buClr>
                <a:srgbClr val="1F1F1F"/>
              </a:buClr>
              <a:buSzPts val="1200"/>
              <a:buFont typeface="Arial"/>
              <a:buNone/>
            </a:pPr>
            <a:r>
              <a:rPr lang="en" sz="1200" b="0" i="0" u="none" strike="noStrike" cap="none">
                <a:solidFill>
                  <a:srgbClr val="1F1F1F"/>
                </a:solidFill>
                <a:latin typeface="Arial"/>
                <a:ea typeface="Arial"/>
                <a:cs typeface="Arial"/>
                <a:sym typeface="Arial"/>
              </a:rPr>
              <a:t>However, successful scaling requires addressing these considerations:</a:t>
            </a:r>
            <a:endParaRPr sz="1100"/>
          </a:p>
          <a:p>
            <a:pPr marL="0" marR="0" lvl="0" indent="0" algn="just" rtl="0">
              <a:lnSpc>
                <a:spcPct val="100000"/>
              </a:lnSpc>
              <a:spcBef>
                <a:spcPts val="0"/>
              </a:spcBef>
              <a:spcAft>
                <a:spcPts val="0"/>
              </a:spcAft>
              <a:buClr>
                <a:schemeClr val="dk1"/>
              </a:buClr>
              <a:buSzPts val="1200"/>
              <a:buFont typeface="Calibri"/>
              <a:buNone/>
            </a:pPr>
            <a:endParaRPr sz="1200" b="0" i="0" u="none" strike="noStrike" cap="none">
              <a:solidFill>
                <a:srgbClr val="1F1F1F"/>
              </a:solidFill>
              <a:latin typeface="Arial"/>
              <a:ea typeface="Arial"/>
              <a:cs typeface="Arial"/>
              <a:sym typeface="Arial"/>
            </a:endParaRPr>
          </a:p>
          <a:p>
            <a:pPr marL="0" marR="0" lvl="0" indent="-76200" algn="just"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Data Infrastructure:</a:t>
            </a:r>
            <a:r>
              <a:rPr lang="en" sz="1200" b="0" i="0" u="none" strike="noStrike" cap="none">
                <a:solidFill>
                  <a:srgbClr val="1F1F1F"/>
                </a:solidFill>
                <a:latin typeface="Arial"/>
                <a:ea typeface="Arial"/>
                <a:cs typeface="Arial"/>
                <a:sym typeface="Arial"/>
              </a:rPr>
              <a:t> Ensure your data storage and processing infrastructure can handle the growing volume of data generated as the AI interacts with more customers.</a:t>
            </a:r>
            <a:endParaRPr sz="1100"/>
          </a:p>
          <a:p>
            <a:pPr marL="0" marR="0" lvl="0" indent="-76200" algn="just"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Model Maintenance:</a:t>
            </a:r>
            <a:r>
              <a:rPr lang="en" sz="1200" b="0" i="0" u="none" strike="noStrike" cap="none">
                <a:solidFill>
                  <a:srgbClr val="1F1F1F"/>
                </a:solidFill>
                <a:latin typeface="Arial"/>
                <a:ea typeface="Arial"/>
                <a:cs typeface="Arial"/>
                <a:sym typeface="Arial"/>
              </a:rPr>
              <a:t> Regularly update and refine your AI model with new data to maintain its effectiveness and prevent performance degradation as the user base expands.</a:t>
            </a:r>
            <a:endParaRPr sz="1100"/>
          </a:p>
          <a:p>
            <a:pPr marL="0" marR="0" lvl="0" indent="-76200" algn="just" rtl="0">
              <a:lnSpc>
                <a:spcPct val="100000"/>
              </a:lnSpc>
              <a:spcBef>
                <a:spcPts val="0"/>
              </a:spcBef>
              <a:spcAft>
                <a:spcPts val="0"/>
              </a:spcAft>
              <a:buClr>
                <a:srgbClr val="1F1F1F"/>
              </a:buClr>
              <a:buSzPts val="1200"/>
              <a:buFont typeface="Arial"/>
              <a:buChar char="•"/>
            </a:pPr>
            <a:r>
              <a:rPr lang="en" sz="1200" b="1" i="0" u="none" strike="noStrike" cap="none">
                <a:solidFill>
                  <a:srgbClr val="1F1F1F"/>
                </a:solidFill>
                <a:latin typeface="Arial"/>
                <a:ea typeface="Arial"/>
                <a:cs typeface="Arial"/>
                <a:sym typeface="Arial"/>
              </a:rPr>
              <a:t>Monitoring &amp; Optimization:</a:t>
            </a:r>
            <a:r>
              <a:rPr lang="en" sz="1200" b="0" i="0" u="none" strike="noStrike" cap="none">
                <a:solidFill>
                  <a:srgbClr val="1F1F1F"/>
                </a:solidFill>
                <a:latin typeface="Arial"/>
                <a:ea typeface="Arial"/>
                <a:cs typeface="Arial"/>
                <a:sym typeface="Arial"/>
              </a:rPr>
              <a:t> Continuously monitor the AI's performance and identify areas for improvement. Fine-tune the model and processes to ensure optimal efficiency and scalability.</a:t>
            </a:r>
            <a:endParaRPr sz="1100"/>
          </a:p>
          <a:p>
            <a:pPr marL="0" marR="0" lvl="0" indent="0" algn="just" rtl="0">
              <a:lnSpc>
                <a:spcPct val="100000"/>
              </a:lnSpc>
              <a:spcBef>
                <a:spcPts val="0"/>
              </a:spcBef>
              <a:spcAft>
                <a:spcPts val="0"/>
              </a:spcAft>
              <a:buClr>
                <a:srgbClr val="000000"/>
              </a:buClr>
              <a:buSzPts val="1100"/>
              <a:buFont typeface="Arial"/>
              <a:buNone/>
            </a:pPr>
            <a:endParaRPr sz="1200" b="0" i="0" u="none" strike="noStrike" cap="none">
              <a:solidFill>
                <a:srgbClr val="000000"/>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2392</Words>
  <Application>Microsoft Office PowerPoint</Application>
  <PresentationFormat>On-screen Show (16:9)</PresentationFormat>
  <Paragraphs>145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Quattrocento Sans</vt:lpstr>
      <vt:lpstr>Arial</vt:lpstr>
      <vt:lpstr>Calibri</vt:lpstr>
      <vt:lpstr>Office Theme</vt:lpstr>
      <vt:lpstr>PowerPoint Presentation</vt:lpstr>
      <vt:lpstr>Problem Statement?</vt:lpstr>
      <vt:lpstr>Pre-Requisite</vt:lpstr>
      <vt:lpstr>Tools or resources</vt:lpstr>
      <vt:lpstr>Key Differentiators &amp; Adoption Plan</vt:lpstr>
      <vt:lpstr>Business Potential and Relevance </vt:lpstr>
      <vt:lpstr>Uniqueness of Approach and Solution </vt:lpstr>
      <vt:lpstr>User Experience</vt:lpstr>
      <vt:lpstr>Scalability</vt:lpstr>
      <vt:lpstr>Ease of Deployment and Maintenance</vt:lpstr>
      <vt:lpstr>Security Considerations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Karan Sharma</dc:creator>
  <cp:lastModifiedBy>Karan Sharma</cp:lastModifiedBy>
  <cp:revision>1</cp:revision>
  <dcterms:modified xsi:type="dcterms:W3CDTF">2024-06-30T07:14:44Z</dcterms:modified>
</cp:coreProperties>
</file>