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Old Standard TT"/>
      <p:regular r:id="rId15"/>
      <p:bold r:id="rId16"/>
      <p: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regular.fntdata"/><Relationship Id="rId14" Type="http://schemas.openxmlformats.org/officeDocument/2006/relationships/font" Target="fonts/Roboto-boldItalic.fntdata"/><Relationship Id="rId17" Type="http://schemas.openxmlformats.org/officeDocument/2006/relationships/font" Target="fonts/OldStandardTT-italic.fntdata"/><Relationship Id="rId16"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226de3b0e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226de3b0e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0ec6f68d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0ec6f68d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26de3b0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26de3b0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26de3b0e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26de3b0e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pi-footbal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552925"/>
            <a:ext cx="8118600" cy="152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900"/>
              <a:t>Football Match Prediction</a:t>
            </a:r>
            <a:endParaRPr sz="4900"/>
          </a:p>
        </p:txBody>
      </p:sp>
      <p:sp>
        <p:nvSpPr>
          <p:cNvPr id="60" name="Google Shape;60;p13"/>
          <p:cNvSpPr txBox="1"/>
          <p:nvPr>
            <p:ph idx="1" type="subTitle"/>
          </p:nvPr>
        </p:nvSpPr>
        <p:spPr>
          <a:xfrm>
            <a:off x="311700" y="3203025"/>
            <a:ext cx="8520600" cy="1522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Clr>
                <a:schemeClr val="dk1"/>
              </a:buClr>
              <a:buSzPts val="1100"/>
              <a:buFont typeface="Arial"/>
              <a:buNone/>
            </a:pPr>
            <a:r>
              <a:rPr lang="en" sz="1600"/>
              <a:t>Team Members:-</a:t>
            </a:r>
            <a:endParaRPr sz="1600"/>
          </a:p>
          <a:p>
            <a:pPr indent="0" lvl="0" marL="0" rtl="0" algn="r">
              <a:spcBef>
                <a:spcPts val="0"/>
              </a:spcBef>
              <a:spcAft>
                <a:spcPts val="0"/>
              </a:spcAft>
              <a:buClr>
                <a:schemeClr val="dk1"/>
              </a:buClr>
              <a:buSzPts val="1100"/>
              <a:buFont typeface="Arial"/>
              <a:buNone/>
            </a:pPr>
            <a:r>
              <a:rPr lang="en" sz="1600"/>
              <a:t>Karan Sharma (RA2011027010077)</a:t>
            </a:r>
            <a:endParaRPr sz="1600"/>
          </a:p>
          <a:p>
            <a:pPr indent="0" lvl="0" marL="0" rtl="0" algn="r">
              <a:spcBef>
                <a:spcPts val="0"/>
              </a:spcBef>
              <a:spcAft>
                <a:spcPts val="0"/>
              </a:spcAft>
              <a:buClr>
                <a:schemeClr val="dk1"/>
              </a:buClr>
              <a:buSzPts val="1100"/>
              <a:buFont typeface="Arial"/>
              <a:buNone/>
            </a:pPr>
            <a:r>
              <a:rPr lang="en" sz="1600"/>
              <a:t>Siddhant Mandal (RA2011027010079)</a:t>
            </a:r>
            <a:endParaRPr sz="1600"/>
          </a:p>
          <a:p>
            <a:pPr indent="0" lvl="0" marL="0" rtl="0" algn="r">
              <a:spcBef>
                <a:spcPts val="0"/>
              </a:spcBef>
              <a:spcAft>
                <a:spcPts val="0"/>
              </a:spcAft>
              <a:buClr>
                <a:schemeClr val="dk1"/>
              </a:buClr>
              <a:buSzPts val="1100"/>
              <a:buFont typeface="Arial"/>
              <a:buNone/>
            </a:pPr>
            <a:r>
              <a:rPr lang="en" sz="1600"/>
              <a:t>Dikcha Singh (RA2011027010096)</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Develop a football prediction model that can accurately predict the outcome of football matches based on historical data and relevant factors such as team performance, player form, injuries, weather conditions, etc.</a:t>
            </a:r>
            <a:endParaRPr/>
          </a:p>
          <a:p>
            <a:pPr indent="0" lvl="0" marL="0" rtl="0" algn="l">
              <a:lnSpc>
                <a:spcPct val="100000"/>
              </a:lnSpc>
              <a:spcBef>
                <a:spcPts val="1500"/>
              </a:spcBef>
              <a:spcAft>
                <a:spcPts val="0"/>
              </a:spcAft>
              <a:buNone/>
            </a:pPr>
            <a:r>
              <a:rPr lang="en" sz="1750"/>
              <a:t>The model should be able to analyze large amounts of data, identify patterns, and make predictions for upcoming matches. The accuracy of the model's predictions will be evaluated based on its ability to correctly predict the outcome of football matches.</a:t>
            </a:r>
            <a:endParaRPr sz="1750"/>
          </a:p>
          <a:p>
            <a:pPr indent="0" lvl="0" marL="0" rtl="0" algn="l">
              <a:lnSpc>
                <a:spcPct val="100000"/>
              </a:lnSpc>
              <a:spcBef>
                <a:spcPts val="1500"/>
              </a:spcBef>
              <a:spcAft>
                <a:spcPts val="0"/>
              </a:spcAft>
              <a:buNone/>
            </a:pPr>
            <a:r>
              <a:rPr lang="en" sz="1750"/>
              <a:t>The ultimate goal is to provide football fans, betting enthusiasts, and sports analysts with a reliable tool to predict the results of matches and make informed decisions.</a:t>
            </a:r>
            <a:endParaRPr sz="1750"/>
          </a:p>
          <a:p>
            <a:pPr indent="0" lvl="0" marL="0" rtl="0" algn="l">
              <a:lnSpc>
                <a:spcPct val="175000"/>
              </a:lnSpc>
              <a:spcBef>
                <a:spcPts val="0"/>
              </a:spcBef>
              <a:spcAft>
                <a:spcPts val="0"/>
              </a:spcAft>
              <a:buClr>
                <a:schemeClr val="dk1"/>
              </a:buClr>
              <a:buSzPts val="1100"/>
              <a:buFont typeface="Arial"/>
              <a:buNone/>
            </a:pPr>
            <a:r>
              <a:t/>
            </a:r>
            <a:endParaRPr sz="1050">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PROBLEM STATEMENT (cntd.)</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71600"/>
            <a:ext cx="8520600" cy="3795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425">
              <a:latin typeface="Times New Roman"/>
              <a:ea typeface="Times New Roman"/>
              <a:cs typeface="Times New Roman"/>
              <a:sym typeface="Times New Roman"/>
            </a:endParaRPr>
          </a:p>
          <a:p>
            <a:pPr indent="-319087" lvl="0" marL="457200" rtl="0" algn="l">
              <a:lnSpc>
                <a:spcPct val="95000"/>
              </a:lnSpc>
              <a:spcBef>
                <a:spcPts val="1200"/>
              </a:spcBef>
              <a:spcAft>
                <a:spcPts val="0"/>
              </a:spcAft>
              <a:buSzPts val="1425"/>
              <a:buFont typeface="Times New Roman"/>
              <a:buChar char="●"/>
            </a:pPr>
            <a:r>
              <a:rPr lang="en" sz="1425">
                <a:latin typeface="Times New Roman"/>
                <a:ea typeface="Times New Roman"/>
                <a:cs typeface="Times New Roman"/>
                <a:sym typeface="Times New Roman"/>
              </a:rPr>
              <a:t>Fan Engagement: Predictions can also increase fan engagement by creating excitement and anticipation for upcoming matches. Fans may be more likely to tune in or attend matches if they have a better idea of what to expect.</a:t>
            </a:r>
            <a:endParaRPr sz="1425">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425">
              <a:latin typeface="Times New Roman"/>
              <a:ea typeface="Times New Roman"/>
              <a:cs typeface="Times New Roman"/>
              <a:sym typeface="Times New Roman"/>
            </a:endParaRPr>
          </a:p>
          <a:p>
            <a:pPr indent="-319087" lvl="0" marL="457200" rtl="0" algn="l">
              <a:lnSpc>
                <a:spcPct val="95000"/>
              </a:lnSpc>
              <a:spcBef>
                <a:spcPts val="1200"/>
              </a:spcBef>
              <a:spcAft>
                <a:spcPts val="0"/>
              </a:spcAft>
              <a:buSzPts val="1425"/>
              <a:buFont typeface="Times New Roman"/>
              <a:buChar char="●"/>
            </a:pPr>
            <a:r>
              <a:rPr lang="en" sz="1425">
                <a:latin typeface="Times New Roman"/>
                <a:ea typeface="Times New Roman"/>
                <a:cs typeface="Times New Roman"/>
                <a:sym typeface="Times New Roman"/>
              </a:rPr>
              <a:t>Fantasy Sports: Many people enjoy playing fantasy football games, and predictions can help them select the best players for their teams and make strategic decisions.</a:t>
            </a:r>
            <a:endParaRPr sz="1425">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425">
              <a:latin typeface="Times New Roman"/>
              <a:ea typeface="Times New Roman"/>
              <a:cs typeface="Times New Roman"/>
              <a:sym typeface="Times New Roman"/>
            </a:endParaRPr>
          </a:p>
          <a:p>
            <a:pPr indent="-319087" lvl="0" marL="457200" rtl="0" algn="l">
              <a:lnSpc>
                <a:spcPct val="95000"/>
              </a:lnSpc>
              <a:spcBef>
                <a:spcPts val="1200"/>
              </a:spcBef>
              <a:spcAft>
                <a:spcPts val="0"/>
              </a:spcAft>
              <a:buSzPts val="1425"/>
              <a:buFont typeface="Times New Roman"/>
              <a:buChar char="●"/>
            </a:pPr>
            <a:r>
              <a:rPr lang="en" sz="1425">
                <a:latin typeface="Times New Roman"/>
                <a:ea typeface="Times New Roman"/>
                <a:cs typeface="Times New Roman"/>
                <a:sym typeface="Times New Roman"/>
              </a:rPr>
              <a:t>Sports Analysis: Predictions can also be useful for sports analysts and commentators who need to provide insights on upcoming matches. The analysis of the predictions can also help identify the strengths and weaknesses of each team, which can be useful for future matches.</a:t>
            </a:r>
            <a:endParaRPr sz="1425">
              <a:latin typeface="Times New Roman"/>
              <a:ea typeface="Times New Roman"/>
              <a:cs typeface="Times New Roman"/>
              <a:sym typeface="Times New Roman"/>
            </a:endParaRPr>
          </a:p>
          <a:p>
            <a:pPr indent="0" lvl="0" marL="0" rtl="0" algn="l">
              <a:lnSpc>
                <a:spcPct val="95000"/>
              </a:lnSpc>
              <a:spcBef>
                <a:spcPts val="1200"/>
              </a:spcBef>
              <a:spcAft>
                <a:spcPts val="1200"/>
              </a:spcAft>
              <a:buSzPts val="688"/>
              <a:buNone/>
            </a:pPr>
            <a:r>
              <a:t/>
            </a:r>
            <a:endParaRPr sz="112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4292F"/>
              </a:buClr>
              <a:buSzPts val="1400"/>
              <a:buFont typeface="Times New Roman"/>
              <a:buAutoNum type="arabicPeriod"/>
            </a:pPr>
            <a:r>
              <a:rPr b="1" lang="en" sz="1400">
                <a:solidFill>
                  <a:srgbClr val="24292F"/>
                </a:solidFill>
                <a:highlight>
                  <a:srgbClr val="FFFBF0"/>
                </a:highlight>
                <a:latin typeface="Times New Roman"/>
                <a:ea typeface="Times New Roman"/>
                <a:cs typeface="Times New Roman"/>
                <a:sym typeface="Times New Roman"/>
              </a:rPr>
              <a:t>Data Collection</a:t>
            </a:r>
            <a:endParaRPr b="1" sz="1400">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rgbClr val="24292F"/>
                </a:solidFill>
                <a:highlight>
                  <a:srgbClr val="FFFBF0"/>
                </a:highlight>
                <a:latin typeface="Times New Roman"/>
                <a:ea typeface="Times New Roman"/>
                <a:cs typeface="Times New Roman"/>
                <a:sym typeface="Times New Roman"/>
              </a:rPr>
              <a:t>The data was collected directly from an API:</a:t>
            </a:r>
            <a:r>
              <a:rPr lang="en" sz="1400">
                <a:solidFill>
                  <a:schemeClr val="hlink"/>
                </a:solidFill>
                <a:highlight>
                  <a:srgbClr val="FFFBF0"/>
                </a:highlight>
                <a:uFill>
                  <a:noFill/>
                </a:uFill>
                <a:latin typeface="Times New Roman"/>
                <a:ea typeface="Times New Roman"/>
                <a:cs typeface="Times New Roman"/>
                <a:sym typeface="Times New Roman"/>
                <a:hlinkClick r:id="rId3"/>
              </a:rPr>
              <a:t> api-football</a:t>
            </a:r>
            <a:r>
              <a:rPr lang="en" sz="1400">
                <a:solidFill>
                  <a:srgbClr val="24292F"/>
                </a:solidFill>
                <a:highlight>
                  <a:srgbClr val="FFFBF0"/>
                </a:highlight>
                <a:latin typeface="Times New Roman"/>
                <a:ea typeface="Times New Roman"/>
                <a:cs typeface="Times New Roman"/>
                <a:sym typeface="Times New Roman"/>
              </a:rPr>
              <a:t>. This was preferred over a static database that can be readily found online, due to the following:</a:t>
            </a:r>
            <a:endParaRPr sz="1400">
              <a:solidFill>
                <a:srgbClr val="24292F"/>
              </a:solidFill>
              <a:highlight>
                <a:srgbClr val="FFFBF0"/>
              </a:highlight>
              <a:latin typeface="Times New Roman"/>
              <a:ea typeface="Times New Roman"/>
              <a:cs typeface="Times New Roman"/>
              <a:sym typeface="Times New Roman"/>
            </a:endParaRPr>
          </a:p>
          <a:p>
            <a:pPr indent="-317500" lvl="0" marL="457200" rtl="0" algn="l">
              <a:spcBef>
                <a:spcPts val="1200"/>
              </a:spcBef>
              <a:spcAft>
                <a:spcPts val="0"/>
              </a:spcAft>
              <a:buClr>
                <a:srgbClr val="24292F"/>
              </a:buClr>
              <a:buSzPts val="1400"/>
              <a:buFont typeface="Times New Roman"/>
              <a:buChar char="●"/>
            </a:pPr>
            <a:r>
              <a:rPr lang="en" sz="1400">
                <a:solidFill>
                  <a:srgbClr val="24292F"/>
                </a:solidFill>
                <a:highlight>
                  <a:srgbClr val="FFFBF0"/>
                </a:highlight>
                <a:latin typeface="Times New Roman"/>
                <a:ea typeface="Times New Roman"/>
                <a:cs typeface="Times New Roman"/>
                <a:sym typeface="Times New Roman"/>
              </a:rPr>
              <a:t>API calls can be made daily, refreshing the database with the most recent statistics and results, allowing the model to consistently be retrained on up-to-date information.</a:t>
            </a:r>
            <a:endParaRPr sz="1400">
              <a:solidFill>
                <a:srgbClr val="24292F"/>
              </a:solidFill>
              <a:highlight>
                <a:srgbClr val="FFFBF0"/>
              </a:highlight>
              <a:latin typeface="Times New Roman"/>
              <a:ea typeface="Times New Roman"/>
              <a:cs typeface="Times New Roman"/>
              <a:sym typeface="Times New Roman"/>
            </a:endParaRPr>
          </a:p>
          <a:p>
            <a:pPr indent="-317500" lvl="0" marL="457200" rtl="0" algn="l">
              <a:spcBef>
                <a:spcPts val="0"/>
              </a:spcBef>
              <a:spcAft>
                <a:spcPts val="0"/>
              </a:spcAft>
              <a:buClr>
                <a:srgbClr val="24292F"/>
              </a:buClr>
              <a:buSzPts val="1400"/>
              <a:buFont typeface="Times New Roman"/>
              <a:buChar char="●"/>
            </a:pPr>
            <a:r>
              <a:rPr lang="en" sz="1400">
                <a:solidFill>
                  <a:srgbClr val="24292F"/>
                </a:solidFill>
                <a:highlight>
                  <a:srgbClr val="FFFBF0"/>
                </a:highlight>
                <a:latin typeface="Times New Roman"/>
                <a:ea typeface="Times New Roman"/>
                <a:cs typeface="Times New Roman"/>
                <a:sym typeface="Times New Roman"/>
              </a:rPr>
              <a:t>The API not only provides past game data but also information on upcoming games, essential to make predictions which feed into the web application.</a:t>
            </a:r>
            <a:endParaRPr sz="1400">
              <a:solidFill>
                <a:srgbClr val="24292F"/>
              </a:solidFill>
              <a:highlight>
                <a:srgbClr val="FFFBF0"/>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rgbClr val="24292F"/>
              </a:solidFill>
              <a:highlight>
                <a:srgbClr val="FFFBF0"/>
              </a:highlight>
              <a:latin typeface="Times New Roman"/>
              <a:ea typeface="Times New Roman"/>
              <a:cs typeface="Times New Roman"/>
              <a:sym typeface="Times New Roman"/>
            </a:endParaRPr>
          </a:p>
          <a:p>
            <a:pPr indent="-317500" lvl="0" marL="457200" rtl="0" algn="l">
              <a:spcBef>
                <a:spcPts val="1200"/>
              </a:spcBef>
              <a:spcAft>
                <a:spcPts val="0"/>
              </a:spcAft>
              <a:buSzPts val="1400"/>
              <a:buFont typeface="Times New Roman"/>
              <a:buAutoNum type="arabicPeriod"/>
            </a:pPr>
            <a:r>
              <a:rPr b="1" lang="en" sz="1400">
                <a:highlight>
                  <a:srgbClr val="FFFBF0"/>
                </a:highlight>
                <a:latin typeface="Times New Roman"/>
                <a:ea typeface="Times New Roman"/>
                <a:cs typeface="Times New Roman"/>
                <a:sym typeface="Times New Roman"/>
              </a:rPr>
              <a:t>Data Cleaning and Preparation</a:t>
            </a:r>
            <a:endParaRPr b="1" sz="1400">
              <a:highlight>
                <a:srgbClr val="FFFBF0"/>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24292F"/>
                </a:solidFill>
                <a:highlight>
                  <a:srgbClr val="FFFBF0"/>
                </a:highlight>
                <a:latin typeface="Times New Roman"/>
                <a:ea typeface="Times New Roman"/>
                <a:cs typeface="Times New Roman"/>
                <a:sym typeface="Times New Roman"/>
              </a:rPr>
              <a:t>Data was initially collected from the 2019-2020 premier league season, in the form of a single json file per fixture containing a range of stats (e.g. number of shots, possession etc.) </a:t>
            </a:r>
            <a:endParaRPr sz="1400">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p:txBody>
      </p:sp>
      <p:sp>
        <p:nvSpPr>
          <p:cNvPr id="84" name="Google Shape;84;p17"/>
          <p:cNvSpPr txBox="1"/>
          <p:nvPr>
            <p:ph idx="1" type="body"/>
          </p:nvPr>
        </p:nvSpPr>
        <p:spPr>
          <a:xfrm>
            <a:off x="311700" y="1171600"/>
            <a:ext cx="8520600" cy="3770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3</a:t>
            </a:r>
            <a:r>
              <a:rPr lang="en" sz="2025"/>
              <a:t>. </a:t>
            </a:r>
            <a:r>
              <a:rPr b="1" lang="en" sz="2277">
                <a:solidFill>
                  <a:srgbClr val="24292F"/>
                </a:solidFill>
                <a:highlight>
                  <a:srgbClr val="FFFBF0"/>
                </a:highlight>
                <a:latin typeface="Times New Roman"/>
                <a:ea typeface="Times New Roman"/>
                <a:cs typeface="Times New Roman"/>
                <a:sym typeface="Times New Roman"/>
              </a:rPr>
              <a:t>Feature Engineering and data visualization</a:t>
            </a:r>
            <a:endParaRPr b="1" sz="2277">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None/>
            </a:pPr>
            <a:r>
              <a:rPr lang="en" sz="2177">
                <a:solidFill>
                  <a:srgbClr val="24292F"/>
                </a:solidFill>
                <a:highlight>
                  <a:srgbClr val="FFFBF0"/>
                </a:highlight>
                <a:latin typeface="Times New Roman"/>
                <a:ea typeface="Times New Roman"/>
                <a:cs typeface="Times New Roman"/>
                <a:sym typeface="Times New Roman"/>
              </a:rPr>
              <a:t>In order to utilise as much previous match data as possible, whilst minimising the number of features, match data was averaged over the previous 10 games to predict an upcoming fixture. To understand how well a single team is performing, their average stats were subtracted from their opponent’s average stats, to produce a difference metric e.g. number of shots difference.</a:t>
            </a:r>
            <a:endParaRPr sz="2177">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None/>
            </a:pPr>
            <a:r>
              <a:rPr lang="en" sz="2177">
                <a:solidFill>
                  <a:srgbClr val="24292F"/>
                </a:solidFill>
                <a:highlight>
                  <a:srgbClr val="FFFBF0"/>
                </a:highlight>
                <a:latin typeface="Times New Roman"/>
                <a:ea typeface="Times New Roman"/>
                <a:cs typeface="Times New Roman"/>
                <a:sym typeface="Times New Roman"/>
              </a:rPr>
              <a:t>Seven 'difference' features were chosen: Goal Difference, Shot Difference, Shots Inside The Box Difference, Possession Difference, Pass Accuracy Difference, Corners Difference, Fouls Difference.</a:t>
            </a:r>
            <a:endParaRPr sz="2177">
              <a:solidFill>
                <a:srgbClr val="24292F"/>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50513"/>
              <a:buFont typeface="Arial"/>
              <a:buNone/>
            </a:pPr>
            <a:r>
              <a:rPr b="1" lang="en" sz="2177">
                <a:solidFill>
                  <a:srgbClr val="24292F"/>
                </a:solidFill>
                <a:highlight>
                  <a:srgbClr val="FFFBF0"/>
                </a:highlight>
                <a:latin typeface="Times New Roman"/>
                <a:ea typeface="Times New Roman"/>
                <a:cs typeface="Times New Roman"/>
                <a:sym typeface="Times New Roman"/>
              </a:rPr>
              <a:t>4</a:t>
            </a:r>
            <a:r>
              <a:rPr lang="en" sz="2177">
                <a:solidFill>
                  <a:srgbClr val="24292F"/>
                </a:solidFill>
                <a:highlight>
                  <a:srgbClr val="FFFBF0"/>
                </a:highlight>
                <a:latin typeface="Times New Roman"/>
                <a:ea typeface="Times New Roman"/>
                <a:cs typeface="Times New Roman"/>
                <a:sym typeface="Times New Roman"/>
              </a:rPr>
              <a:t>. </a:t>
            </a:r>
            <a:r>
              <a:rPr b="1" lang="en" sz="2277">
                <a:solidFill>
                  <a:srgbClr val="24292F"/>
                </a:solidFill>
                <a:highlight>
                  <a:srgbClr val="FFFBF0"/>
                </a:highlight>
                <a:latin typeface="Times New Roman"/>
                <a:ea typeface="Times New Roman"/>
                <a:cs typeface="Times New Roman"/>
                <a:sym typeface="Times New Roman"/>
              </a:rPr>
              <a:t>Model Selection and Training</a:t>
            </a:r>
            <a:endParaRPr b="1" sz="2277">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8295"/>
              <a:buFont typeface="Arial"/>
              <a:buNone/>
            </a:pPr>
            <a:r>
              <a:rPr lang="en" sz="2277">
                <a:solidFill>
                  <a:srgbClr val="24292F"/>
                </a:solidFill>
                <a:highlight>
                  <a:srgbClr val="FFFBF0"/>
                </a:highlight>
                <a:latin typeface="Times New Roman"/>
                <a:ea typeface="Times New Roman"/>
                <a:cs typeface="Times New Roman"/>
                <a:sym typeface="Times New Roman"/>
              </a:rPr>
              <a:t>We will be using K nearest neighbour as Machine Learning Algorithm.</a:t>
            </a:r>
            <a:endParaRPr sz="2277">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8124"/>
              <a:buFont typeface="Arial"/>
              <a:buNone/>
            </a:pPr>
            <a:r>
              <a:rPr b="1" lang="en" sz="2285">
                <a:solidFill>
                  <a:srgbClr val="24292F"/>
                </a:solidFill>
                <a:highlight>
                  <a:srgbClr val="FFFBF0"/>
                </a:highlight>
                <a:latin typeface="Times New Roman"/>
                <a:ea typeface="Times New Roman"/>
                <a:cs typeface="Times New Roman"/>
                <a:sym typeface="Times New Roman"/>
              </a:rPr>
              <a:t>5. Evaluation</a:t>
            </a:r>
            <a:endParaRPr b="1" sz="2285">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48124"/>
              <a:buFont typeface="Arial"/>
              <a:buNone/>
            </a:pPr>
            <a:r>
              <a:rPr lang="en" sz="2285">
                <a:solidFill>
                  <a:srgbClr val="24292F"/>
                </a:solidFill>
                <a:highlight>
                  <a:srgbClr val="FFFBF0"/>
                </a:highlight>
                <a:latin typeface="Times New Roman"/>
                <a:ea typeface="Times New Roman"/>
                <a:cs typeface="Times New Roman"/>
                <a:sym typeface="Times New Roman"/>
              </a:rPr>
              <a:t>We will be showing the predictions in all the features with accuracy and confusion matrix.</a:t>
            </a:r>
            <a:endParaRPr sz="2285">
              <a:solidFill>
                <a:srgbClr val="24292F"/>
              </a:solidFill>
              <a:highlight>
                <a:srgbClr val="FFFBF0"/>
              </a:highlight>
              <a:latin typeface="Times New Roman"/>
              <a:ea typeface="Times New Roman"/>
              <a:cs typeface="Times New Roman"/>
              <a:sym typeface="Times New Roman"/>
            </a:endParaRPr>
          </a:p>
          <a:p>
            <a:pPr indent="0" lvl="0" marL="0" rtl="0" algn="l">
              <a:spcBef>
                <a:spcPts val="1200"/>
              </a:spcBef>
              <a:spcAft>
                <a:spcPts val="1200"/>
              </a:spcAft>
              <a:buNone/>
            </a:pPr>
            <a:r>
              <a:t/>
            </a:r>
            <a:endParaRPr b="1" sz="1908"/>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