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12"/>
  </p:notesMasterIdLst>
  <p:sldIdLst>
    <p:sldId id="256" r:id="rId2"/>
    <p:sldId id="258" r:id="rId3"/>
    <p:sldId id="257" r:id="rId4"/>
    <p:sldId id="271" r:id="rId5"/>
    <p:sldId id="273" r:id="rId6"/>
    <p:sldId id="279" r:id="rId7"/>
    <p:sldId id="280" r:id="rId8"/>
    <p:sldId id="281" r:id="rId9"/>
    <p:sldId id="278" r:id="rId10"/>
    <p:sldId id="28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D4A51-44BF-48EC-821B-587E8A8847F0}" type="datetimeFigureOut">
              <a:rPr lang="en-IN" smtClean="0"/>
              <a:t>23-04-2021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18574-D3CF-4089-8DC6-453A9831B1ED}" type="slidenum">
              <a:rPr lang="en-IN" smtClean="0"/>
              <a:t>‹#›</a:t>
            </a:fld>
            <a:endParaRPr lang="en-IN"/>
          </a:p>
        </p:txBody>
      </p:sp>
    </p:spTree>
    <p:extLst>
      <p:ext uri="{BB962C8B-B14F-4D97-AF65-F5344CB8AC3E}">
        <p14:creationId xmlns:p14="http://schemas.microsoft.com/office/powerpoint/2010/main" val="403391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34585727-F6EB-4DDB-8646-424185E5943C}" type="datetime1">
              <a:rPr lang="en-IN" smtClean="0"/>
              <a:t>23-04-2021</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C665344-76E8-4E64-9A15-C1F199B44FAC}" type="slidenum">
              <a:rPr lang="en-IN" smtClean="0"/>
              <a:t>‹#›</a:t>
            </a:fld>
            <a:endParaRPr lang="en-IN"/>
          </a:p>
        </p:txBody>
      </p:sp>
    </p:spTree>
    <p:extLst>
      <p:ext uri="{BB962C8B-B14F-4D97-AF65-F5344CB8AC3E}">
        <p14:creationId xmlns:p14="http://schemas.microsoft.com/office/powerpoint/2010/main" val="41479596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EA532-F649-4C5A-AD9F-71550FC91117}" type="datetime1">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339491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73057-B110-47A8-A842-B0731B59ACC5}" type="datetime1">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58493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74933-22AA-4058-8305-B387E8645AE5}" type="datetime1">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154450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D48434B-2B94-48AF-ABB4-295CD3D7415E}" type="datetime1">
              <a:rPr lang="en-IN" smtClean="0"/>
              <a:t>23-04-2021</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8439893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3E01E-B068-4FB1-B8EC-D78253FACEEB}" type="datetime1">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229920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85CDD-FFB7-4499-86F3-7FA0F96E0BEE}" type="datetime1">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26781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7387C-FD5A-4BB1-9A86-6B458D91AB79}" type="datetime1">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52195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F86D4-9471-4D64-AE8E-27EB7D6D3C85}" type="datetime1">
              <a:rPr lang="en-IN" smtClean="0"/>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665344-76E8-4E64-9A15-C1F199B44FAC}" type="slidenum">
              <a:rPr lang="en-IN" smtClean="0"/>
              <a:t>‹#›</a:t>
            </a:fld>
            <a:endParaRPr lang="en-IN"/>
          </a:p>
        </p:txBody>
      </p:sp>
    </p:spTree>
    <p:extLst>
      <p:ext uri="{BB962C8B-B14F-4D97-AF65-F5344CB8AC3E}">
        <p14:creationId xmlns:p14="http://schemas.microsoft.com/office/powerpoint/2010/main" val="283564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B62D280-DCC6-4E62-9DF3-7FBDB90C2D12}" type="datetime1">
              <a:rPr lang="en-IN" smtClean="0"/>
              <a:t>23-04-2021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8C665344-76E8-4E64-9A15-C1F199B44FA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66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9A2885C-08DC-4CA9-9625-A1B1F7B081E9}" type="datetime1">
              <a:rPr lang="en-IN" smtClean="0"/>
              <a:t>23-04-2021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8C665344-76E8-4E64-9A15-C1F199B44FA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88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A1FCEFF-C436-42C3-BC2B-ED5EF3CCCC6C}" type="datetime1">
              <a:rPr lang="en-IN" smtClean="0"/>
              <a:t>23-04-2021</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C665344-76E8-4E64-9A15-C1F199B44FAC}"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41587656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08D578D-1402-4AD4-8930-C0999AC7B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5A1CB75A-F97C-4FA6-879A-8BD9E78BE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43D3E7D7-60D4-4E33-A4B2-198353BD1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DD48C659-69B1-4141-BED5-046E147A0D36}"/>
              </a:ext>
            </a:extLst>
          </p:cNvPr>
          <p:cNvSpPr>
            <a:spLocks noGrp="1"/>
          </p:cNvSpPr>
          <p:nvPr>
            <p:ph type="ctrTitle"/>
          </p:nvPr>
        </p:nvSpPr>
        <p:spPr>
          <a:xfrm>
            <a:off x="2002426" y="1970308"/>
            <a:ext cx="7954862" cy="2445999"/>
          </a:xfrm>
        </p:spPr>
        <p:txBody>
          <a:bodyPr>
            <a:normAutofit/>
          </a:bodyPr>
          <a:lstStyle/>
          <a:p>
            <a:r>
              <a:rPr lang="en-US" sz="2800" dirty="0">
                <a:latin typeface="Calibri" panose="020F0502020204030204" pitchFamily="34" charset="0"/>
                <a:cs typeface="Calibri" panose="020F0502020204030204" pitchFamily="34" charset="0"/>
              </a:rPr>
              <a:t>D</a:t>
            </a:r>
            <a:r>
              <a:rPr lang="en-US" sz="2800" cap="none" dirty="0">
                <a:latin typeface="Calibri" panose="020F0502020204030204" pitchFamily="34" charset="0"/>
                <a:cs typeface="Calibri" panose="020F0502020204030204" pitchFamily="34" charset="0"/>
              </a:rPr>
              <a:t>ata Management for Analytics – </a:t>
            </a:r>
            <a:r>
              <a:rPr lang="en-US" sz="2800" dirty="0">
                <a:latin typeface="Calibri" panose="020F0502020204030204" pitchFamily="34" charset="0"/>
                <a:cs typeface="Calibri" panose="020F0502020204030204" pitchFamily="34" charset="0"/>
              </a:rPr>
              <a:t>IE6700</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Project</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Topic: Database for a Vehicle insurance company</a:t>
            </a:r>
            <a:endParaRPr lang="en-IN" sz="2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A1DBF48-83DD-48B5-ADC7-A9B42B18BDD7}"/>
              </a:ext>
            </a:extLst>
          </p:cNvPr>
          <p:cNvSpPr>
            <a:spLocks noGrp="1"/>
          </p:cNvSpPr>
          <p:nvPr>
            <p:ph type="subTitle" idx="1"/>
          </p:nvPr>
        </p:nvSpPr>
        <p:spPr>
          <a:xfrm>
            <a:off x="3034898" y="1160417"/>
            <a:ext cx="6064671" cy="1005727"/>
          </a:xfrm>
        </p:spPr>
        <p:txBody>
          <a:bodyPr>
            <a:normAutofit fontScale="92500" lnSpcReduction="20000"/>
          </a:bodyPr>
          <a:lstStyle/>
          <a:p>
            <a:pPr>
              <a:spcAft>
                <a:spcPts val="600"/>
              </a:spcAft>
            </a:pPr>
            <a:r>
              <a:rPr lang="en-US" sz="2000" b="1" dirty="0">
                <a:solidFill>
                  <a:srgbClr val="D80000"/>
                </a:solidFill>
                <a:latin typeface="Calibri" panose="020F0502020204030204" pitchFamily="34" charset="0"/>
                <a:cs typeface="Calibri" panose="020F0502020204030204" pitchFamily="34" charset="0"/>
              </a:rPr>
              <a:t>NORTHEASTERN UNIVERSITY</a:t>
            </a:r>
          </a:p>
          <a:p>
            <a:pPr>
              <a:spcAft>
                <a:spcPts val="600"/>
              </a:spcAft>
            </a:pPr>
            <a:r>
              <a:rPr lang="en-IN" sz="2000" b="1" i="0" dirty="0">
                <a:solidFill>
                  <a:srgbClr val="D80000"/>
                </a:solidFill>
                <a:effectLst/>
                <a:latin typeface="Calibri" panose="020F0502020204030204" pitchFamily="34" charset="0"/>
                <a:cs typeface="Calibri" panose="020F0502020204030204" pitchFamily="34" charset="0"/>
              </a:rPr>
              <a:t>Boston, Massachusetts </a:t>
            </a:r>
          </a:p>
          <a:p>
            <a:pPr>
              <a:spcAft>
                <a:spcPts val="600"/>
              </a:spcAft>
            </a:pPr>
            <a:r>
              <a:rPr lang="en-IN" sz="2000" b="1" dirty="0">
                <a:solidFill>
                  <a:srgbClr val="D80000"/>
                </a:solidFill>
                <a:latin typeface="Calibri" panose="020F0502020204030204" pitchFamily="34" charset="0"/>
                <a:cs typeface="Calibri" panose="020F0502020204030204" pitchFamily="34" charset="0"/>
              </a:rPr>
              <a:t>Spring 2021</a:t>
            </a:r>
          </a:p>
        </p:txBody>
      </p:sp>
      <p:sp>
        <p:nvSpPr>
          <p:cNvPr id="30" name="Rectangle 29">
            <a:extLst>
              <a:ext uri="{FF2B5EF4-FFF2-40B4-BE49-F238E27FC236}">
                <a16:creationId xmlns:a16="http://schemas.microsoft.com/office/drawing/2014/main" id="{C237ED0E-6228-4F95-BC59-F351A774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D2507C2A-970C-43ED-A3BB-D067DBFE81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8D30935-E998-4F72-B6DC-8827BE02A7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4FA0BD-C538-4C78-8FD1-E5650D239B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836667E8-7BF0-4201-B43B-B6CE81FE5917}"/>
              </a:ext>
            </a:extLst>
          </p:cNvPr>
          <p:cNvSpPr txBox="1">
            <a:spLocks/>
          </p:cNvSpPr>
          <p:nvPr/>
        </p:nvSpPr>
        <p:spPr>
          <a:xfrm>
            <a:off x="2298743" y="4580901"/>
            <a:ext cx="7562296" cy="13808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sz="2200" spc="0" dirty="0">
                <a:latin typeface="Calibri" panose="020F0502020204030204" pitchFamily="34" charset="0"/>
                <a:cs typeface="Calibri" panose="020F0502020204030204" pitchFamily="34" charset="0"/>
              </a:rPr>
              <a:t>TEAM MEMBERs:</a:t>
            </a:r>
          </a:p>
          <a:p>
            <a:pPr algn="ctr"/>
            <a:r>
              <a:rPr lang="en-US" sz="2200" cap="none" spc="0" dirty="0">
                <a:latin typeface="Calibri" panose="020F0502020204030204" pitchFamily="34" charset="0"/>
                <a:cs typeface="Calibri" panose="020F0502020204030204" pitchFamily="34" charset="0"/>
              </a:rPr>
              <a:t>Karan Paresh</a:t>
            </a:r>
          </a:p>
          <a:p>
            <a:pPr algn="ctr"/>
            <a:r>
              <a:rPr lang="en-US" sz="2200" cap="none" spc="0" dirty="0">
                <a:latin typeface="Calibri" panose="020F0502020204030204" pitchFamily="34" charset="0"/>
                <a:cs typeface="Calibri" panose="020F0502020204030204" pitchFamily="34" charset="0"/>
              </a:rPr>
              <a:t>Rashmi Nambiar Pappinisseri Puthenveettil</a:t>
            </a:r>
            <a:endParaRPr lang="en-IN" sz="2200" cap="none" spc="0" dirty="0">
              <a:latin typeface="Calibri" panose="020F0502020204030204" pitchFamily="34" charset="0"/>
              <a:cs typeface="Calibri" panose="020F0502020204030204" pitchFamily="34" charset="0"/>
            </a:endParaRPr>
          </a:p>
        </p:txBody>
      </p:sp>
      <p:pic>
        <p:nvPicPr>
          <p:cNvPr id="5" name="Picture 4" descr="Northeastern University - Wikipedia">
            <a:extLst>
              <a:ext uri="{FF2B5EF4-FFF2-40B4-BE49-F238E27FC236}">
                <a16:creationId xmlns:a16="http://schemas.microsoft.com/office/drawing/2014/main" id="{407641A0-C153-4D50-9563-BFB2742CD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5860" y="649335"/>
            <a:ext cx="1516818" cy="151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86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9804-109E-4C00-A396-2783ACC2BA3B}"/>
              </a:ext>
            </a:extLst>
          </p:cNvPr>
          <p:cNvSpPr>
            <a:spLocks noGrp="1"/>
          </p:cNvSpPr>
          <p:nvPr>
            <p:ph type="title"/>
          </p:nvPr>
        </p:nvSpPr>
        <p:spPr>
          <a:xfrm>
            <a:off x="1066800" y="563880"/>
            <a:ext cx="10058400" cy="848334"/>
          </a:xfrm>
        </p:spPr>
        <p:txBody>
          <a:bodyPr/>
          <a:lstStyle/>
          <a:p>
            <a:pPr algn="ctr"/>
            <a:r>
              <a:rPr lang="en-US" sz="4000" dirty="0"/>
              <a:t>Conclusion</a:t>
            </a:r>
            <a:endParaRPr lang="en-IN" dirty="0"/>
          </a:p>
        </p:txBody>
      </p:sp>
      <p:sp>
        <p:nvSpPr>
          <p:cNvPr id="4" name="Slide Number Placeholder 3">
            <a:extLst>
              <a:ext uri="{FF2B5EF4-FFF2-40B4-BE49-F238E27FC236}">
                <a16:creationId xmlns:a16="http://schemas.microsoft.com/office/drawing/2014/main" id="{F518E665-7F1D-4F16-AC49-F848CA5ECDB7}"/>
              </a:ext>
            </a:extLst>
          </p:cNvPr>
          <p:cNvSpPr>
            <a:spLocks noGrp="1"/>
          </p:cNvSpPr>
          <p:nvPr>
            <p:ph type="sldNum" sz="quarter" idx="12"/>
          </p:nvPr>
        </p:nvSpPr>
        <p:spPr/>
        <p:txBody>
          <a:bodyPr/>
          <a:lstStyle/>
          <a:p>
            <a:fld id="{8C665344-76E8-4E64-9A15-C1F199B44FAC}" type="slidenum">
              <a:rPr lang="en-IN" smtClean="0"/>
              <a:t>10</a:t>
            </a:fld>
            <a:endParaRPr lang="en-IN"/>
          </a:p>
        </p:txBody>
      </p:sp>
      <p:sp>
        <p:nvSpPr>
          <p:cNvPr id="6" name="Content Placeholder 5">
            <a:extLst>
              <a:ext uri="{FF2B5EF4-FFF2-40B4-BE49-F238E27FC236}">
                <a16:creationId xmlns:a16="http://schemas.microsoft.com/office/drawing/2014/main" id="{5D37FC4D-8FB3-4683-BDE4-D4276BA87EEC}"/>
              </a:ext>
            </a:extLst>
          </p:cNvPr>
          <p:cNvSpPr>
            <a:spLocks noGrp="1"/>
          </p:cNvSpPr>
          <p:nvPr>
            <p:ph idx="1"/>
          </p:nvPr>
        </p:nvSpPr>
        <p:spPr>
          <a:xfrm>
            <a:off x="1066800" y="1712503"/>
            <a:ext cx="10058400" cy="3931920"/>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database for a vehicle insurance company designed on MySQL is one that can be implemented in the industry. It could result in easier access of customer information and useful insights to the same, thereby proving to be valuable to the underwriter of the company who can decide the risk of insuring a customer (his/her vehicles) and loss incurred over a certain period.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US" sz="1800" dirty="0">
                <a:effectLst/>
                <a:latin typeface="Times New Roman" panose="02020603050405020304" pitchFamily="18" charset="0"/>
                <a:ea typeface="Calibri" panose="020F0502020204030204" pitchFamily="34" charset="0"/>
              </a:rPr>
              <a:t>In this study, the focus is primarily on those vehicles involved in accidents. More attribute types can be added to the model, for instance, customer can have his/her driving license number, registration details, vehicle-specific details like engine number and chassis number. </a:t>
            </a:r>
            <a:endParaRPr lang="en-IN" dirty="0"/>
          </a:p>
        </p:txBody>
      </p:sp>
    </p:spTree>
    <p:extLst>
      <p:ext uri="{BB962C8B-B14F-4D97-AF65-F5344CB8AC3E}">
        <p14:creationId xmlns:p14="http://schemas.microsoft.com/office/powerpoint/2010/main" val="170295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F713-67E0-42BD-89CB-32E2B16976FD}"/>
              </a:ext>
            </a:extLst>
          </p:cNvPr>
          <p:cNvSpPr>
            <a:spLocks noGrp="1"/>
          </p:cNvSpPr>
          <p:nvPr>
            <p:ph type="title"/>
          </p:nvPr>
        </p:nvSpPr>
        <p:spPr>
          <a:xfrm>
            <a:off x="923277" y="284086"/>
            <a:ext cx="9983828" cy="1036024"/>
          </a:xfrm>
        </p:spPr>
        <p:txBody>
          <a:bodyPr/>
          <a:lstStyle/>
          <a:p>
            <a:pPr algn="ctr"/>
            <a:r>
              <a:rPr lang="en-US" sz="4000" dirty="0"/>
              <a:t>Topics</a:t>
            </a:r>
            <a:endParaRPr lang="en-IN" dirty="0"/>
          </a:p>
        </p:txBody>
      </p:sp>
      <p:sp>
        <p:nvSpPr>
          <p:cNvPr id="3" name="Content Placeholder 2">
            <a:extLst>
              <a:ext uri="{FF2B5EF4-FFF2-40B4-BE49-F238E27FC236}">
                <a16:creationId xmlns:a16="http://schemas.microsoft.com/office/drawing/2014/main" id="{29BEBA38-B0D0-48B1-8192-4799192E9986}"/>
              </a:ext>
            </a:extLst>
          </p:cNvPr>
          <p:cNvSpPr>
            <a:spLocks noGrp="1"/>
          </p:cNvSpPr>
          <p:nvPr>
            <p:ph idx="1"/>
          </p:nvPr>
        </p:nvSpPr>
        <p:spPr>
          <a:xfrm>
            <a:off x="1171852" y="1320110"/>
            <a:ext cx="9809824" cy="4743340"/>
          </a:xfrm>
        </p:spPr>
        <p:txBody>
          <a:bodyPr>
            <a:normAutofit/>
          </a:bodyPr>
          <a:lstStyle/>
          <a:p>
            <a:pPr marL="342900" indent="-342900">
              <a:buFont typeface="+mj-lt"/>
              <a:buAutoNum type="arabicPeriod"/>
            </a:pPr>
            <a:r>
              <a:rPr lang="en-US" sz="2000" dirty="0">
                <a:cs typeface="Calibri" panose="020F0502020204030204" pitchFamily="34" charset="0"/>
              </a:rPr>
              <a:t>Introduction		</a:t>
            </a:r>
          </a:p>
          <a:p>
            <a:pPr marL="342900" indent="-342900">
              <a:buFont typeface="+mj-lt"/>
              <a:buAutoNum type="arabicPeriod"/>
            </a:pPr>
            <a:r>
              <a:rPr lang="en-US" sz="2000" dirty="0">
                <a:cs typeface="Calibri" panose="020F0502020204030204" pitchFamily="34" charset="0"/>
              </a:rPr>
              <a:t>Problem definition		</a:t>
            </a:r>
          </a:p>
          <a:p>
            <a:pPr marL="342900" indent="-342900">
              <a:buFont typeface="+mj-lt"/>
              <a:buAutoNum type="arabicPeriod"/>
            </a:pPr>
            <a:r>
              <a:rPr lang="en-US" sz="2000" dirty="0">
                <a:cs typeface="Calibri" panose="020F0502020204030204" pitchFamily="34" charset="0"/>
              </a:rPr>
              <a:t>EER model</a:t>
            </a:r>
          </a:p>
          <a:p>
            <a:pPr marL="342900" indent="-342900">
              <a:buFont typeface="+mj-lt"/>
              <a:buAutoNum type="arabicPeriod"/>
            </a:pPr>
            <a:r>
              <a:rPr lang="en-US" sz="2000" dirty="0">
                <a:cs typeface="Calibri" panose="020F0502020204030204" pitchFamily="34" charset="0"/>
              </a:rPr>
              <a:t>UML model</a:t>
            </a:r>
          </a:p>
          <a:p>
            <a:pPr marL="342900" indent="-342900">
              <a:buFont typeface="+mj-lt"/>
              <a:buAutoNum type="arabicPeriod"/>
            </a:pPr>
            <a:r>
              <a:rPr lang="en-US" sz="2000" dirty="0">
                <a:cs typeface="Calibri" panose="020F0502020204030204" pitchFamily="34" charset="0"/>
              </a:rPr>
              <a:t>Relational model</a:t>
            </a:r>
          </a:p>
          <a:p>
            <a:pPr marL="342900" indent="-342900">
              <a:buFont typeface="+mj-lt"/>
              <a:buAutoNum type="arabicPeriod"/>
            </a:pPr>
            <a:r>
              <a:rPr lang="en-US" sz="2000" dirty="0">
                <a:cs typeface="Calibri" panose="020F0502020204030204" pitchFamily="34" charset="0"/>
              </a:rPr>
              <a:t>Implementation Demo – MySQL, NoSQL, R</a:t>
            </a:r>
          </a:p>
          <a:p>
            <a:pPr marL="342900" indent="-342900">
              <a:buFont typeface="+mj-lt"/>
              <a:buAutoNum type="arabicPeriod"/>
            </a:pPr>
            <a:r>
              <a:rPr lang="en-US" sz="2000" dirty="0">
                <a:cs typeface="Calibri" panose="020F0502020204030204" pitchFamily="34" charset="0"/>
              </a:rPr>
              <a:t>Conclusion</a:t>
            </a:r>
            <a:endParaRPr lang="en-US" sz="1600" dirty="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B0EF7C4C-1E7D-462C-9FC6-4EB29319A8B2}"/>
              </a:ext>
            </a:extLst>
          </p:cNvPr>
          <p:cNvSpPr>
            <a:spLocks noGrp="1"/>
          </p:cNvSpPr>
          <p:nvPr>
            <p:ph type="sldNum" sz="quarter" idx="12"/>
          </p:nvPr>
        </p:nvSpPr>
        <p:spPr/>
        <p:txBody>
          <a:bodyPr/>
          <a:lstStyle/>
          <a:p>
            <a:fld id="{8C665344-76E8-4E64-9A15-C1F199B44FAC}" type="slidenum">
              <a:rPr lang="en-IN" smtClean="0"/>
              <a:t>2</a:t>
            </a:fld>
            <a:endParaRPr lang="en-IN"/>
          </a:p>
        </p:txBody>
      </p:sp>
    </p:spTree>
    <p:extLst>
      <p:ext uri="{BB962C8B-B14F-4D97-AF65-F5344CB8AC3E}">
        <p14:creationId xmlns:p14="http://schemas.microsoft.com/office/powerpoint/2010/main" val="335638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8287-1C43-4DB0-B640-ABF780C7B7BC}"/>
              </a:ext>
            </a:extLst>
          </p:cNvPr>
          <p:cNvSpPr>
            <a:spLocks noGrp="1"/>
          </p:cNvSpPr>
          <p:nvPr>
            <p:ph type="title"/>
          </p:nvPr>
        </p:nvSpPr>
        <p:spPr>
          <a:xfrm>
            <a:off x="1066800" y="648070"/>
            <a:ext cx="10058400" cy="1036024"/>
          </a:xfrm>
        </p:spPr>
        <p:txBody>
          <a:bodyPr>
            <a:normAutofit fontScale="90000"/>
          </a:bodyPr>
          <a:lstStyle/>
          <a:p>
            <a:pPr algn="ctr"/>
            <a:r>
              <a:rPr lang="en-US" dirty="0"/>
              <a:t>Introduction	</a:t>
            </a:r>
            <a:br>
              <a:rPr lang="en-US" dirty="0"/>
            </a:br>
            <a:endParaRPr lang="en-IN" dirty="0"/>
          </a:p>
        </p:txBody>
      </p:sp>
      <p:sp>
        <p:nvSpPr>
          <p:cNvPr id="3" name="Content Placeholder 2">
            <a:extLst>
              <a:ext uri="{FF2B5EF4-FFF2-40B4-BE49-F238E27FC236}">
                <a16:creationId xmlns:a16="http://schemas.microsoft.com/office/drawing/2014/main" id="{A02A7BB9-57A7-4C8B-93B8-58F122C7D7E9}"/>
              </a:ext>
            </a:extLst>
          </p:cNvPr>
          <p:cNvSpPr>
            <a:spLocks noGrp="1"/>
          </p:cNvSpPr>
          <p:nvPr>
            <p:ph idx="1"/>
          </p:nvPr>
        </p:nvSpPr>
        <p:spPr>
          <a:xfrm>
            <a:off x="958788" y="1370638"/>
            <a:ext cx="10058400" cy="4508081"/>
          </a:xfrm>
        </p:spPr>
        <p:txBody>
          <a:bodyPr>
            <a:normAutofit lnSpcReduction="10000"/>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Auto insurance is a contract between a customer who owns one or more vehicles and an insurance company which protects the customer against financial loss in the event of an accident or theft of the vehicle(s). </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insurance company agrees to pay part or whole of losses as stated in the insurance policy in exchange for a premium amount from the customer. </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A claim analyst analyses the damage to a vehicle involved in an accident and makes an initial estimate of the payment to be made. This is conveyed to the underwriter.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cost assessment by underwriter reveals how frequently the customer makes claims, the vehicle type for which damages occur frequently and location where accidents with most vehicle damage occurs (based on claimed amount). This is further used to analyze if the customer creates loss and conveyed to sales department of the insurance company.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
        <p:nvSpPr>
          <p:cNvPr id="4" name="Slide Number Placeholder 3">
            <a:extLst>
              <a:ext uri="{FF2B5EF4-FFF2-40B4-BE49-F238E27FC236}">
                <a16:creationId xmlns:a16="http://schemas.microsoft.com/office/drawing/2014/main" id="{E0B26B8A-287D-4B13-A06C-2DDA6ABCAB28}"/>
              </a:ext>
            </a:extLst>
          </p:cNvPr>
          <p:cNvSpPr>
            <a:spLocks noGrp="1"/>
          </p:cNvSpPr>
          <p:nvPr>
            <p:ph type="sldNum" sz="quarter" idx="12"/>
          </p:nvPr>
        </p:nvSpPr>
        <p:spPr/>
        <p:txBody>
          <a:bodyPr/>
          <a:lstStyle/>
          <a:p>
            <a:fld id="{8C665344-76E8-4E64-9A15-C1F199B44FAC}" type="slidenum">
              <a:rPr lang="en-IN" smtClean="0"/>
              <a:t>3</a:t>
            </a:fld>
            <a:endParaRPr lang="en-IN"/>
          </a:p>
        </p:txBody>
      </p:sp>
    </p:spTree>
    <p:extLst>
      <p:ext uri="{BB962C8B-B14F-4D97-AF65-F5344CB8AC3E}">
        <p14:creationId xmlns:p14="http://schemas.microsoft.com/office/powerpoint/2010/main" val="16898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77E8-CF65-4164-85CD-14B2B615C9F4}"/>
              </a:ext>
            </a:extLst>
          </p:cNvPr>
          <p:cNvSpPr>
            <a:spLocks noGrp="1"/>
          </p:cNvSpPr>
          <p:nvPr>
            <p:ph type="title"/>
          </p:nvPr>
        </p:nvSpPr>
        <p:spPr>
          <a:xfrm>
            <a:off x="1066800" y="601979"/>
            <a:ext cx="10058400" cy="1106593"/>
          </a:xfrm>
        </p:spPr>
        <p:txBody>
          <a:bodyPr>
            <a:normAutofit/>
          </a:bodyPr>
          <a:lstStyle/>
          <a:p>
            <a:pPr algn="ctr"/>
            <a:r>
              <a:rPr lang="en-US" sz="3600" dirty="0"/>
              <a:t>Problem Definition</a:t>
            </a:r>
            <a:endParaRPr lang="en-IN" sz="3600" dirty="0"/>
          </a:p>
        </p:txBody>
      </p:sp>
      <p:sp>
        <p:nvSpPr>
          <p:cNvPr id="3" name="Content Placeholder 2">
            <a:extLst>
              <a:ext uri="{FF2B5EF4-FFF2-40B4-BE49-F238E27FC236}">
                <a16:creationId xmlns:a16="http://schemas.microsoft.com/office/drawing/2014/main" id="{28DF3F41-2C03-4801-9A28-251978B6BA47}"/>
              </a:ext>
            </a:extLst>
          </p:cNvPr>
          <p:cNvSpPr>
            <a:spLocks noGrp="1"/>
          </p:cNvSpPr>
          <p:nvPr>
            <p:ph idx="1"/>
          </p:nvPr>
        </p:nvSpPr>
        <p:spPr>
          <a:xfrm>
            <a:off x="891540" y="1584960"/>
            <a:ext cx="10058400" cy="3931920"/>
          </a:xfrm>
        </p:spPr>
        <p:txBody>
          <a:bodyPr/>
          <a:lstStyle/>
          <a:p>
            <a:pPr algn="just"/>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problem is based on vehicle insurance covered in the event of an accident involving one or more vehicles.</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the case study is to implement a database model for a vehicle insurance company. Vehicle insurance company requires information on their customers, vehicles owned by them, insurance policy details like premium and validity, claims made in case of accidents and payment made by the company to the customers.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endParaRPr>
          </a:p>
          <a:p>
            <a:pPr algn="just"/>
            <a:endParaRPr lang="en-IN" dirty="0"/>
          </a:p>
        </p:txBody>
      </p:sp>
      <p:sp>
        <p:nvSpPr>
          <p:cNvPr id="4" name="Slide Number Placeholder 3">
            <a:extLst>
              <a:ext uri="{FF2B5EF4-FFF2-40B4-BE49-F238E27FC236}">
                <a16:creationId xmlns:a16="http://schemas.microsoft.com/office/drawing/2014/main" id="{F8C35DE0-20D6-426B-80FD-65EC987D596E}"/>
              </a:ext>
            </a:extLst>
          </p:cNvPr>
          <p:cNvSpPr>
            <a:spLocks noGrp="1"/>
          </p:cNvSpPr>
          <p:nvPr>
            <p:ph type="sldNum" sz="quarter" idx="12"/>
          </p:nvPr>
        </p:nvSpPr>
        <p:spPr/>
        <p:txBody>
          <a:bodyPr/>
          <a:lstStyle/>
          <a:p>
            <a:fld id="{8C665344-76E8-4E64-9A15-C1F199B44FAC}" type="slidenum">
              <a:rPr lang="en-IN" smtClean="0"/>
              <a:t>4</a:t>
            </a:fld>
            <a:endParaRPr lang="en-IN"/>
          </a:p>
        </p:txBody>
      </p:sp>
    </p:spTree>
    <p:extLst>
      <p:ext uri="{BB962C8B-B14F-4D97-AF65-F5344CB8AC3E}">
        <p14:creationId xmlns:p14="http://schemas.microsoft.com/office/powerpoint/2010/main" val="89483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9804-109E-4C00-A396-2783ACC2BA3B}"/>
              </a:ext>
            </a:extLst>
          </p:cNvPr>
          <p:cNvSpPr>
            <a:spLocks noGrp="1"/>
          </p:cNvSpPr>
          <p:nvPr>
            <p:ph type="title"/>
          </p:nvPr>
        </p:nvSpPr>
        <p:spPr>
          <a:xfrm>
            <a:off x="1021655" y="387433"/>
            <a:ext cx="10058400" cy="848334"/>
          </a:xfrm>
        </p:spPr>
        <p:txBody>
          <a:bodyPr/>
          <a:lstStyle/>
          <a:p>
            <a:pPr algn="ctr"/>
            <a:r>
              <a:rPr lang="en-US" sz="4000" dirty="0"/>
              <a:t>EER model</a:t>
            </a:r>
            <a:endParaRPr lang="en-IN" dirty="0"/>
          </a:p>
        </p:txBody>
      </p:sp>
      <p:sp>
        <p:nvSpPr>
          <p:cNvPr id="4" name="Slide Number Placeholder 3">
            <a:extLst>
              <a:ext uri="{FF2B5EF4-FFF2-40B4-BE49-F238E27FC236}">
                <a16:creationId xmlns:a16="http://schemas.microsoft.com/office/drawing/2014/main" id="{F518E665-7F1D-4F16-AC49-F848CA5ECDB7}"/>
              </a:ext>
            </a:extLst>
          </p:cNvPr>
          <p:cNvSpPr>
            <a:spLocks noGrp="1"/>
          </p:cNvSpPr>
          <p:nvPr>
            <p:ph type="sldNum" sz="quarter" idx="12"/>
          </p:nvPr>
        </p:nvSpPr>
        <p:spPr/>
        <p:txBody>
          <a:bodyPr/>
          <a:lstStyle/>
          <a:p>
            <a:fld id="{8C665344-76E8-4E64-9A15-C1F199B44FAC}" type="slidenum">
              <a:rPr lang="en-IN" smtClean="0"/>
              <a:t>5</a:t>
            </a:fld>
            <a:endParaRPr lang="en-IN"/>
          </a:p>
        </p:txBody>
      </p:sp>
      <p:pic>
        <p:nvPicPr>
          <p:cNvPr id="7" name="Picture 6">
            <a:extLst>
              <a:ext uri="{FF2B5EF4-FFF2-40B4-BE49-F238E27FC236}">
                <a16:creationId xmlns:a16="http://schemas.microsoft.com/office/drawing/2014/main" id="{8E53E98E-FDE9-4032-8567-029D2FD84D0D}"/>
              </a:ext>
            </a:extLst>
          </p:cNvPr>
          <p:cNvPicPr/>
          <p:nvPr/>
        </p:nvPicPr>
        <p:blipFill>
          <a:blip r:embed="rId2">
            <a:extLst>
              <a:ext uri="{28A0092B-C50C-407E-A947-70E740481C1C}">
                <a14:useLocalDpi xmlns:a14="http://schemas.microsoft.com/office/drawing/2010/main" val="0"/>
              </a:ext>
            </a:extLst>
          </a:blip>
          <a:stretch>
            <a:fillRect/>
          </a:stretch>
        </p:blipFill>
        <p:spPr>
          <a:xfrm>
            <a:off x="2317073" y="1083076"/>
            <a:ext cx="7312702" cy="5308199"/>
          </a:xfrm>
          <a:prstGeom prst="rect">
            <a:avLst/>
          </a:prstGeom>
        </p:spPr>
      </p:pic>
    </p:spTree>
    <p:extLst>
      <p:ext uri="{BB962C8B-B14F-4D97-AF65-F5344CB8AC3E}">
        <p14:creationId xmlns:p14="http://schemas.microsoft.com/office/powerpoint/2010/main" val="139686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9804-109E-4C00-A396-2783ACC2BA3B}"/>
              </a:ext>
            </a:extLst>
          </p:cNvPr>
          <p:cNvSpPr>
            <a:spLocks noGrp="1"/>
          </p:cNvSpPr>
          <p:nvPr>
            <p:ph type="title"/>
          </p:nvPr>
        </p:nvSpPr>
        <p:spPr>
          <a:xfrm>
            <a:off x="1066800" y="446961"/>
            <a:ext cx="10058400" cy="848334"/>
          </a:xfrm>
        </p:spPr>
        <p:txBody>
          <a:bodyPr/>
          <a:lstStyle/>
          <a:p>
            <a:pPr algn="ctr"/>
            <a:r>
              <a:rPr lang="en-US" sz="4000" dirty="0"/>
              <a:t>UML model</a:t>
            </a:r>
            <a:endParaRPr lang="en-IN" dirty="0"/>
          </a:p>
        </p:txBody>
      </p:sp>
      <p:sp>
        <p:nvSpPr>
          <p:cNvPr id="4" name="Slide Number Placeholder 3">
            <a:extLst>
              <a:ext uri="{FF2B5EF4-FFF2-40B4-BE49-F238E27FC236}">
                <a16:creationId xmlns:a16="http://schemas.microsoft.com/office/drawing/2014/main" id="{F518E665-7F1D-4F16-AC49-F848CA5ECDB7}"/>
              </a:ext>
            </a:extLst>
          </p:cNvPr>
          <p:cNvSpPr>
            <a:spLocks noGrp="1"/>
          </p:cNvSpPr>
          <p:nvPr>
            <p:ph type="sldNum" sz="quarter" idx="12"/>
          </p:nvPr>
        </p:nvSpPr>
        <p:spPr/>
        <p:txBody>
          <a:bodyPr/>
          <a:lstStyle/>
          <a:p>
            <a:fld id="{8C665344-76E8-4E64-9A15-C1F199B44FAC}" type="slidenum">
              <a:rPr lang="en-IN" smtClean="0"/>
              <a:t>6</a:t>
            </a:fld>
            <a:endParaRPr lang="en-IN"/>
          </a:p>
        </p:txBody>
      </p:sp>
      <p:pic>
        <p:nvPicPr>
          <p:cNvPr id="5" name="Picture 4">
            <a:extLst>
              <a:ext uri="{FF2B5EF4-FFF2-40B4-BE49-F238E27FC236}">
                <a16:creationId xmlns:a16="http://schemas.microsoft.com/office/drawing/2014/main" id="{2A4BCAB5-7E79-4E76-9DEF-445F9574C5D7}"/>
              </a:ext>
            </a:extLst>
          </p:cNvPr>
          <p:cNvPicPr/>
          <p:nvPr/>
        </p:nvPicPr>
        <p:blipFill>
          <a:blip r:embed="rId2"/>
          <a:stretch>
            <a:fillRect/>
          </a:stretch>
        </p:blipFill>
        <p:spPr>
          <a:xfrm>
            <a:off x="2734398" y="1284198"/>
            <a:ext cx="6365214" cy="5058353"/>
          </a:xfrm>
          <a:prstGeom prst="rect">
            <a:avLst/>
          </a:prstGeom>
        </p:spPr>
      </p:pic>
    </p:spTree>
    <p:extLst>
      <p:ext uri="{BB962C8B-B14F-4D97-AF65-F5344CB8AC3E}">
        <p14:creationId xmlns:p14="http://schemas.microsoft.com/office/powerpoint/2010/main" val="31340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9804-109E-4C00-A396-2783ACC2BA3B}"/>
              </a:ext>
            </a:extLst>
          </p:cNvPr>
          <p:cNvSpPr>
            <a:spLocks noGrp="1"/>
          </p:cNvSpPr>
          <p:nvPr>
            <p:ph type="title"/>
          </p:nvPr>
        </p:nvSpPr>
        <p:spPr>
          <a:xfrm>
            <a:off x="1066800" y="563880"/>
            <a:ext cx="10058400" cy="848334"/>
          </a:xfrm>
        </p:spPr>
        <p:txBody>
          <a:bodyPr/>
          <a:lstStyle/>
          <a:p>
            <a:pPr algn="ctr"/>
            <a:r>
              <a:rPr lang="en-US" sz="4000" dirty="0"/>
              <a:t>Relational model</a:t>
            </a:r>
            <a:endParaRPr lang="en-IN" dirty="0"/>
          </a:p>
        </p:txBody>
      </p:sp>
      <p:sp>
        <p:nvSpPr>
          <p:cNvPr id="4" name="Slide Number Placeholder 3">
            <a:extLst>
              <a:ext uri="{FF2B5EF4-FFF2-40B4-BE49-F238E27FC236}">
                <a16:creationId xmlns:a16="http://schemas.microsoft.com/office/drawing/2014/main" id="{F518E665-7F1D-4F16-AC49-F848CA5ECDB7}"/>
              </a:ext>
            </a:extLst>
          </p:cNvPr>
          <p:cNvSpPr>
            <a:spLocks noGrp="1"/>
          </p:cNvSpPr>
          <p:nvPr>
            <p:ph type="sldNum" sz="quarter" idx="12"/>
          </p:nvPr>
        </p:nvSpPr>
        <p:spPr/>
        <p:txBody>
          <a:bodyPr/>
          <a:lstStyle/>
          <a:p>
            <a:fld id="{8C665344-76E8-4E64-9A15-C1F199B44FAC}" type="slidenum">
              <a:rPr lang="en-IN" smtClean="0"/>
              <a:t>7</a:t>
            </a:fld>
            <a:endParaRPr lang="en-IN"/>
          </a:p>
        </p:txBody>
      </p:sp>
      <p:sp>
        <p:nvSpPr>
          <p:cNvPr id="14" name="Content Placeholder 13">
            <a:extLst>
              <a:ext uri="{FF2B5EF4-FFF2-40B4-BE49-F238E27FC236}">
                <a16:creationId xmlns:a16="http://schemas.microsoft.com/office/drawing/2014/main" id="{2B282245-96C5-4F27-9E67-230968D139BE}"/>
              </a:ext>
            </a:extLst>
          </p:cNvPr>
          <p:cNvSpPr>
            <a:spLocks noGrp="1"/>
          </p:cNvSpPr>
          <p:nvPr>
            <p:ph idx="1"/>
          </p:nvPr>
        </p:nvSpPr>
        <p:spPr>
          <a:xfrm>
            <a:off x="1066800" y="1686757"/>
            <a:ext cx="10058400" cy="4348283"/>
          </a:xfrm>
        </p:spPr>
        <p:txBody>
          <a:bodyPr>
            <a:normAutofit lnSpcReduction="10000"/>
          </a:bodyPr>
          <a:lstStyle/>
          <a:p>
            <a:pPr marL="0" marR="0" indent="0" algn="just">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Primary key –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Underlined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Foreign key –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Italicized</a:t>
            </a:r>
          </a:p>
          <a:p>
            <a:pPr marL="0" marR="0" indent="0" algn="just">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 (</a:t>
            </a:r>
            <a:r>
              <a:rPr lang="en-US" sz="1800" u="sng"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State,PhoneNo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Vehicle (</a:t>
            </a:r>
            <a:r>
              <a:rPr lang="en-US" sz="1800" u="sng" dirty="0" err="1">
                <a:effectLst/>
                <a:latin typeface="Times New Roman" panose="02020603050405020304" pitchFamily="18" charset="0"/>
                <a:ea typeface="Calibri" panose="020F0502020204030204" pitchFamily="34" charset="0"/>
                <a:cs typeface="Times New Roman" panose="02020603050405020304" pitchFamily="18" charset="0"/>
              </a:rPr>
              <a:t>VehicleNo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gn="just">
              <a:lnSpc>
                <a:spcPct val="107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Customer;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Policy (</a:t>
            </a:r>
            <a:r>
              <a:rPr lang="en-US" sz="1800" u="sng"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Premium, Validity,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VehicleNo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Customer;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VehicleNo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VehicleNo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Vehicle;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Claim (</a:t>
            </a:r>
            <a:r>
              <a:rPr lang="en-US" sz="1800" u="sng" dirty="0" err="1">
                <a:effectLst/>
                <a:latin typeface="Times New Roman" panose="02020603050405020304" pitchFamily="18" charset="0"/>
                <a:ea typeface="Calibri" panose="020F0502020204030204" pitchFamily="34" charset="0"/>
                <a:cs typeface="Times New Roman" panose="02020603050405020304" pitchFamily="18" charset="0"/>
              </a:rPr>
              <a:t>ClaimNo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Acc_location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Acc_date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Acc_time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gn="just">
              <a:lnSpc>
                <a:spcPct val="107000"/>
              </a:lnSpc>
              <a:spcBef>
                <a:spcPts val="0"/>
              </a:spcBef>
              <a:spcAft>
                <a:spcPts val="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Customer;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gn="just">
              <a:lnSpc>
                <a:spcPct val="107000"/>
              </a:lnSpc>
              <a:spcBef>
                <a:spcPts val="0"/>
              </a:spcBef>
              <a:spcAft>
                <a:spcPts val="0"/>
              </a:spcAft>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Customer;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CID foreign key refers to CID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ClaimAnalyst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67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9804-109E-4C00-A396-2783ACC2BA3B}"/>
              </a:ext>
            </a:extLst>
          </p:cNvPr>
          <p:cNvSpPr>
            <a:spLocks noGrp="1"/>
          </p:cNvSpPr>
          <p:nvPr>
            <p:ph type="title"/>
          </p:nvPr>
        </p:nvSpPr>
        <p:spPr>
          <a:xfrm>
            <a:off x="1066800" y="563880"/>
            <a:ext cx="10058400" cy="848334"/>
          </a:xfrm>
        </p:spPr>
        <p:txBody>
          <a:bodyPr/>
          <a:lstStyle/>
          <a:p>
            <a:pPr algn="ctr"/>
            <a:r>
              <a:rPr lang="en-US" sz="4000" dirty="0"/>
              <a:t>Relational model (contd.)</a:t>
            </a:r>
            <a:endParaRPr lang="en-IN" dirty="0"/>
          </a:p>
        </p:txBody>
      </p:sp>
      <p:sp>
        <p:nvSpPr>
          <p:cNvPr id="3" name="Content Placeholder 2">
            <a:extLst>
              <a:ext uri="{FF2B5EF4-FFF2-40B4-BE49-F238E27FC236}">
                <a16:creationId xmlns:a16="http://schemas.microsoft.com/office/drawing/2014/main" id="{E3EE6FEA-A64E-4B88-9E0F-4BCB739122EA}"/>
              </a:ext>
            </a:extLst>
          </p:cNvPr>
          <p:cNvSpPr>
            <a:spLocks noGrp="1"/>
          </p:cNvSpPr>
          <p:nvPr>
            <p:ph idx="1"/>
          </p:nvPr>
        </p:nvSpPr>
        <p:spPr>
          <a:xfrm>
            <a:off x="1021655" y="1545573"/>
            <a:ext cx="10058400" cy="4464610"/>
          </a:xfrm>
        </p:spPr>
        <p:txBody>
          <a:bodyPr>
            <a:normAutofit fontScale="92500" lnSpcReduction="10000"/>
          </a:bodyPr>
          <a:lstStyle/>
          <a:p>
            <a:pPr marL="45720" indent="0">
              <a:lnSpc>
                <a:spcPct val="107000"/>
              </a:lnSpc>
              <a:spcBef>
                <a:spcPts val="0"/>
              </a:spcBef>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Primary key – </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Underlined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Foreign key –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Italicized</a:t>
            </a:r>
          </a:p>
          <a:p>
            <a:pPr marL="45720" marR="0" indent="0">
              <a:lnSpc>
                <a:spcPct val="107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nSpc>
                <a:spcPct val="107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ClaimAnalyst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u="sng" dirty="0" err="1">
                <a:effectLst/>
                <a:latin typeface="Times New Roman" panose="02020603050405020304" pitchFamily="18" charset="0"/>
                <a:ea typeface="Calibri" panose="020F0502020204030204" pitchFamily="34" charset="0"/>
                <a:cs typeface="Times New Roman" panose="02020603050405020304" pitchFamily="18" charset="0"/>
              </a:rPr>
              <a:t>ClaimAnalystID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Uses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CID</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sng"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CID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ClaimAnalystID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ClaimAnalyst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Policy;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nSpc>
                <a:spcPct val="107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Payment (</a:t>
            </a:r>
            <a:r>
              <a:rPr lang="en-US" sz="1800" i="1" u="sng" dirty="0" err="1">
                <a:effectLst/>
                <a:latin typeface="Times New Roman" panose="02020603050405020304" pitchFamily="18" charset="0"/>
                <a:ea typeface="Calibri" panose="020F0502020204030204" pitchFamily="34" charset="0"/>
                <a:cs typeface="Times New Roman" panose="02020603050405020304" pitchFamily="18" charset="0"/>
              </a:rPr>
              <a:t>ClaimNo</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sng"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sng" dirty="0" err="1">
                <a:effectLst/>
                <a:latin typeface="Times New Roman" panose="02020603050405020304" pitchFamily="18" charset="0"/>
                <a:ea typeface="Calibri" panose="020F0502020204030204" pitchFamily="34" charset="0"/>
                <a:cs typeface="Times New Roman" panose="02020603050405020304" pitchFamily="18" charset="0"/>
              </a:rPr>
              <a:t>CID,CustomerID</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Payment_date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CID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ClaimAnalystID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ClaimAnalyst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PolicyNo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Policy;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Customer;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foreign key refers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ClaimNo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Claim; NULL NOT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marR="0" indent="0" algn="just">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18E665-7F1D-4F16-AC49-F848CA5ECDB7}"/>
              </a:ext>
            </a:extLst>
          </p:cNvPr>
          <p:cNvSpPr>
            <a:spLocks noGrp="1"/>
          </p:cNvSpPr>
          <p:nvPr>
            <p:ph type="sldNum" sz="quarter" idx="12"/>
          </p:nvPr>
        </p:nvSpPr>
        <p:spPr/>
        <p:txBody>
          <a:bodyPr/>
          <a:lstStyle/>
          <a:p>
            <a:fld id="{8C665344-76E8-4E64-9A15-C1F199B44FAC}" type="slidenum">
              <a:rPr lang="en-IN" smtClean="0"/>
              <a:t>8</a:t>
            </a:fld>
            <a:endParaRPr lang="en-IN"/>
          </a:p>
        </p:txBody>
      </p:sp>
    </p:spTree>
    <p:extLst>
      <p:ext uri="{BB962C8B-B14F-4D97-AF65-F5344CB8AC3E}">
        <p14:creationId xmlns:p14="http://schemas.microsoft.com/office/powerpoint/2010/main" val="151205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05B7-D6FC-41D5-BC4F-A240663D1A43}"/>
              </a:ext>
            </a:extLst>
          </p:cNvPr>
          <p:cNvSpPr>
            <a:spLocks noGrp="1"/>
          </p:cNvSpPr>
          <p:nvPr>
            <p:ph type="title"/>
          </p:nvPr>
        </p:nvSpPr>
        <p:spPr/>
        <p:txBody>
          <a:bodyPr>
            <a:normAutofit/>
          </a:bodyPr>
          <a:lstStyle/>
          <a:p>
            <a:pPr algn="ctr"/>
            <a:r>
              <a:rPr lang="en-US" sz="4000" dirty="0">
                <a:cs typeface="Calibri" panose="020F0502020204030204" pitchFamily="34" charset="0"/>
              </a:rPr>
              <a:t>Implementation</a:t>
            </a:r>
            <a:endParaRPr lang="en-IN" sz="4000" dirty="0"/>
          </a:p>
        </p:txBody>
      </p:sp>
      <p:sp>
        <p:nvSpPr>
          <p:cNvPr id="3" name="Content Placeholder 2">
            <a:extLst>
              <a:ext uri="{FF2B5EF4-FFF2-40B4-BE49-F238E27FC236}">
                <a16:creationId xmlns:a16="http://schemas.microsoft.com/office/drawing/2014/main" id="{21BE680B-33E9-46F4-9324-3BD95F9F4130}"/>
              </a:ext>
            </a:extLst>
          </p:cNvPr>
          <p:cNvSpPr>
            <a:spLocks noGrp="1"/>
          </p:cNvSpPr>
          <p:nvPr>
            <p:ph idx="1"/>
          </p:nvPr>
        </p:nvSpPr>
        <p:spPr/>
        <p:txBody>
          <a:bodyPr>
            <a:normAutofit/>
          </a:bodyPr>
          <a:lstStyle/>
          <a:p>
            <a:pPr marL="457200" indent="-457200">
              <a:buAutoNum type="alphaLcPeriod"/>
            </a:pPr>
            <a:r>
              <a:rPr lang="en-US" sz="2000" dirty="0">
                <a:latin typeface="Times New Roman" panose="02020603050405020304" pitchFamily="18" charset="0"/>
                <a:cs typeface="Times New Roman" panose="02020603050405020304" pitchFamily="18" charset="0"/>
              </a:rPr>
              <a:t>MySQL</a:t>
            </a:r>
          </a:p>
          <a:p>
            <a:pPr marL="457200" indent="-457200">
              <a:buAutoNum type="alphaLcPeriod"/>
            </a:pPr>
            <a:r>
              <a:rPr lang="en-US" sz="2000" dirty="0">
                <a:latin typeface="Times New Roman" panose="02020603050405020304" pitchFamily="18" charset="0"/>
                <a:cs typeface="Times New Roman" panose="02020603050405020304" pitchFamily="18" charset="0"/>
              </a:rPr>
              <a:t>NoSQL – using Neo4j Cypher</a:t>
            </a:r>
          </a:p>
          <a:p>
            <a:pPr marL="457200" indent="-457200">
              <a:buAutoNum type="alphaLcPeriod"/>
            </a:pPr>
            <a:r>
              <a:rPr lang="en-US" sz="2000" dirty="0">
                <a:latin typeface="Times New Roman" panose="02020603050405020304" pitchFamily="18" charset="0"/>
                <a:cs typeface="Times New Roman" panose="02020603050405020304" pitchFamily="18" charset="0"/>
              </a:rPr>
              <a:t>Database access with R</a:t>
            </a:r>
          </a:p>
        </p:txBody>
      </p:sp>
      <p:sp>
        <p:nvSpPr>
          <p:cNvPr id="4" name="Slide Number Placeholder 3">
            <a:extLst>
              <a:ext uri="{FF2B5EF4-FFF2-40B4-BE49-F238E27FC236}">
                <a16:creationId xmlns:a16="http://schemas.microsoft.com/office/drawing/2014/main" id="{188352E5-2769-4575-A707-9275DCED393D}"/>
              </a:ext>
            </a:extLst>
          </p:cNvPr>
          <p:cNvSpPr>
            <a:spLocks noGrp="1"/>
          </p:cNvSpPr>
          <p:nvPr>
            <p:ph type="sldNum" sz="quarter" idx="12"/>
          </p:nvPr>
        </p:nvSpPr>
        <p:spPr/>
        <p:txBody>
          <a:bodyPr/>
          <a:lstStyle/>
          <a:p>
            <a:fld id="{8C665344-76E8-4E64-9A15-C1F199B44FAC}" type="slidenum">
              <a:rPr lang="en-IN" smtClean="0"/>
              <a:t>9</a:t>
            </a:fld>
            <a:endParaRPr lang="en-IN"/>
          </a:p>
        </p:txBody>
      </p:sp>
    </p:spTree>
    <p:extLst>
      <p:ext uri="{BB962C8B-B14F-4D97-AF65-F5344CB8AC3E}">
        <p14:creationId xmlns:p14="http://schemas.microsoft.com/office/powerpoint/2010/main" val="1381470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708</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Garamond</vt:lpstr>
      <vt:lpstr>Symbol</vt:lpstr>
      <vt:lpstr>Times New Roman</vt:lpstr>
      <vt:lpstr>Savon</vt:lpstr>
      <vt:lpstr>Data Management for Analytics – IE6700  Project  Topic: Database for a Vehicle insurance company</vt:lpstr>
      <vt:lpstr>Topics</vt:lpstr>
      <vt:lpstr>Introduction  </vt:lpstr>
      <vt:lpstr>Problem Definition</vt:lpstr>
      <vt:lpstr>EER model</vt:lpstr>
      <vt:lpstr>UML model</vt:lpstr>
      <vt:lpstr>Relational model</vt:lpstr>
      <vt:lpstr>Relational model (contd.)</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 Engineering - IE7275  Case Study  Topic: Data mining for classification of obesity types</dc:title>
  <dc:creator>Rashmi Nambiar Pappinisseri Puthenveettil</dc:creator>
  <cp:lastModifiedBy>Rashmi PP</cp:lastModifiedBy>
  <cp:revision>48</cp:revision>
  <dcterms:created xsi:type="dcterms:W3CDTF">2020-12-10T17:40:57Z</dcterms:created>
  <dcterms:modified xsi:type="dcterms:W3CDTF">2021-04-24T04:07:56Z</dcterms:modified>
</cp:coreProperties>
</file>