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78" r:id="rId3"/>
    <p:sldId id="279" r:id="rId4"/>
    <p:sldId id="277" r:id="rId5"/>
    <p:sldId id="256" r:id="rId6"/>
    <p:sldId id="257" r:id="rId7"/>
    <p:sldId id="258" r:id="rId8"/>
    <p:sldId id="259" r:id="rId9"/>
    <p:sldId id="260"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C35C-F761-496E-A25B-B8330311E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A0B178-6586-40B8-A019-6F487479C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D9A78A-84DB-4102-B8B1-628607E6602F}"/>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5" name="Footer Placeholder 4">
            <a:extLst>
              <a:ext uri="{FF2B5EF4-FFF2-40B4-BE49-F238E27FC236}">
                <a16:creationId xmlns:a16="http://schemas.microsoft.com/office/drawing/2014/main" id="{054FB394-2777-43E7-BC4A-73E13B56B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CB3D3-0549-42D7-BFA4-B4EE603524D1}"/>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249454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D813-3228-4457-B9EB-6841C1DB94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1CDEB0-AB8B-4EF2-BBD3-3EA9400C43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AEB56-A7B7-4751-9C9A-0C45D9A7E338}"/>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5" name="Footer Placeholder 4">
            <a:extLst>
              <a:ext uri="{FF2B5EF4-FFF2-40B4-BE49-F238E27FC236}">
                <a16:creationId xmlns:a16="http://schemas.microsoft.com/office/drawing/2014/main" id="{3DF7C7A9-D86A-4154-858E-44C4600A8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EAC91D-E81A-4732-A489-F749BBDA4D53}"/>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236342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5D1E62-130A-4FDC-9B20-69D9F29157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0A2983-086B-4B06-A01E-611EC8BCA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B23A7-944A-4AC0-A956-C50C15EB1CB9}"/>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5" name="Footer Placeholder 4">
            <a:extLst>
              <a:ext uri="{FF2B5EF4-FFF2-40B4-BE49-F238E27FC236}">
                <a16:creationId xmlns:a16="http://schemas.microsoft.com/office/drawing/2014/main" id="{F023F842-C3D5-4778-B33D-2CE9997B0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C77C4-3F66-47F2-BACC-E1179D0D95EE}"/>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418964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CF73-1F76-44C1-97FB-A3C30958DE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F15C3C-F6CF-4DD4-BE4F-6F49707C2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14D2D-D6D3-4C80-BB35-A09FF3494F35}"/>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5" name="Footer Placeholder 4">
            <a:extLst>
              <a:ext uri="{FF2B5EF4-FFF2-40B4-BE49-F238E27FC236}">
                <a16:creationId xmlns:a16="http://schemas.microsoft.com/office/drawing/2014/main" id="{DA38C34E-1762-40A6-895D-B080777A0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9D0FEF-62E3-4E7E-BE37-2B575D056969}"/>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207409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29DA-202D-4F7B-A35E-F5DF4D3663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934316-050D-405A-9C62-12215BB53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8A63E-D214-44C0-8D07-EC3097E9D221}"/>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5" name="Footer Placeholder 4">
            <a:extLst>
              <a:ext uri="{FF2B5EF4-FFF2-40B4-BE49-F238E27FC236}">
                <a16:creationId xmlns:a16="http://schemas.microsoft.com/office/drawing/2014/main" id="{4DA4B0B4-83D6-428F-BFBA-F22D7570B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8BE5C-C693-4A39-A557-E3DBE21618F3}"/>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313543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5594-1528-40E0-AB5A-4E04CAC880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32678D-8A17-4E35-B54B-FE2DC691E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44A10C-A872-4AD9-89AE-628AD3B8A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BD25AB-5D29-4715-AA1D-72EFE32DD6F5}"/>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6" name="Footer Placeholder 5">
            <a:extLst>
              <a:ext uri="{FF2B5EF4-FFF2-40B4-BE49-F238E27FC236}">
                <a16:creationId xmlns:a16="http://schemas.microsoft.com/office/drawing/2014/main" id="{A133F4BA-8D9E-4B27-91F8-5D29227F22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51C41-7B9A-4429-A08C-F4D5FF2F419E}"/>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135778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2FCD-B642-4B94-9449-B2995F9E09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8B591E-F7E3-4747-9F5F-3A41A8109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161BF-2A7D-40EF-B573-8CCA892220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68A012-762B-4935-916F-FEDE632BC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57C981-613D-4B47-801B-90626D2B8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70A80F-D5D3-4219-A718-F80F7AE4C101}"/>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8" name="Footer Placeholder 7">
            <a:extLst>
              <a:ext uri="{FF2B5EF4-FFF2-40B4-BE49-F238E27FC236}">
                <a16:creationId xmlns:a16="http://schemas.microsoft.com/office/drawing/2014/main" id="{B5DA1A8F-D2E8-4C90-9FDF-6DCD37D9D5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DA0B8A-7B60-4CC6-A4B6-5022A542C1DA}"/>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196300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27F7-C109-4CC9-9EB7-01CDD166D7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4E40B6-421C-4CD8-8759-AB17C1B4E3F0}"/>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4" name="Footer Placeholder 3">
            <a:extLst>
              <a:ext uri="{FF2B5EF4-FFF2-40B4-BE49-F238E27FC236}">
                <a16:creationId xmlns:a16="http://schemas.microsoft.com/office/drawing/2014/main" id="{C706E5FE-1505-4425-9432-3F7C72B2B1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9EB179-25BC-4BF1-BD5B-1870A0E58EAF}"/>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427251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AF26A-E158-4D13-8314-119531A8BD7D}"/>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3" name="Footer Placeholder 2">
            <a:extLst>
              <a:ext uri="{FF2B5EF4-FFF2-40B4-BE49-F238E27FC236}">
                <a16:creationId xmlns:a16="http://schemas.microsoft.com/office/drawing/2014/main" id="{90C77DDB-1281-4631-9F5B-B83DE19E12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CA2997-D7FD-4C4C-B021-A8F4BE86ABC9}"/>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86796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1421-2B5A-48FB-9A40-F1532CD3D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688B7B-ED6C-469B-9657-3203B1F2E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81147B-D573-4032-B7E7-8D2701622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F22F2-C718-44B6-AFA0-639FA397AC4E}"/>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6" name="Footer Placeholder 5">
            <a:extLst>
              <a:ext uri="{FF2B5EF4-FFF2-40B4-BE49-F238E27FC236}">
                <a16:creationId xmlns:a16="http://schemas.microsoft.com/office/drawing/2014/main" id="{870E82A2-1FFD-4929-934C-9F24256925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BD908-B953-47F6-9C20-59CACF9820F8}"/>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193609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8445-D9B5-4B7D-9887-7784F9D9A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0D5FA9-B427-40A4-BC19-44A1889A9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2422FB-9781-466F-801C-760F9744C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8E3AC-B88F-4E4A-9A26-F2C482E2BE1A}"/>
              </a:ext>
            </a:extLst>
          </p:cNvPr>
          <p:cNvSpPr>
            <a:spLocks noGrp="1"/>
          </p:cNvSpPr>
          <p:nvPr>
            <p:ph type="dt" sz="half" idx="10"/>
          </p:nvPr>
        </p:nvSpPr>
        <p:spPr/>
        <p:txBody>
          <a:bodyPr/>
          <a:lstStyle/>
          <a:p>
            <a:fld id="{37B1A7C8-4FE5-4A6B-ABFD-1BB598FCD81E}" type="datetimeFigureOut">
              <a:rPr lang="en-IN" smtClean="0"/>
              <a:t>03-12-2021</a:t>
            </a:fld>
            <a:endParaRPr lang="en-IN"/>
          </a:p>
        </p:txBody>
      </p:sp>
      <p:sp>
        <p:nvSpPr>
          <p:cNvPr id="6" name="Footer Placeholder 5">
            <a:extLst>
              <a:ext uri="{FF2B5EF4-FFF2-40B4-BE49-F238E27FC236}">
                <a16:creationId xmlns:a16="http://schemas.microsoft.com/office/drawing/2014/main" id="{57E8CDCD-0626-4B18-AED3-11AFD261FA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BD9E0-AAEE-470F-9C67-0F024A895972}"/>
              </a:ext>
            </a:extLst>
          </p:cNvPr>
          <p:cNvSpPr>
            <a:spLocks noGrp="1"/>
          </p:cNvSpPr>
          <p:nvPr>
            <p:ph type="sldNum" sz="quarter" idx="12"/>
          </p:nvPr>
        </p:nvSpPr>
        <p:spPr/>
        <p:txBody>
          <a:bodyPr/>
          <a:lstStyle/>
          <a:p>
            <a:fld id="{7E3422E6-0D06-42B7-9F42-D28FF281AC65}" type="slidenum">
              <a:rPr lang="en-IN" smtClean="0"/>
              <a:t>‹#›</a:t>
            </a:fld>
            <a:endParaRPr lang="en-IN"/>
          </a:p>
        </p:txBody>
      </p:sp>
    </p:spTree>
    <p:extLst>
      <p:ext uri="{BB962C8B-B14F-4D97-AF65-F5344CB8AC3E}">
        <p14:creationId xmlns:p14="http://schemas.microsoft.com/office/powerpoint/2010/main" val="100197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7BDF9F-0460-4F63-9D40-C2B949475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517BC9-EEB4-4488-964D-4ABE72268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34487-9120-4682-942C-D89FBE645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1A7C8-4FE5-4A6B-ABFD-1BB598FCD81E}" type="datetimeFigureOut">
              <a:rPr lang="en-IN" smtClean="0"/>
              <a:t>03-12-2021</a:t>
            </a:fld>
            <a:endParaRPr lang="en-IN"/>
          </a:p>
        </p:txBody>
      </p:sp>
      <p:sp>
        <p:nvSpPr>
          <p:cNvPr id="5" name="Footer Placeholder 4">
            <a:extLst>
              <a:ext uri="{FF2B5EF4-FFF2-40B4-BE49-F238E27FC236}">
                <a16:creationId xmlns:a16="http://schemas.microsoft.com/office/drawing/2014/main" id="{00C79C07-856B-461C-914F-265B4102F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5CEBFB-F7BF-4639-87F1-44A4C5A4E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22E6-0D06-42B7-9F42-D28FF281AC65}" type="slidenum">
              <a:rPr lang="en-IN" smtClean="0"/>
              <a:t>‹#›</a:t>
            </a:fld>
            <a:endParaRPr lang="en-IN"/>
          </a:p>
        </p:txBody>
      </p:sp>
    </p:spTree>
    <p:extLst>
      <p:ext uri="{BB962C8B-B14F-4D97-AF65-F5344CB8AC3E}">
        <p14:creationId xmlns:p14="http://schemas.microsoft.com/office/powerpoint/2010/main" val="2793079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B571B-D2C5-4F01-90B4-D2B3C37C7C79}"/>
              </a:ext>
            </a:extLst>
          </p:cNvPr>
          <p:cNvSpPr txBox="1"/>
          <p:nvPr/>
        </p:nvSpPr>
        <p:spPr>
          <a:xfrm>
            <a:off x="2006353" y="0"/>
            <a:ext cx="9809826" cy="6894195"/>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2800" b="1" i="0" u="none" strike="noStrike" baseline="0" dirty="0">
                <a:solidFill>
                  <a:srgbClr val="000000"/>
                </a:solidFill>
                <a:latin typeface="Times New Roman" panose="02020603050405020304" pitchFamily="18" charset="0"/>
              </a:rPr>
              <a:t>Heart Attack Possibility Prediction </a:t>
            </a:r>
          </a:p>
          <a:p>
            <a:r>
              <a:rPr lang="en-IN" sz="1800" b="1" i="0" u="none" strike="noStrike" baseline="0" dirty="0">
                <a:solidFill>
                  <a:srgbClr val="000000"/>
                </a:solidFill>
                <a:latin typeface="Times New Roman" panose="02020603050405020304" pitchFamily="18" charset="0"/>
              </a:rPr>
              <a:t>                                            Milestone: Project Presentation </a:t>
            </a:r>
            <a:endParaRPr lang="en-IN"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2000" b="1" i="0" u="none" strike="noStrike" baseline="0" dirty="0">
                <a:solidFill>
                  <a:srgbClr val="000000"/>
                </a:solidFill>
                <a:latin typeface="Times New Roman" panose="02020603050405020304" pitchFamily="18" charset="0"/>
              </a:rPr>
              <a:t>Group 18 </a:t>
            </a:r>
          </a:p>
          <a:p>
            <a:r>
              <a:rPr lang="en-IN" sz="1800" b="0" i="0" u="none" strike="noStrike" baseline="0" dirty="0">
                <a:solidFill>
                  <a:srgbClr val="000000"/>
                </a:solidFill>
                <a:latin typeface="Times New Roman" panose="02020603050405020304" pitchFamily="18" charset="0"/>
              </a:rPr>
              <a:t>                                                  Student 1: Karan Paresh </a:t>
            </a:r>
          </a:p>
          <a:p>
            <a:r>
              <a:rPr lang="en-IN" sz="1800" b="0" i="0" u="none" strike="noStrike" baseline="0" dirty="0">
                <a:solidFill>
                  <a:srgbClr val="000000"/>
                </a:solidFill>
                <a:latin typeface="Times New Roman" panose="02020603050405020304" pitchFamily="18" charset="0"/>
              </a:rPr>
              <a:t>                                                  Student 2 : </a:t>
            </a:r>
            <a:r>
              <a:rPr lang="en-IN" sz="1800" b="0" i="0" u="none" strike="noStrike" baseline="0" dirty="0" err="1">
                <a:solidFill>
                  <a:srgbClr val="000000"/>
                </a:solidFill>
                <a:latin typeface="Times New Roman" panose="02020603050405020304" pitchFamily="18" charset="0"/>
              </a:rPr>
              <a:t>Tianyu</a:t>
            </a:r>
            <a:r>
              <a:rPr lang="en-IN" sz="1800" b="0" i="0" u="none" strike="noStrike" baseline="0" dirty="0">
                <a:solidFill>
                  <a:srgbClr val="000000"/>
                </a:solidFill>
                <a:latin typeface="Times New Roman" panose="02020603050405020304" pitchFamily="18" charset="0"/>
              </a:rPr>
              <a:t> Yang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p>
          <a:p>
            <a:r>
              <a:rPr lang="en-US"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857-294-7660 (Tel of Karan Paresh) </a:t>
            </a:r>
          </a:p>
          <a:p>
            <a:r>
              <a:rPr lang="en-US" sz="1800" b="0" i="0" u="none" strike="noStrike" baseline="0" dirty="0">
                <a:solidFill>
                  <a:srgbClr val="000000"/>
                </a:solidFill>
                <a:latin typeface="Times New Roman" panose="02020603050405020304" pitchFamily="18" charset="0"/>
              </a:rPr>
              <a:t>                                           617-368-0332 (Tel of </a:t>
            </a:r>
            <a:r>
              <a:rPr lang="en-US" sz="1800" b="0" i="0" u="none" strike="noStrike" baseline="0" dirty="0" err="1">
                <a:solidFill>
                  <a:srgbClr val="000000"/>
                </a:solidFill>
                <a:latin typeface="Times New Roman" panose="02020603050405020304" pitchFamily="18" charset="0"/>
              </a:rPr>
              <a:t>Tianyu</a:t>
            </a:r>
            <a:r>
              <a:rPr lang="en-US" sz="1800" b="0" i="0" u="none" strike="noStrike" baseline="0" dirty="0">
                <a:solidFill>
                  <a:srgbClr val="000000"/>
                </a:solidFill>
                <a:latin typeface="Times New Roman" panose="02020603050405020304" pitchFamily="18" charset="0"/>
              </a:rPr>
              <a:t> Yang) </a:t>
            </a:r>
          </a:p>
          <a:p>
            <a:endParaRPr lang="en-IN" sz="1800" b="0" i="0" u="none" strike="noStrike" baseline="0" dirty="0">
              <a:solidFill>
                <a:srgbClr val="0462C1"/>
              </a:solidFill>
              <a:latin typeface="Times New Roman" panose="02020603050405020304" pitchFamily="18" charset="0"/>
            </a:endParaRPr>
          </a:p>
          <a:p>
            <a:r>
              <a:rPr lang="en-IN" sz="1800" b="0" i="0" u="none" strike="noStrike" baseline="0" dirty="0">
                <a:solidFill>
                  <a:srgbClr val="0462C1"/>
                </a:solidFill>
                <a:latin typeface="Times New Roman" panose="02020603050405020304" pitchFamily="18" charset="0"/>
              </a:rPr>
              <a:t>    </a:t>
            </a:r>
          </a:p>
          <a:p>
            <a:r>
              <a:rPr lang="en-IN" dirty="0">
                <a:solidFill>
                  <a:srgbClr val="0462C1"/>
                </a:solidFill>
                <a:latin typeface="Times New Roman" panose="02020603050405020304" pitchFamily="18" charset="0"/>
              </a:rPr>
              <a:t>                                                 </a:t>
            </a:r>
            <a:r>
              <a:rPr lang="en-IN" sz="1800" b="0" i="0" u="none" strike="noStrike" baseline="0" dirty="0">
                <a:solidFill>
                  <a:srgbClr val="0462C1"/>
                </a:solidFill>
                <a:latin typeface="Times New Roman" panose="02020603050405020304" pitchFamily="18" charset="0"/>
              </a:rPr>
              <a:t>samani.k@northeastern.edu </a:t>
            </a:r>
          </a:p>
          <a:p>
            <a:r>
              <a:rPr lang="en-IN" sz="1800" b="0" i="0" u="none" strike="noStrike" baseline="0" dirty="0">
                <a:solidFill>
                  <a:srgbClr val="0462C1"/>
                </a:solidFill>
                <a:latin typeface="Times New Roman" panose="02020603050405020304" pitchFamily="18" charset="0"/>
              </a:rPr>
              <a:t>                                               yang.tianyu@northeastern.edu </a:t>
            </a:r>
          </a:p>
          <a:p>
            <a:endParaRPr lang="en-US" sz="1800" b="1" i="0" u="none" strike="noStrike" baseline="0" dirty="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Percentage of Effort Contributed by Student 1: 50% </a:t>
            </a:r>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Percentage of Effort Contributed by Student2: 50% </a:t>
            </a:r>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Signature of Student 1: Karan Paresh </a:t>
            </a:r>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Signature of Student 2: </a:t>
            </a:r>
            <a:r>
              <a:rPr lang="en-US" sz="1800" b="1" i="0" u="none" strike="noStrike" baseline="0" dirty="0" err="1">
                <a:solidFill>
                  <a:srgbClr val="000000"/>
                </a:solidFill>
                <a:latin typeface="Times New Roman" panose="02020603050405020304" pitchFamily="18" charset="0"/>
              </a:rPr>
              <a:t>Tianyu</a:t>
            </a:r>
            <a:r>
              <a:rPr lang="en-US" sz="1800" b="1" i="0" u="none" strike="noStrike" baseline="0" dirty="0">
                <a:solidFill>
                  <a:srgbClr val="000000"/>
                </a:solidFill>
                <a:latin typeface="Times New Roman" panose="02020603050405020304" pitchFamily="18" charset="0"/>
              </a:rPr>
              <a:t> Yang </a:t>
            </a:r>
            <a:endParaRPr lang="en-US"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Submission Date: 12/3/2021 </a:t>
            </a:r>
            <a:endParaRPr lang="en-IN" dirty="0"/>
          </a:p>
        </p:txBody>
      </p:sp>
    </p:spTree>
    <p:extLst>
      <p:ext uri="{BB962C8B-B14F-4D97-AF65-F5344CB8AC3E}">
        <p14:creationId xmlns:p14="http://schemas.microsoft.com/office/powerpoint/2010/main" val="302624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AB74464-9BAE-437E-8465-81C951418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870" y="246725"/>
            <a:ext cx="4202697" cy="417317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78856FD-0B2B-4541-87B5-AC7859EBC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33" y="2764030"/>
            <a:ext cx="3857487" cy="3884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5A37BB-9320-403F-B9BB-80767C5DA005}"/>
              </a:ext>
            </a:extLst>
          </p:cNvPr>
          <p:cNvSpPr txBox="1"/>
          <p:nvPr/>
        </p:nvSpPr>
        <p:spPr>
          <a:xfrm>
            <a:off x="810829" y="514903"/>
            <a:ext cx="6051611" cy="1477328"/>
          </a:xfrm>
          <a:prstGeom prst="rect">
            <a:avLst/>
          </a:prstGeom>
          <a:noFill/>
        </p:spPr>
        <p:txBody>
          <a:bodyPr wrap="square" rtlCol="0">
            <a:spAutoFit/>
          </a:bodyPr>
          <a:lstStyle/>
          <a:p>
            <a:pPr algn="just"/>
            <a:r>
              <a:rPr lang="en-US" sz="1800" b="1" i="0" u="none" strike="noStrike" baseline="0" dirty="0">
                <a:solidFill>
                  <a:srgbClr val="202020"/>
                </a:solidFill>
                <a:latin typeface="Times New Roman" panose="02020603050405020304" pitchFamily="18" charset="0"/>
              </a:rPr>
              <a:t>Joint plots in seaborn helps us to understand the trend seen among two features. As observed from the above plot we can see that most of the Heart diseased patients in their age of upper 50s or lower 60s tend to have </a:t>
            </a:r>
            <a:r>
              <a:rPr lang="en-US" sz="1800" b="1" i="0" u="none" strike="noStrike" baseline="0" dirty="0" err="1">
                <a:solidFill>
                  <a:srgbClr val="202020"/>
                </a:solidFill>
                <a:latin typeface="Times New Roman" panose="02020603050405020304" pitchFamily="18" charset="0"/>
              </a:rPr>
              <a:t>trestbps</a:t>
            </a:r>
            <a:r>
              <a:rPr lang="en-US" sz="1800" b="1" i="0" u="none" strike="noStrike" baseline="0" dirty="0">
                <a:solidFill>
                  <a:srgbClr val="202020"/>
                </a:solidFill>
                <a:latin typeface="Times New Roman" panose="02020603050405020304" pitchFamily="18" charset="0"/>
              </a:rPr>
              <a:t> higher than 120mmHg </a:t>
            </a:r>
            <a:endParaRPr lang="en-IN" b="1" dirty="0"/>
          </a:p>
        </p:txBody>
      </p:sp>
      <p:sp>
        <p:nvSpPr>
          <p:cNvPr id="4" name="TextBox 3">
            <a:extLst>
              <a:ext uri="{FF2B5EF4-FFF2-40B4-BE49-F238E27FC236}">
                <a16:creationId xmlns:a16="http://schemas.microsoft.com/office/drawing/2014/main" id="{139ED6C3-39E8-45F0-A335-495426173E8B}"/>
              </a:ext>
            </a:extLst>
          </p:cNvPr>
          <p:cNvSpPr txBox="1"/>
          <p:nvPr/>
        </p:nvSpPr>
        <p:spPr>
          <a:xfrm>
            <a:off x="4714043" y="4908974"/>
            <a:ext cx="6560598" cy="1477328"/>
          </a:xfrm>
          <a:prstGeom prst="rect">
            <a:avLst/>
          </a:prstGeom>
          <a:noFill/>
        </p:spPr>
        <p:txBody>
          <a:bodyPr wrap="square" rtlCol="0">
            <a:spAutoFit/>
          </a:bodyPr>
          <a:lstStyle/>
          <a:p>
            <a:pPr algn="just"/>
            <a:r>
              <a:rPr lang="en-US" sz="1800" b="1" i="0" u="none" strike="noStrike" baseline="0" dirty="0">
                <a:solidFill>
                  <a:srgbClr val="202020"/>
                </a:solidFill>
                <a:latin typeface="Times New Roman" panose="02020603050405020304" pitchFamily="18" charset="0"/>
              </a:rPr>
              <a:t>Joint plots in seaborn helps us to understand the trend seen among two features. As observed from the above plot we can see that most of the Heart diseased patients in their age of upper 50s or lower 60s tend to have Cholesterol between 200mg/dl to 300mg/dl. </a:t>
            </a:r>
            <a:endParaRPr lang="en-IN" b="1" dirty="0"/>
          </a:p>
        </p:txBody>
      </p:sp>
    </p:spTree>
    <p:extLst>
      <p:ext uri="{BB962C8B-B14F-4D97-AF65-F5344CB8AC3E}">
        <p14:creationId xmlns:p14="http://schemas.microsoft.com/office/powerpoint/2010/main" val="172341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0BCDF88-A1F4-49E4-B8FB-57DF5D484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44" y="248574"/>
            <a:ext cx="5469754" cy="390926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3E1AA32-14D5-4A82-A7CF-3286CA3E3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678" y="2724572"/>
            <a:ext cx="5672832" cy="41334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839081-5079-4133-A1A7-61351E2886F9}"/>
              </a:ext>
            </a:extLst>
          </p:cNvPr>
          <p:cNvSpPr txBox="1"/>
          <p:nvPr/>
        </p:nvSpPr>
        <p:spPr>
          <a:xfrm>
            <a:off x="5734975" y="870012"/>
            <a:ext cx="6280581" cy="1200329"/>
          </a:xfrm>
          <a:prstGeom prst="rect">
            <a:avLst/>
          </a:prstGeom>
          <a:noFill/>
        </p:spPr>
        <p:txBody>
          <a:bodyPr wrap="square" rtlCol="0">
            <a:spAutoFit/>
          </a:bodyPr>
          <a:lstStyle/>
          <a:p>
            <a:pPr algn="just"/>
            <a:r>
              <a:rPr lang="en-US" sz="1800" b="1" i="0" u="none" strike="noStrike" baseline="0" dirty="0">
                <a:solidFill>
                  <a:srgbClr val="202020"/>
                </a:solidFill>
                <a:latin typeface="Times New Roman" panose="02020603050405020304" pitchFamily="18" charset="0"/>
              </a:rPr>
              <a:t>The boxplot shows that the people who are diabetic (fasting blood sugar) has higher resting blood pressure which concludes that these group of people tend to have higher chances of having heart disease. </a:t>
            </a:r>
            <a:endParaRPr lang="en-IN" b="1" dirty="0"/>
          </a:p>
        </p:txBody>
      </p:sp>
      <p:sp>
        <p:nvSpPr>
          <p:cNvPr id="3" name="TextBox 2">
            <a:extLst>
              <a:ext uri="{FF2B5EF4-FFF2-40B4-BE49-F238E27FC236}">
                <a16:creationId xmlns:a16="http://schemas.microsoft.com/office/drawing/2014/main" id="{E9FFD9FD-F883-4D7C-BB2D-3B74EE4B56D9}"/>
              </a:ext>
            </a:extLst>
          </p:cNvPr>
          <p:cNvSpPr txBox="1"/>
          <p:nvPr/>
        </p:nvSpPr>
        <p:spPr>
          <a:xfrm>
            <a:off x="176444" y="4882719"/>
            <a:ext cx="6300188" cy="1477328"/>
          </a:xfrm>
          <a:prstGeom prst="rect">
            <a:avLst/>
          </a:prstGeom>
          <a:noFill/>
        </p:spPr>
        <p:txBody>
          <a:bodyPr wrap="square" rtlCol="0">
            <a:spAutoFit/>
          </a:bodyPr>
          <a:lstStyle/>
          <a:p>
            <a:pPr algn="just"/>
            <a:r>
              <a:rPr lang="en-US" sz="1800" b="1" i="0" u="none" strike="noStrike" baseline="0" dirty="0">
                <a:solidFill>
                  <a:srgbClr val="202020"/>
                </a:solidFill>
                <a:latin typeface="Times New Roman" panose="02020603050405020304" pitchFamily="18" charset="0"/>
              </a:rPr>
              <a:t>The boxplot shows that low ST Depression (</a:t>
            </a:r>
            <a:r>
              <a:rPr lang="en-US" sz="1800" b="1" i="0" u="none" strike="noStrike" baseline="0" dirty="0" err="1">
                <a:solidFill>
                  <a:srgbClr val="202020"/>
                </a:solidFill>
                <a:latin typeface="Times New Roman" panose="02020603050405020304" pitchFamily="18" charset="0"/>
              </a:rPr>
              <a:t>oldpeak</a:t>
            </a:r>
            <a:r>
              <a:rPr lang="en-US" sz="1800" b="1" i="0" u="none" strike="noStrike" baseline="0" dirty="0">
                <a:solidFill>
                  <a:srgbClr val="202020"/>
                </a:solidFill>
                <a:latin typeface="Times New Roman" panose="02020603050405020304" pitchFamily="18" charset="0"/>
              </a:rPr>
              <a:t>) yields people at greater risk for heart disease. While a high ST depression is considered normal &amp; healthy. If the range is lesser than 1.5 its a high risk and if it is greater than 1.5 the person is at low risk of getting a heart attack.</a:t>
            </a:r>
            <a:endParaRPr lang="en-IN" b="1" dirty="0"/>
          </a:p>
        </p:txBody>
      </p:sp>
    </p:spTree>
    <p:extLst>
      <p:ext uri="{BB962C8B-B14F-4D97-AF65-F5344CB8AC3E}">
        <p14:creationId xmlns:p14="http://schemas.microsoft.com/office/powerpoint/2010/main" val="308296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1A8BA-BF0F-4CF6-B534-17BE15E1D13D}"/>
              </a:ext>
            </a:extLst>
          </p:cNvPr>
          <p:cNvSpPr txBox="1"/>
          <p:nvPr/>
        </p:nvSpPr>
        <p:spPr>
          <a:xfrm>
            <a:off x="2556769" y="2467992"/>
            <a:ext cx="7570534" cy="1323439"/>
          </a:xfrm>
          <a:prstGeom prst="rect">
            <a:avLst/>
          </a:prstGeom>
          <a:noFill/>
        </p:spPr>
        <p:txBody>
          <a:bodyPr wrap="none" rtlCol="0">
            <a:spAutoFit/>
          </a:bodyPr>
          <a:lstStyle/>
          <a:p>
            <a:r>
              <a:rPr lang="en-IN" sz="8000" b="1" dirty="0"/>
              <a:t>Feature Selection</a:t>
            </a:r>
          </a:p>
        </p:txBody>
      </p:sp>
    </p:spTree>
    <p:extLst>
      <p:ext uri="{BB962C8B-B14F-4D97-AF65-F5344CB8AC3E}">
        <p14:creationId xmlns:p14="http://schemas.microsoft.com/office/powerpoint/2010/main" val="309397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C461D-D7FA-4710-9362-C80179BC6D63}"/>
              </a:ext>
            </a:extLst>
          </p:cNvPr>
          <p:cNvSpPr txBox="1"/>
          <p:nvPr/>
        </p:nvSpPr>
        <p:spPr>
          <a:xfrm>
            <a:off x="3737500" y="603680"/>
            <a:ext cx="4279037" cy="400110"/>
          </a:xfrm>
          <a:prstGeom prst="rect">
            <a:avLst/>
          </a:prstGeom>
          <a:noFill/>
        </p:spPr>
        <p:txBody>
          <a:bodyPr wrap="square" rtlCol="0">
            <a:spAutoFit/>
          </a:bodyPr>
          <a:lstStyle/>
          <a:p>
            <a:r>
              <a:rPr lang="en-IN" sz="2000" b="1" dirty="0"/>
              <a:t>L1 (Lasso) penalty Feature selection</a:t>
            </a:r>
          </a:p>
        </p:txBody>
      </p:sp>
      <p:sp>
        <p:nvSpPr>
          <p:cNvPr id="3" name="TextBox 2">
            <a:extLst>
              <a:ext uri="{FF2B5EF4-FFF2-40B4-BE49-F238E27FC236}">
                <a16:creationId xmlns:a16="http://schemas.microsoft.com/office/drawing/2014/main" id="{C0E75AE6-EE9A-4273-8A5B-D9A1942C34DB}"/>
              </a:ext>
            </a:extLst>
          </p:cNvPr>
          <p:cNvSpPr txBox="1"/>
          <p:nvPr/>
        </p:nvSpPr>
        <p:spPr>
          <a:xfrm>
            <a:off x="363985" y="1482571"/>
            <a:ext cx="5273336" cy="2031325"/>
          </a:xfrm>
          <a:prstGeom prst="rect">
            <a:avLst/>
          </a:prstGeom>
          <a:noFill/>
        </p:spPr>
        <p:txBody>
          <a:bodyPr wrap="square" rtlCol="0">
            <a:spAutoFit/>
          </a:bodyPr>
          <a:lstStyle/>
          <a:p>
            <a:r>
              <a:rPr lang="en-IN" u="sng" dirty="0"/>
              <a:t>The selected features are : -</a:t>
            </a:r>
          </a:p>
          <a:p>
            <a:endParaRPr lang="en-IN" dirty="0"/>
          </a:p>
          <a:p>
            <a:r>
              <a:rPr lang="en-IN" dirty="0"/>
              <a:t>1. </a:t>
            </a:r>
            <a:r>
              <a:rPr lang="en-IN" dirty="0" err="1"/>
              <a:t>Trestbps</a:t>
            </a:r>
            <a:r>
              <a:rPr lang="en-IN" dirty="0"/>
              <a:t> (resting blood pressure)</a:t>
            </a:r>
          </a:p>
          <a:p>
            <a:pPr marL="342900" indent="-342900">
              <a:buAutoNum type="arabicPeriod"/>
            </a:pPr>
            <a:endParaRPr lang="en-IN" dirty="0"/>
          </a:p>
          <a:p>
            <a:r>
              <a:rPr lang="en-IN" dirty="0"/>
              <a:t>2. Chol (cholesterol)</a:t>
            </a:r>
          </a:p>
          <a:p>
            <a:endParaRPr lang="en-IN" dirty="0"/>
          </a:p>
          <a:p>
            <a:r>
              <a:rPr lang="en-IN" dirty="0"/>
              <a:t>3. </a:t>
            </a:r>
            <a:r>
              <a:rPr lang="en-IN" dirty="0" err="1"/>
              <a:t>Thalach</a:t>
            </a:r>
            <a:r>
              <a:rPr lang="en-IN" dirty="0"/>
              <a:t> (Heart rate)</a:t>
            </a:r>
          </a:p>
        </p:txBody>
      </p:sp>
      <p:pic>
        <p:nvPicPr>
          <p:cNvPr id="5" name="Picture 4">
            <a:extLst>
              <a:ext uri="{FF2B5EF4-FFF2-40B4-BE49-F238E27FC236}">
                <a16:creationId xmlns:a16="http://schemas.microsoft.com/office/drawing/2014/main" id="{82C46211-3E23-4E08-B9D0-B210CEA17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492" y="3761163"/>
            <a:ext cx="8273988" cy="2750948"/>
          </a:xfrm>
          <a:prstGeom prst="rect">
            <a:avLst/>
          </a:prstGeom>
        </p:spPr>
      </p:pic>
    </p:spTree>
    <p:extLst>
      <p:ext uri="{BB962C8B-B14F-4D97-AF65-F5344CB8AC3E}">
        <p14:creationId xmlns:p14="http://schemas.microsoft.com/office/powerpoint/2010/main" val="303189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7908D0-7C15-4441-B9CB-EE46537CD74F}"/>
              </a:ext>
            </a:extLst>
          </p:cNvPr>
          <p:cNvSpPr txBox="1"/>
          <p:nvPr/>
        </p:nvSpPr>
        <p:spPr>
          <a:xfrm>
            <a:off x="3663518" y="275208"/>
            <a:ext cx="4864963" cy="523220"/>
          </a:xfrm>
          <a:prstGeom prst="rect">
            <a:avLst/>
          </a:prstGeom>
          <a:noFill/>
        </p:spPr>
        <p:txBody>
          <a:bodyPr wrap="square" rtlCol="0">
            <a:spAutoFit/>
          </a:bodyPr>
          <a:lstStyle/>
          <a:p>
            <a:r>
              <a:rPr lang="en-IN" sz="2800" b="1" dirty="0"/>
              <a:t>Backward Feature selection</a:t>
            </a:r>
          </a:p>
        </p:txBody>
      </p:sp>
      <p:sp>
        <p:nvSpPr>
          <p:cNvPr id="3" name="TextBox 2">
            <a:extLst>
              <a:ext uri="{FF2B5EF4-FFF2-40B4-BE49-F238E27FC236}">
                <a16:creationId xmlns:a16="http://schemas.microsoft.com/office/drawing/2014/main" id="{4B96E9ED-F401-4EC8-9CC2-049CFBB4F31C}"/>
              </a:ext>
            </a:extLst>
          </p:cNvPr>
          <p:cNvSpPr txBox="1"/>
          <p:nvPr/>
        </p:nvSpPr>
        <p:spPr>
          <a:xfrm>
            <a:off x="142042" y="1225681"/>
            <a:ext cx="6587231" cy="3416320"/>
          </a:xfrm>
          <a:prstGeom prst="rect">
            <a:avLst/>
          </a:prstGeom>
          <a:noFill/>
        </p:spPr>
        <p:txBody>
          <a:bodyPr wrap="square" rtlCol="0">
            <a:spAutoFit/>
          </a:bodyPr>
          <a:lstStyle/>
          <a:p>
            <a:r>
              <a:rPr lang="en-IN" u="sng" dirty="0"/>
              <a:t>The selected features are : -</a:t>
            </a:r>
          </a:p>
          <a:p>
            <a:endParaRPr lang="en-IN" dirty="0"/>
          </a:p>
          <a:p>
            <a:r>
              <a:rPr lang="en-IN" dirty="0"/>
              <a:t>1. Sex</a:t>
            </a:r>
          </a:p>
          <a:p>
            <a:pPr marL="342900" indent="-342900">
              <a:buAutoNum type="arabicPeriod"/>
            </a:pPr>
            <a:endParaRPr lang="en-IN" dirty="0"/>
          </a:p>
          <a:p>
            <a:r>
              <a:rPr lang="en-IN" dirty="0"/>
              <a:t>2. </a:t>
            </a:r>
            <a:r>
              <a:rPr lang="en-IN" dirty="0" err="1"/>
              <a:t>Exang</a:t>
            </a:r>
            <a:r>
              <a:rPr lang="en-IN" dirty="0"/>
              <a:t> (Exercise induced angina)</a:t>
            </a:r>
          </a:p>
          <a:p>
            <a:endParaRPr lang="en-IN" dirty="0"/>
          </a:p>
          <a:p>
            <a:r>
              <a:rPr lang="en-IN" dirty="0"/>
              <a:t>3. </a:t>
            </a:r>
            <a:r>
              <a:rPr lang="en-IN" dirty="0" err="1"/>
              <a:t>Oldpeak</a:t>
            </a:r>
            <a:r>
              <a:rPr lang="en-IN" dirty="0"/>
              <a:t> (</a:t>
            </a:r>
            <a:r>
              <a:rPr lang="en-US" b="0" i="0" dirty="0">
                <a:solidFill>
                  <a:srgbClr val="212121"/>
                </a:solidFill>
                <a:effectLst/>
              </a:rPr>
              <a:t>ST depression induced by exercise)</a:t>
            </a:r>
            <a:endParaRPr lang="en-IN" dirty="0"/>
          </a:p>
          <a:p>
            <a:endParaRPr lang="en-IN" dirty="0"/>
          </a:p>
          <a:p>
            <a:r>
              <a:rPr lang="en-IN" dirty="0"/>
              <a:t>4. Ca (</a:t>
            </a:r>
            <a:r>
              <a:rPr lang="en-US" b="0" i="0" dirty="0">
                <a:solidFill>
                  <a:srgbClr val="212121"/>
                </a:solidFill>
                <a:effectLst/>
              </a:rPr>
              <a:t>number of major vessels colored by </a:t>
            </a:r>
            <a:r>
              <a:rPr lang="en-US" b="0" i="0" dirty="0" err="1">
                <a:solidFill>
                  <a:srgbClr val="212121"/>
                </a:solidFill>
                <a:effectLst/>
              </a:rPr>
              <a:t>flouropsy</a:t>
            </a:r>
            <a:r>
              <a:rPr lang="en-US" dirty="0">
                <a:solidFill>
                  <a:srgbClr val="212121"/>
                </a:solidFill>
                <a:latin typeface="Roboto" panose="02000000000000000000" pitchFamily="2" charset="0"/>
              </a:rPr>
              <a:t>)</a:t>
            </a:r>
            <a:endParaRPr lang="en-IN" dirty="0"/>
          </a:p>
          <a:p>
            <a:endParaRPr lang="en-IN" dirty="0"/>
          </a:p>
          <a:p>
            <a:r>
              <a:rPr lang="en-IN" dirty="0"/>
              <a:t>5.Thal (thalassemia)</a:t>
            </a:r>
          </a:p>
          <a:p>
            <a:endParaRPr lang="en-IN" dirty="0"/>
          </a:p>
        </p:txBody>
      </p:sp>
      <p:pic>
        <p:nvPicPr>
          <p:cNvPr id="5" name="Picture 4">
            <a:extLst>
              <a:ext uri="{FF2B5EF4-FFF2-40B4-BE49-F238E27FC236}">
                <a16:creationId xmlns:a16="http://schemas.microsoft.com/office/drawing/2014/main" id="{4A354915-FC43-4653-BA67-949AB1CCB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220" y="1225681"/>
            <a:ext cx="6643780" cy="4651335"/>
          </a:xfrm>
          <a:prstGeom prst="rect">
            <a:avLst/>
          </a:prstGeom>
        </p:spPr>
      </p:pic>
    </p:spTree>
    <p:extLst>
      <p:ext uri="{BB962C8B-B14F-4D97-AF65-F5344CB8AC3E}">
        <p14:creationId xmlns:p14="http://schemas.microsoft.com/office/powerpoint/2010/main" val="317668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80503E-CE12-4A3C-BDD7-77F874F5A86B}"/>
              </a:ext>
            </a:extLst>
          </p:cNvPr>
          <p:cNvSpPr txBox="1"/>
          <p:nvPr/>
        </p:nvSpPr>
        <p:spPr>
          <a:xfrm>
            <a:off x="3835152" y="2787589"/>
            <a:ext cx="4785064" cy="1107996"/>
          </a:xfrm>
          <a:prstGeom prst="rect">
            <a:avLst/>
          </a:prstGeom>
          <a:noFill/>
        </p:spPr>
        <p:txBody>
          <a:bodyPr wrap="square" rtlCol="0">
            <a:spAutoFit/>
          </a:bodyPr>
          <a:lstStyle/>
          <a:p>
            <a:r>
              <a:rPr lang="en-IN" sz="6600" b="1" dirty="0" err="1"/>
              <a:t>Modeling</a:t>
            </a:r>
            <a:endParaRPr lang="en-IN" sz="6600" b="1" dirty="0"/>
          </a:p>
        </p:txBody>
      </p:sp>
    </p:spTree>
    <p:extLst>
      <p:ext uri="{BB962C8B-B14F-4D97-AF65-F5344CB8AC3E}">
        <p14:creationId xmlns:p14="http://schemas.microsoft.com/office/powerpoint/2010/main" val="404027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5669A-9FA6-4317-B32C-8629301B376A}"/>
              </a:ext>
            </a:extLst>
          </p:cNvPr>
          <p:cNvSpPr txBox="1"/>
          <p:nvPr/>
        </p:nvSpPr>
        <p:spPr>
          <a:xfrm>
            <a:off x="4572000" y="221941"/>
            <a:ext cx="4172505" cy="523220"/>
          </a:xfrm>
          <a:prstGeom prst="rect">
            <a:avLst/>
          </a:prstGeom>
          <a:noFill/>
        </p:spPr>
        <p:txBody>
          <a:bodyPr wrap="square" rtlCol="0">
            <a:spAutoFit/>
          </a:bodyPr>
          <a:lstStyle/>
          <a:p>
            <a:r>
              <a:rPr lang="en-IN" sz="2800" b="1" dirty="0"/>
              <a:t>Logistic Regression</a:t>
            </a:r>
          </a:p>
        </p:txBody>
      </p:sp>
      <p:pic>
        <p:nvPicPr>
          <p:cNvPr id="4" name="Picture 3">
            <a:extLst>
              <a:ext uri="{FF2B5EF4-FFF2-40B4-BE49-F238E27FC236}">
                <a16:creationId xmlns:a16="http://schemas.microsoft.com/office/drawing/2014/main" id="{E557FA52-9583-4C73-B12A-91EACC1D5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60" y="1120362"/>
            <a:ext cx="7162800" cy="2468880"/>
          </a:xfrm>
          <a:prstGeom prst="rect">
            <a:avLst/>
          </a:prstGeom>
        </p:spPr>
      </p:pic>
      <p:pic>
        <p:nvPicPr>
          <p:cNvPr id="6" name="Picture 5">
            <a:extLst>
              <a:ext uri="{FF2B5EF4-FFF2-40B4-BE49-F238E27FC236}">
                <a16:creationId xmlns:a16="http://schemas.microsoft.com/office/drawing/2014/main" id="{3302C765-44C8-4DE9-BC7A-E18B9D04C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241" y="2823632"/>
            <a:ext cx="5603289" cy="4034368"/>
          </a:xfrm>
          <a:prstGeom prst="rect">
            <a:avLst/>
          </a:prstGeom>
        </p:spPr>
      </p:pic>
      <p:sp>
        <p:nvSpPr>
          <p:cNvPr id="7" name="TextBox 6">
            <a:extLst>
              <a:ext uri="{FF2B5EF4-FFF2-40B4-BE49-F238E27FC236}">
                <a16:creationId xmlns:a16="http://schemas.microsoft.com/office/drawing/2014/main" id="{03156909-9C7C-47F6-8070-14CE8E824B43}"/>
              </a:ext>
            </a:extLst>
          </p:cNvPr>
          <p:cNvSpPr txBox="1"/>
          <p:nvPr/>
        </p:nvSpPr>
        <p:spPr>
          <a:xfrm>
            <a:off x="887767" y="4376691"/>
            <a:ext cx="3329126" cy="1200329"/>
          </a:xfrm>
          <a:prstGeom prst="rect">
            <a:avLst/>
          </a:prstGeom>
          <a:noFill/>
        </p:spPr>
        <p:txBody>
          <a:bodyPr wrap="square" rtlCol="0">
            <a:spAutoFit/>
          </a:bodyPr>
          <a:lstStyle/>
          <a:p>
            <a:r>
              <a:rPr lang="en-IN" sz="2400" dirty="0"/>
              <a:t>1. Accuracy score = 0.71</a:t>
            </a:r>
          </a:p>
          <a:p>
            <a:endParaRPr lang="en-IN" sz="2400" dirty="0"/>
          </a:p>
          <a:p>
            <a:r>
              <a:rPr lang="en-IN" sz="2400" dirty="0"/>
              <a:t>2. </a:t>
            </a:r>
            <a:r>
              <a:rPr lang="en-IN" sz="2400" dirty="0" err="1"/>
              <a:t>Roc_auc_score</a:t>
            </a:r>
            <a:r>
              <a:rPr lang="en-IN" sz="2400" dirty="0"/>
              <a:t> = 0.78</a:t>
            </a:r>
          </a:p>
        </p:txBody>
      </p:sp>
    </p:spTree>
    <p:extLst>
      <p:ext uri="{BB962C8B-B14F-4D97-AF65-F5344CB8AC3E}">
        <p14:creationId xmlns:p14="http://schemas.microsoft.com/office/powerpoint/2010/main" val="158120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4D412-29A4-42C1-AF65-65E4FB0A439C}"/>
              </a:ext>
            </a:extLst>
          </p:cNvPr>
          <p:cNvSpPr txBox="1"/>
          <p:nvPr/>
        </p:nvSpPr>
        <p:spPr>
          <a:xfrm>
            <a:off x="3838112" y="71303"/>
            <a:ext cx="5948039" cy="523220"/>
          </a:xfrm>
          <a:prstGeom prst="rect">
            <a:avLst/>
          </a:prstGeom>
          <a:noFill/>
        </p:spPr>
        <p:txBody>
          <a:bodyPr wrap="square" rtlCol="0">
            <a:spAutoFit/>
          </a:bodyPr>
          <a:lstStyle/>
          <a:p>
            <a:r>
              <a:rPr lang="en-IN" sz="2800" b="1" dirty="0"/>
              <a:t>Support vector machine (SVM)</a:t>
            </a:r>
          </a:p>
        </p:txBody>
      </p:sp>
      <p:sp>
        <p:nvSpPr>
          <p:cNvPr id="5" name="TextBox 4">
            <a:extLst>
              <a:ext uri="{FF2B5EF4-FFF2-40B4-BE49-F238E27FC236}">
                <a16:creationId xmlns:a16="http://schemas.microsoft.com/office/drawing/2014/main" id="{9BA28C7E-DB07-42EC-B74B-4CCC45EF442B}"/>
              </a:ext>
            </a:extLst>
          </p:cNvPr>
          <p:cNvSpPr txBox="1"/>
          <p:nvPr/>
        </p:nvSpPr>
        <p:spPr>
          <a:xfrm>
            <a:off x="887767" y="4376691"/>
            <a:ext cx="3329126" cy="1200329"/>
          </a:xfrm>
          <a:prstGeom prst="rect">
            <a:avLst/>
          </a:prstGeom>
          <a:noFill/>
        </p:spPr>
        <p:txBody>
          <a:bodyPr wrap="square" rtlCol="0">
            <a:spAutoFit/>
          </a:bodyPr>
          <a:lstStyle/>
          <a:p>
            <a:r>
              <a:rPr lang="en-IN" sz="2400" dirty="0"/>
              <a:t>1. Accuracy score = 0.63</a:t>
            </a:r>
          </a:p>
          <a:p>
            <a:endParaRPr lang="en-IN" sz="2400" dirty="0"/>
          </a:p>
          <a:p>
            <a:r>
              <a:rPr lang="en-IN" sz="2400" dirty="0"/>
              <a:t>2. </a:t>
            </a:r>
            <a:r>
              <a:rPr lang="en-IN" sz="2400" dirty="0" err="1"/>
              <a:t>Roc_auc_score</a:t>
            </a:r>
            <a:r>
              <a:rPr lang="en-IN" sz="2400" dirty="0"/>
              <a:t> = 0.77</a:t>
            </a:r>
          </a:p>
        </p:txBody>
      </p:sp>
      <p:pic>
        <p:nvPicPr>
          <p:cNvPr id="7" name="Picture 6">
            <a:extLst>
              <a:ext uri="{FF2B5EF4-FFF2-40B4-BE49-F238E27FC236}">
                <a16:creationId xmlns:a16="http://schemas.microsoft.com/office/drawing/2014/main" id="{294C37FB-C0FB-409D-ABD2-E34627DCD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21" y="1022670"/>
            <a:ext cx="7185660" cy="2522220"/>
          </a:xfrm>
          <a:prstGeom prst="rect">
            <a:avLst/>
          </a:prstGeom>
        </p:spPr>
      </p:pic>
      <p:pic>
        <p:nvPicPr>
          <p:cNvPr id="11" name="Picture 10">
            <a:extLst>
              <a:ext uri="{FF2B5EF4-FFF2-40B4-BE49-F238E27FC236}">
                <a16:creationId xmlns:a16="http://schemas.microsoft.com/office/drawing/2014/main" id="{08C8244B-292B-4D3A-BABC-3804B3776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648" y="2818425"/>
            <a:ext cx="5661031" cy="3968272"/>
          </a:xfrm>
          <a:prstGeom prst="rect">
            <a:avLst/>
          </a:prstGeom>
        </p:spPr>
      </p:pic>
    </p:spTree>
    <p:extLst>
      <p:ext uri="{BB962C8B-B14F-4D97-AF65-F5344CB8AC3E}">
        <p14:creationId xmlns:p14="http://schemas.microsoft.com/office/powerpoint/2010/main" val="68070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023FCB-E962-4B2D-B4F2-2BDDCA659432}"/>
              </a:ext>
            </a:extLst>
          </p:cNvPr>
          <p:cNvSpPr txBox="1"/>
          <p:nvPr/>
        </p:nvSpPr>
        <p:spPr>
          <a:xfrm>
            <a:off x="3769310" y="203418"/>
            <a:ext cx="4820575" cy="523220"/>
          </a:xfrm>
          <a:prstGeom prst="rect">
            <a:avLst/>
          </a:prstGeom>
          <a:noFill/>
        </p:spPr>
        <p:txBody>
          <a:bodyPr wrap="square" rtlCol="0">
            <a:spAutoFit/>
          </a:bodyPr>
          <a:lstStyle/>
          <a:p>
            <a:r>
              <a:rPr lang="en-IN" sz="2800" b="1" dirty="0"/>
              <a:t>Gaussian Naïve bayes (</a:t>
            </a:r>
            <a:r>
              <a:rPr lang="en-IN" sz="2800" b="1" dirty="0" err="1"/>
              <a:t>gnb</a:t>
            </a:r>
            <a:r>
              <a:rPr lang="en-IN" sz="2800" b="1" dirty="0"/>
              <a:t>)</a:t>
            </a:r>
          </a:p>
        </p:txBody>
      </p:sp>
      <p:sp>
        <p:nvSpPr>
          <p:cNvPr id="5" name="TextBox 4">
            <a:extLst>
              <a:ext uri="{FF2B5EF4-FFF2-40B4-BE49-F238E27FC236}">
                <a16:creationId xmlns:a16="http://schemas.microsoft.com/office/drawing/2014/main" id="{18BE4639-6B30-4E3B-B158-74608C63339C}"/>
              </a:ext>
            </a:extLst>
          </p:cNvPr>
          <p:cNvSpPr txBox="1"/>
          <p:nvPr/>
        </p:nvSpPr>
        <p:spPr>
          <a:xfrm>
            <a:off x="7546020" y="1082595"/>
            <a:ext cx="3329126" cy="1200329"/>
          </a:xfrm>
          <a:prstGeom prst="rect">
            <a:avLst/>
          </a:prstGeom>
          <a:noFill/>
        </p:spPr>
        <p:txBody>
          <a:bodyPr wrap="square" rtlCol="0">
            <a:spAutoFit/>
          </a:bodyPr>
          <a:lstStyle/>
          <a:p>
            <a:r>
              <a:rPr lang="en-IN" sz="2400" dirty="0"/>
              <a:t>1. Accuracy score = 0.82</a:t>
            </a:r>
          </a:p>
          <a:p>
            <a:endParaRPr lang="en-IN" sz="2400" dirty="0"/>
          </a:p>
          <a:p>
            <a:r>
              <a:rPr lang="en-IN" sz="2400" dirty="0"/>
              <a:t>2. </a:t>
            </a:r>
            <a:r>
              <a:rPr lang="en-IN" sz="2400" dirty="0" err="1"/>
              <a:t>Roc_auc_score</a:t>
            </a:r>
            <a:r>
              <a:rPr lang="en-IN" sz="2400" dirty="0"/>
              <a:t> = 0.89</a:t>
            </a:r>
          </a:p>
        </p:txBody>
      </p:sp>
      <p:pic>
        <p:nvPicPr>
          <p:cNvPr id="7" name="Picture 6">
            <a:extLst>
              <a:ext uri="{FF2B5EF4-FFF2-40B4-BE49-F238E27FC236}">
                <a16:creationId xmlns:a16="http://schemas.microsoft.com/office/drawing/2014/main" id="{AF079D6E-B57E-48A6-ACC0-4902C31F0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84" y="1082595"/>
            <a:ext cx="6362700" cy="2065020"/>
          </a:xfrm>
          <a:prstGeom prst="rect">
            <a:avLst/>
          </a:prstGeom>
        </p:spPr>
      </p:pic>
      <p:pic>
        <p:nvPicPr>
          <p:cNvPr id="1026" name="Picture 2">
            <a:extLst>
              <a:ext uri="{FF2B5EF4-FFF2-40B4-BE49-F238E27FC236}">
                <a16:creationId xmlns:a16="http://schemas.microsoft.com/office/drawing/2014/main" id="{5D1FC2A5-2074-4B0C-B0C1-694A7FC97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89" y="3429000"/>
            <a:ext cx="3271375" cy="3271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8EE6DCA-4623-4572-ABDC-28D08BA35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7827" y="2765221"/>
            <a:ext cx="5434984" cy="4092779"/>
          </a:xfrm>
          <a:prstGeom prst="rect">
            <a:avLst/>
          </a:prstGeom>
        </p:spPr>
      </p:pic>
    </p:spTree>
    <p:extLst>
      <p:ext uri="{BB962C8B-B14F-4D97-AF65-F5344CB8AC3E}">
        <p14:creationId xmlns:p14="http://schemas.microsoft.com/office/powerpoint/2010/main" val="386370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C4FC55-3D64-459A-A03F-14ADFC19C74E}"/>
              </a:ext>
            </a:extLst>
          </p:cNvPr>
          <p:cNvSpPr txBox="1"/>
          <p:nvPr/>
        </p:nvSpPr>
        <p:spPr>
          <a:xfrm>
            <a:off x="3808521" y="203418"/>
            <a:ext cx="4172505" cy="523220"/>
          </a:xfrm>
          <a:prstGeom prst="rect">
            <a:avLst/>
          </a:prstGeom>
          <a:noFill/>
        </p:spPr>
        <p:txBody>
          <a:bodyPr wrap="square" rtlCol="0">
            <a:spAutoFit/>
          </a:bodyPr>
          <a:lstStyle/>
          <a:p>
            <a:r>
              <a:rPr lang="en-IN" sz="2800" b="1" dirty="0"/>
              <a:t>K-nearest </a:t>
            </a:r>
            <a:r>
              <a:rPr lang="en-IN" sz="2800" b="1" dirty="0" err="1"/>
              <a:t>neighbors</a:t>
            </a:r>
            <a:r>
              <a:rPr lang="en-IN" sz="2800" b="1" dirty="0"/>
              <a:t> (KNN)</a:t>
            </a:r>
          </a:p>
        </p:txBody>
      </p:sp>
      <p:sp>
        <p:nvSpPr>
          <p:cNvPr id="5" name="TextBox 4">
            <a:extLst>
              <a:ext uri="{FF2B5EF4-FFF2-40B4-BE49-F238E27FC236}">
                <a16:creationId xmlns:a16="http://schemas.microsoft.com/office/drawing/2014/main" id="{FF6A7A72-5EDD-4BB2-B9A9-217C11B3EED9}"/>
              </a:ext>
            </a:extLst>
          </p:cNvPr>
          <p:cNvSpPr txBox="1"/>
          <p:nvPr/>
        </p:nvSpPr>
        <p:spPr>
          <a:xfrm>
            <a:off x="887767" y="4376691"/>
            <a:ext cx="3329126" cy="1200329"/>
          </a:xfrm>
          <a:prstGeom prst="rect">
            <a:avLst/>
          </a:prstGeom>
          <a:noFill/>
        </p:spPr>
        <p:txBody>
          <a:bodyPr wrap="square" rtlCol="0">
            <a:spAutoFit/>
          </a:bodyPr>
          <a:lstStyle/>
          <a:p>
            <a:r>
              <a:rPr lang="en-IN" sz="2400" dirty="0"/>
              <a:t>1. Accuracy score = 0.65</a:t>
            </a:r>
          </a:p>
          <a:p>
            <a:endParaRPr lang="en-IN" sz="2400" dirty="0"/>
          </a:p>
          <a:p>
            <a:r>
              <a:rPr lang="en-IN" sz="2400" dirty="0"/>
              <a:t>2. </a:t>
            </a:r>
            <a:r>
              <a:rPr lang="en-IN" sz="2400" dirty="0" err="1"/>
              <a:t>Roc_auc_score</a:t>
            </a:r>
            <a:r>
              <a:rPr lang="en-IN" sz="2400" dirty="0"/>
              <a:t> = 0.65</a:t>
            </a:r>
          </a:p>
        </p:txBody>
      </p:sp>
      <p:pic>
        <p:nvPicPr>
          <p:cNvPr id="7" name="Picture 6">
            <a:extLst>
              <a:ext uri="{FF2B5EF4-FFF2-40B4-BE49-F238E27FC236}">
                <a16:creationId xmlns:a16="http://schemas.microsoft.com/office/drawing/2014/main" id="{62259783-010B-486D-92E9-782A38014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04" y="955755"/>
            <a:ext cx="6347460" cy="2087880"/>
          </a:xfrm>
          <a:prstGeom prst="rect">
            <a:avLst/>
          </a:prstGeom>
        </p:spPr>
      </p:pic>
      <p:pic>
        <p:nvPicPr>
          <p:cNvPr id="9" name="Picture 8">
            <a:extLst>
              <a:ext uri="{FF2B5EF4-FFF2-40B4-BE49-F238E27FC236}">
                <a16:creationId xmlns:a16="http://schemas.microsoft.com/office/drawing/2014/main" id="{B8EAB7F0-5D6E-47BF-A8C1-22E5FEAA5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219" y="2646304"/>
            <a:ext cx="5798784" cy="4100243"/>
          </a:xfrm>
          <a:prstGeom prst="rect">
            <a:avLst/>
          </a:prstGeom>
        </p:spPr>
      </p:pic>
    </p:spTree>
    <p:extLst>
      <p:ext uri="{BB962C8B-B14F-4D97-AF65-F5344CB8AC3E}">
        <p14:creationId xmlns:p14="http://schemas.microsoft.com/office/powerpoint/2010/main" val="248665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FA6AF-F632-4695-B170-02347B796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108" y="1282489"/>
            <a:ext cx="10333607" cy="5502817"/>
          </a:xfrm>
          <a:prstGeom prst="rect">
            <a:avLst/>
          </a:prstGeom>
        </p:spPr>
      </p:pic>
      <p:sp>
        <p:nvSpPr>
          <p:cNvPr id="4" name="TextBox 3">
            <a:extLst>
              <a:ext uri="{FF2B5EF4-FFF2-40B4-BE49-F238E27FC236}">
                <a16:creationId xmlns:a16="http://schemas.microsoft.com/office/drawing/2014/main" id="{494E345F-7E22-436D-A65E-CAF6E95B577B}"/>
              </a:ext>
            </a:extLst>
          </p:cNvPr>
          <p:cNvSpPr txBox="1"/>
          <p:nvPr/>
        </p:nvSpPr>
        <p:spPr>
          <a:xfrm>
            <a:off x="2354007" y="299806"/>
            <a:ext cx="7483985" cy="584775"/>
          </a:xfrm>
          <a:prstGeom prst="rect">
            <a:avLst/>
          </a:prstGeom>
          <a:noFill/>
        </p:spPr>
        <p:txBody>
          <a:bodyPr wrap="square" rtlCol="0">
            <a:spAutoFit/>
          </a:bodyPr>
          <a:lstStyle/>
          <a:p>
            <a:r>
              <a:rPr lang="en-IN" sz="3200" b="1" dirty="0"/>
              <a:t>Heart attack possibility prediction -Dataset</a:t>
            </a:r>
          </a:p>
        </p:txBody>
      </p:sp>
    </p:spTree>
    <p:extLst>
      <p:ext uri="{BB962C8B-B14F-4D97-AF65-F5344CB8AC3E}">
        <p14:creationId xmlns:p14="http://schemas.microsoft.com/office/powerpoint/2010/main" val="90045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1ED640-D017-4567-9E61-10B3C13E22AD}"/>
              </a:ext>
            </a:extLst>
          </p:cNvPr>
          <p:cNvSpPr txBox="1"/>
          <p:nvPr/>
        </p:nvSpPr>
        <p:spPr>
          <a:xfrm>
            <a:off x="4572000" y="221941"/>
            <a:ext cx="4172505" cy="523220"/>
          </a:xfrm>
          <a:prstGeom prst="rect">
            <a:avLst/>
          </a:prstGeom>
          <a:noFill/>
        </p:spPr>
        <p:txBody>
          <a:bodyPr wrap="square" rtlCol="0">
            <a:spAutoFit/>
          </a:bodyPr>
          <a:lstStyle/>
          <a:p>
            <a:r>
              <a:rPr lang="en-IN" sz="2800" b="1" dirty="0" err="1"/>
              <a:t>Decission</a:t>
            </a:r>
            <a:r>
              <a:rPr lang="en-IN" sz="2800" b="1" dirty="0"/>
              <a:t>-Tree classifier</a:t>
            </a:r>
          </a:p>
        </p:txBody>
      </p:sp>
      <p:sp>
        <p:nvSpPr>
          <p:cNvPr id="5" name="TextBox 4">
            <a:extLst>
              <a:ext uri="{FF2B5EF4-FFF2-40B4-BE49-F238E27FC236}">
                <a16:creationId xmlns:a16="http://schemas.microsoft.com/office/drawing/2014/main" id="{7A12D2E6-2488-4D91-A410-65F4B4491B88}"/>
              </a:ext>
            </a:extLst>
          </p:cNvPr>
          <p:cNvSpPr txBox="1"/>
          <p:nvPr/>
        </p:nvSpPr>
        <p:spPr>
          <a:xfrm>
            <a:off x="887767" y="4376691"/>
            <a:ext cx="3329126" cy="1200329"/>
          </a:xfrm>
          <a:prstGeom prst="rect">
            <a:avLst/>
          </a:prstGeom>
          <a:noFill/>
        </p:spPr>
        <p:txBody>
          <a:bodyPr wrap="square" rtlCol="0">
            <a:spAutoFit/>
          </a:bodyPr>
          <a:lstStyle/>
          <a:p>
            <a:r>
              <a:rPr lang="en-IN" sz="2400" dirty="0"/>
              <a:t>1. Accuracy score = 0.76</a:t>
            </a:r>
          </a:p>
          <a:p>
            <a:endParaRPr lang="en-IN" sz="2400" dirty="0"/>
          </a:p>
          <a:p>
            <a:r>
              <a:rPr lang="en-IN" sz="2400" dirty="0"/>
              <a:t>2. </a:t>
            </a:r>
            <a:r>
              <a:rPr lang="en-IN" sz="2400" dirty="0" err="1"/>
              <a:t>Roc_auc_score</a:t>
            </a:r>
            <a:r>
              <a:rPr lang="en-IN" sz="2400" dirty="0"/>
              <a:t> = 0.76</a:t>
            </a:r>
          </a:p>
        </p:txBody>
      </p:sp>
      <p:pic>
        <p:nvPicPr>
          <p:cNvPr id="7" name="Picture 6">
            <a:extLst>
              <a:ext uri="{FF2B5EF4-FFF2-40B4-BE49-F238E27FC236}">
                <a16:creationId xmlns:a16="http://schemas.microsoft.com/office/drawing/2014/main" id="{99D79B4C-2319-46A3-A03C-71E63E39C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71" y="1059810"/>
            <a:ext cx="6278880" cy="2004060"/>
          </a:xfrm>
          <a:prstGeom prst="rect">
            <a:avLst/>
          </a:prstGeom>
        </p:spPr>
      </p:pic>
      <p:pic>
        <p:nvPicPr>
          <p:cNvPr id="9" name="Picture 8">
            <a:extLst>
              <a:ext uri="{FF2B5EF4-FFF2-40B4-BE49-F238E27FC236}">
                <a16:creationId xmlns:a16="http://schemas.microsoft.com/office/drawing/2014/main" id="{D8040308-1C87-47BB-A005-DE105CB6E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602" y="2776675"/>
            <a:ext cx="5142790" cy="3859384"/>
          </a:xfrm>
          <a:prstGeom prst="rect">
            <a:avLst/>
          </a:prstGeom>
        </p:spPr>
      </p:pic>
    </p:spTree>
    <p:extLst>
      <p:ext uri="{BB962C8B-B14F-4D97-AF65-F5344CB8AC3E}">
        <p14:creationId xmlns:p14="http://schemas.microsoft.com/office/powerpoint/2010/main" val="2175138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3F1D698-F873-47AB-B3F6-923228B99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52" y="1027414"/>
            <a:ext cx="6155924" cy="56280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586158-1BA1-40E4-8FE6-D1C352001F48}"/>
              </a:ext>
            </a:extLst>
          </p:cNvPr>
          <p:cNvSpPr txBox="1"/>
          <p:nvPr/>
        </p:nvSpPr>
        <p:spPr>
          <a:xfrm>
            <a:off x="3604333" y="284085"/>
            <a:ext cx="5770485" cy="461665"/>
          </a:xfrm>
          <a:prstGeom prst="rect">
            <a:avLst/>
          </a:prstGeom>
          <a:noFill/>
        </p:spPr>
        <p:txBody>
          <a:bodyPr wrap="square" rtlCol="0">
            <a:spAutoFit/>
          </a:bodyPr>
          <a:lstStyle/>
          <a:p>
            <a:r>
              <a:rPr lang="en-IN" sz="2400" b="1" dirty="0"/>
              <a:t>Comparing models using accuracy score</a:t>
            </a:r>
          </a:p>
        </p:txBody>
      </p:sp>
      <p:sp>
        <p:nvSpPr>
          <p:cNvPr id="3" name="TextBox 2">
            <a:extLst>
              <a:ext uri="{FF2B5EF4-FFF2-40B4-BE49-F238E27FC236}">
                <a16:creationId xmlns:a16="http://schemas.microsoft.com/office/drawing/2014/main" id="{FD4D8BBE-FB96-47FA-86D1-0E13C254A647}"/>
              </a:ext>
            </a:extLst>
          </p:cNvPr>
          <p:cNvSpPr txBox="1"/>
          <p:nvPr/>
        </p:nvSpPr>
        <p:spPr>
          <a:xfrm>
            <a:off x="6764785" y="1027414"/>
            <a:ext cx="5353234" cy="4801314"/>
          </a:xfrm>
          <a:prstGeom prst="rect">
            <a:avLst/>
          </a:prstGeom>
          <a:noFill/>
        </p:spPr>
        <p:txBody>
          <a:bodyPr wrap="square" rtlCol="0">
            <a:spAutoFit/>
          </a:bodyPr>
          <a:lstStyle/>
          <a:p>
            <a:pPr algn="l"/>
            <a:r>
              <a:rPr lang="en-US" b="0" i="0" u="sng" dirty="0">
                <a:solidFill>
                  <a:srgbClr val="212121"/>
                </a:solidFill>
                <a:effectLst/>
                <a:latin typeface="Roboto" panose="02000000000000000000" pitchFamily="2" charset="0"/>
              </a:rPr>
              <a:t>Results:-</a:t>
            </a:r>
          </a:p>
          <a:p>
            <a:pPr algn="l"/>
            <a:endParaRPr lang="en-US" b="0" i="0" dirty="0">
              <a:solidFill>
                <a:srgbClr val="212121"/>
              </a:solidFill>
              <a:effectLst/>
              <a:latin typeface="Roboto" panose="02000000000000000000" pitchFamily="2" charset="0"/>
            </a:endParaRPr>
          </a:p>
          <a:p>
            <a:pPr algn="just"/>
            <a:r>
              <a:rPr lang="en-US" b="0" i="0" dirty="0">
                <a:solidFill>
                  <a:srgbClr val="212121"/>
                </a:solidFill>
                <a:effectLst/>
                <a:latin typeface="Roboto" panose="02000000000000000000" pitchFamily="2" charset="0"/>
              </a:rPr>
              <a:t>The </a:t>
            </a:r>
            <a:r>
              <a:rPr lang="en-US" b="0" i="0" dirty="0" err="1">
                <a:solidFill>
                  <a:srgbClr val="212121"/>
                </a:solidFill>
                <a:effectLst/>
                <a:latin typeface="Roboto" panose="02000000000000000000" pitchFamily="2" charset="0"/>
              </a:rPr>
              <a:t>barplot</a:t>
            </a:r>
            <a:r>
              <a:rPr lang="en-US" b="0" i="0" dirty="0">
                <a:solidFill>
                  <a:srgbClr val="212121"/>
                </a:solidFill>
                <a:effectLst/>
                <a:latin typeface="Roboto" panose="02000000000000000000" pitchFamily="2" charset="0"/>
              </a:rPr>
              <a:t> shows the Gaussian Naive bayes model performs the best amongst all the classification models that we used.</a:t>
            </a:r>
          </a:p>
          <a:p>
            <a:pPr algn="just"/>
            <a:r>
              <a:rPr lang="en-US" b="0" i="0" dirty="0">
                <a:solidFill>
                  <a:srgbClr val="212121"/>
                </a:solidFill>
                <a:effectLst/>
                <a:latin typeface="Roboto" panose="02000000000000000000" pitchFamily="2" charset="0"/>
              </a:rPr>
              <a:t>The accuracy of the models follows the order as listed:-</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1.Gaussian naive bayes (Best model)</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2.Decission Tree</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3.Logistic Regression</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4.K-Nearest-Neighbors</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5.Support vector Machine</a:t>
            </a:r>
          </a:p>
        </p:txBody>
      </p:sp>
    </p:spTree>
    <p:extLst>
      <p:ext uri="{BB962C8B-B14F-4D97-AF65-F5344CB8AC3E}">
        <p14:creationId xmlns:p14="http://schemas.microsoft.com/office/powerpoint/2010/main" val="184300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B9645-F02B-4035-9B00-9DF6237229F0}"/>
              </a:ext>
            </a:extLst>
          </p:cNvPr>
          <p:cNvSpPr txBox="1"/>
          <p:nvPr/>
        </p:nvSpPr>
        <p:spPr>
          <a:xfrm>
            <a:off x="3604333" y="284085"/>
            <a:ext cx="5770485" cy="461665"/>
          </a:xfrm>
          <a:prstGeom prst="rect">
            <a:avLst/>
          </a:prstGeom>
          <a:noFill/>
        </p:spPr>
        <p:txBody>
          <a:bodyPr wrap="square" rtlCol="0">
            <a:spAutoFit/>
          </a:bodyPr>
          <a:lstStyle/>
          <a:p>
            <a:r>
              <a:rPr lang="en-IN" sz="2400" b="1" dirty="0"/>
              <a:t>Comparing models using </a:t>
            </a:r>
            <a:r>
              <a:rPr lang="en-IN" sz="2400" b="1" dirty="0" err="1"/>
              <a:t>Roc_auc</a:t>
            </a:r>
            <a:r>
              <a:rPr lang="en-IN" sz="2400" b="1" dirty="0"/>
              <a:t> score</a:t>
            </a:r>
          </a:p>
        </p:txBody>
      </p:sp>
      <p:sp>
        <p:nvSpPr>
          <p:cNvPr id="4" name="TextBox 3">
            <a:extLst>
              <a:ext uri="{FF2B5EF4-FFF2-40B4-BE49-F238E27FC236}">
                <a16:creationId xmlns:a16="http://schemas.microsoft.com/office/drawing/2014/main" id="{F0BEDA52-38EC-43A9-BB46-1582C924E87C}"/>
              </a:ext>
            </a:extLst>
          </p:cNvPr>
          <p:cNvSpPr txBox="1"/>
          <p:nvPr/>
        </p:nvSpPr>
        <p:spPr>
          <a:xfrm>
            <a:off x="6764785" y="1027414"/>
            <a:ext cx="5353234" cy="4801314"/>
          </a:xfrm>
          <a:prstGeom prst="rect">
            <a:avLst/>
          </a:prstGeom>
          <a:noFill/>
        </p:spPr>
        <p:txBody>
          <a:bodyPr wrap="square" rtlCol="0">
            <a:spAutoFit/>
          </a:bodyPr>
          <a:lstStyle/>
          <a:p>
            <a:pPr algn="l"/>
            <a:r>
              <a:rPr lang="en-US" b="0" i="0" u="sng" dirty="0">
                <a:solidFill>
                  <a:srgbClr val="212121"/>
                </a:solidFill>
                <a:effectLst/>
                <a:latin typeface="Roboto" panose="02000000000000000000" pitchFamily="2" charset="0"/>
              </a:rPr>
              <a:t>Results:-</a:t>
            </a:r>
          </a:p>
          <a:p>
            <a:pPr algn="l"/>
            <a:endParaRPr lang="en-US" b="0" i="0" dirty="0">
              <a:solidFill>
                <a:srgbClr val="212121"/>
              </a:solidFill>
              <a:effectLst/>
              <a:latin typeface="Roboto" panose="02000000000000000000" pitchFamily="2" charset="0"/>
            </a:endParaRPr>
          </a:p>
          <a:p>
            <a:pPr algn="just"/>
            <a:r>
              <a:rPr lang="en-US" b="0" i="0" dirty="0">
                <a:solidFill>
                  <a:srgbClr val="212121"/>
                </a:solidFill>
                <a:effectLst/>
                <a:latin typeface="Roboto" panose="02000000000000000000" pitchFamily="2" charset="0"/>
              </a:rPr>
              <a:t>The </a:t>
            </a:r>
            <a:r>
              <a:rPr lang="en-US" b="0" i="0" dirty="0" err="1">
                <a:solidFill>
                  <a:srgbClr val="212121"/>
                </a:solidFill>
                <a:effectLst/>
                <a:latin typeface="Roboto" panose="02000000000000000000" pitchFamily="2" charset="0"/>
              </a:rPr>
              <a:t>barplot</a:t>
            </a:r>
            <a:r>
              <a:rPr lang="en-US" b="0" i="0" dirty="0">
                <a:solidFill>
                  <a:srgbClr val="212121"/>
                </a:solidFill>
                <a:effectLst/>
                <a:latin typeface="Roboto" panose="02000000000000000000" pitchFamily="2" charset="0"/>
              </a:rPr>
              <a:t> shows the Gaussian Naive bayes model performs the best amongst all the classification models that we used.</a:t>
            </a:r>
          </a:p>
          <a:p>
            <a:pPr algn="just"/>
            <a:r>
              <a:rPr lang="en-US" b="0" i="0" dirty="0">
                <a:solidFill>
                  <a:srgbClr val="212121"/>
                </a:solidFill>
                <a:effectLst/>
                <a:latin typeface="Roboto" panose="02000000000000000000" pitchFamily="2" charset="0"/>
              </a:rPr>
              <a:t>The </a:t>
            </a:r>
            <a:r>
              <a:rPr lang="en-US" b="0" i="0" dirty="0" err="1">
                <a:solidFill>
                  <a:srgbClr val="212121"/>
                </a:solidFill>
                <a:effectLst/>
                <a:latin typeface="Roboto" panose="02000000000000000000" pitchFamily="2" charset="0"/>
              </a:rPr>
              <a:t>Roc_auc</a:t>
            </a:r>
            <a:r>
              <a:rPr lang="en-US" b="0" i="0" dirty="0">
                <a:solidFill>
                  <a:srgbClr val="212121"/>
                </a:solidFill>
                <a:effectLst/>
                <a:latin typeface="Roboto" panose="02000000000000000000" pitchFamily="2" charset="0"/>
              </a:rPr>
              <a:t> score of the models follows the order as listed:-</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1.Gaussian naive bayes (Best model)</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2.Decission Tree</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3.Logistic Regression</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4.K-Nearest-Neighbors</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5.Support vector Machine</a:t>
            </a:r>
          </a:p>
        </p:txBody>
      </p:sp>
      <p:pic>
        <p:nvPicPr>
          <p:cNvPr id="3074" name="Picture 2">
            <a:extLst>
              <a:ext uri="{FF2B5EF4-FFF2-40B4-BE49-F238E27FC236}">
                <a16:creationId xmlns:a16="http://schemas.microsoft.com/office/drawing/2014/main" id="{272DD603-D480-49D1-BC7D-DBE44C9F8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1" y="1164505"/>
            <a:ext cx="6104877" cy="558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002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34597-C6A7-4D9E-A694-452B6FC3DEE9}"/>
              </a:ext>
            </a:extLst>
          </p:cNvPr>
          <p:cNvSpPr txBox="1"/>
          <p:nvPr/>
        </p:nvSpPr>
        <p:spPr>
          <a:xfrm>
            <a:off x="4136996" y="2835961"/>
            <a:ext cx="4552544" cy="923330"/>
          </a:xfrm>
          <a:prstGeom prst="rect">
            <a:avLst/>
          </a:prstGeom>
          <a:noFill/>
        </p:spPr>
        <p:txBody>
          <a:bodyPr wrap="square" rtlCol="0">
            <a:spAutoFit/>
          </a:bodyPr>
          <a:lstStyle/>
          <a:p>
            <a:r>
              <a:rPr lang="en-IN" sz="5400" b="1" dirty="0"/>
              <a:t>THANK YOU</a:t>
            </a:r>
          </a:p>
        </p:txBody>
      </p:sp>
    </p:spTree>
    <p:extLst>
      <p:ext uri="{BB962C8B-B14F-4D97-AF65-F5344CB8AC3E}">
        <p14:creationId xmlns:p14="http://schemas.microsoft.com/office/powerpoint/2010/main" val="311125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82CC8C-8C96-41A1-BD04-D919F7847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67" y="39940"/>
            <a:ext cx="1950720" cy="3444240"/>
          </a:xfrm>
          <a:prstGeom prst="rect">
            <a:avLst/>
          </a:prstGeom>
        </p:spPr>
      </p:pic>
      <p:pic>
        <p:nvPicPr>
          <p:cNvPr id="5" name="Picture 4">
            <a:extLst>
              <a:ext uri="{FF2B5EF4-FFF2-40B4-BE49-F238E27FC236}">
                <a16:creationId xmlns:a16="http://schemas.microsoft.com/office/drawing/2014/main" id="{6BEAEA4F-6F24-4AAE-A221-68B23BFA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12192000" cy="3389060"/>
          </a:xfrm>
          <a:prstGeom prst="rect">
            <a:avLst/>
          </a:prstGeom>
        </p:spPr>
      </p:pic>
      <p:sp>
        <p:nvSpPr>
          <p:cNvPr id="6" name="TextBox 5">
            <a:extLst>
              <a:ext uri="{FF2B5EF4-FFF2-40B4-BE49-F238E27FC236}">
                <a16:creationId xmlns:a16="http://schemas.microsoft.com/office/drawing/2014/main" id="{1F3A0D34-FA9C-496E-BD1A-D3942596E820}"/>
              </a:ext>
            </a:extLst>
          </p:cNvPr>
          <p:cNvSpPr txBox="1"/>
          <p:nvPr/>
        </p:nvSpPr>
        <p:spPr>
          <a:xfrm>
            <a:off x="2161121" y="192399"/>
            <a:ext cx="9960745" cy="2862322"/>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The </a:t>
            </a:r>
            <a:r>
              <a:rPr lang="en-US" sz="1800" b="0" i="0" u="none" strike="noStrike" baseline="0" dirty="0" err="1">
                <a:solidFill>
                  <a:srgbClr val="000000"/>
                </a:solidFill>
                <a:latin typeface="Times New Roman" panose="02020603050405020304" pitchFamily="18" charset="0"/>
              </a:rPr>
              <a:t>dataframe</a:t>
            </a:r>
            <a:r>
              <a:rPr lang="en-US" sz="1800" b="0" i="0" u="none" strike="noStrike" baseline="0" dirty="0">
                <a:solidFill>
                  <a:srgbClr val="000000"/>
                </a:solidFill>
                <a:latin typeface="Times New Roman" panose="02020603050405020304" pitchFamily="18" charset="0"/>
              </a:rPr>
              <a:t> has 14 variables and 303 records, the data has both continuous and discrete variables. </a:t>
            </a:r>
          </a:p>
          <a:p>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Discrete variables = sex, cp (chest pain type), </a:t>
            </a:r>
            <a:r>
              <a:rPr lang="en-IN" sz="1800" b="0" i="0" u="none" strike="noStrike" baseline="0" dirty="0" err="1">
                <a:solidFill>
                  <a:srgbClr val="000000"/>
                </a:solidFill>
                <a:latin typeface="Times New Roman" panose="02020603050405020304" pitchFamily="18" charset="0"/>
              </a:rPr>
              <a:t>fbs</a:t>
            </a:r>
            <a:r>
              <a:rPr lang="en-IN" sz="1800" b="0" i="0" u="none" strike="noStrike" baseline="0" dirty="0">
                <a:solidFill>
                  <a:srgbClr val="000000"/>
                </a:solidFill>
                <a:latin typeface="Times New Roman" panose="02020603050405020304" pitchFamily="18" charset="0"/>
              </a:rPr>
              <a:t> (fasting blood sugar), </a:t>
            </a:r>
            <a:r>
              <a:rPr lang="en-IN" sz="1800" b="0" i="0" u="none" strike="noStrike" baseline="0" dirty="0" err="1">
                <a:solidFill>
                  <a:srgbClr val="000000"/>
                </a:solidFill>
                <a:latin typeface="Times New Roman" panose="02020603050405020304" pitchFamily="18" charset="0"/>
              </a:rPr>
              <a:t>restecg</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exang</a:t>
            </a:r>
            <a:r>
              <a:rPr lang="en-IN" sz="1800" b="0" i="0" u="none" strike="noStrike" baseline="0" dirty="0">
                <a:solidFill>
                  <a:srgbClr val="000000"/>
                </a:solidFill>
                <a:latin typeface="Times New Roman" panose="02020603050405020304" pitchFamily="18" charset="0"/>
              </a:rPr>
              <a:t> (exercise induced angina), slope, ca (major vessels colour by </a:t>
            </a:r>
            <a:r>
              <a:rPr lang="en-IN" sz="1800" b="0" i="0" u="none" strike="noStrike" baseline="0" dirty="0" err="1">
                <a:solidFill>
                  <a:srgbClr val="000000"/>
                </a:solidFill>
                <a:latin typeface="Times New Roman" panose="02020603050405020304" pitchFamily="18" charset="0"/>
              </a:rPr>
              <a:t>flouropsy</a:t>
            </a:r>
            <a:r>
              <a:rPr lang="en-IN" sz="1800" b="0" i="0" u="none" strike="noStrike" baseline="0" dirty="0">
                <a:solidFill>
                  <a:srgbClr val="000000"/>
                </a:solidFill>
                <a:latin typeface="Times New Roman" panose="02020603050405020304" pitchFamily="18" charset="0"/>
              </a:rPr>
              <a:t>) , </a:t>
            </a:r>
            <a:r>
              <a:rPr lang="en-IN" sz="1800" b="0" i="0" u="none" strike="noStrike" baseline="0" dirty="0" err="1">
                <a:solidFill>
                  <a:srgbClr val="000000"/>
                </a:solidFill>
                <a:latin typeface="Times New Roman" panose="02020603050405020304" pitchFamily="18" charset="0"/>
              </a:rPr>
              <a:t>thal</a:t>
            </a:r>
            <a:r>
              <a:rPr lang="en-IN" sz="1800" b="0" i="0" u="none" strike="noStrike" baseline="0" dirty="0">
                <a:solidFill>
                  <a:srgbClr val="000000"/>
                </a:solidFill>
                <a:latin typeface="Times New Roman" panose="02020603050405020304" pitchFamily="18" charset="0"/>
              </a:rPr>
              <a:t>, target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Continuous variables = age, </a:t>
            </a:r>
            <a:r>
              <a:rPr lang="en-US" sz="1800" b="0" i="0" u="none" strike="noStrike" baseline="0" dirty="0" err="1">
                <a:solidFill>
                  <a:srgbClr val="000000"/>
                </a:solidFill>
                <a:latin typeface="Times New Roman" panose="02020603050405020304" pitchFamily="18" charset="0"/>
              </a:rPr>
              <a:t>trestbps</a:t>
            </a:r>
            <a:r>
              <a:rPr lang="en-US" sz="1800" b="0" i="0" u="none" strike="noStrike" baseline="0" dirty="0">
                <a:solidFill>
                  <a:srgbClr val="000000"/>
                </a:solidFill>
                <a:latin typeface="Times New Roman" panose="02020603050405020304" pitchFamily="18" charset="0"/>
              </a:rPr>
              <a:t> (resting blood pressure), </a:t>
            </a:r>
            <a:r>
              <a:rPr lang="en-US" sz="1800" b="0" i="0" u="none" strike="noStrike" baseline="0" dirty="0" err="1">
                <a:solidFill>
                  <a:srgbClr val="000000"/>
                </a:solidFill>
                <a:latin typeface="Times New Roman" panose="02020603050405020304" pitchFamily="18" charset="0"/>
              </a:rPr>
              <a:t>chol</a:t>
            </a:r>
            <a:r>
              <a:rPr lang="en-US" sz="1800" b="0" i="0" u="none" strike="noStrike" baseline="0" dirty="0">
                <a:solidFill>
                  <a:srgbClr val="000000"/>
                </a:solidFill>
                <a:latin typeface="Times New Roman" panose="02020603050405020304" pitchFamily="18" charset="0"/>
              </a:rPr>
              <a:t> (serum cholesterol), </a:t>
            </a:r>
            <a:r>
              <a:rPr lang="en-US" sz="1800" b="0" i="0" u="none" strike="noStrike" baseline="0" dirty="0" err="1">
                <a:solidFill>
                  <a:srgbClr val="000000"/>
                </a:solidFill>
                <a:latin typeface="Times New Roman" panose="02020603050405020304" pitchFamily="18" charset="0"/>
              </a:rPr>
              <a:t>thalach</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oldpeak</a:t>
            </a:r>
            <a:r>
              <a:rPr lang="en-US" sz="1800" b="0" i="0" u="none" strike="noStrike" baseline="0" dirty="0">
                <a:solidFill>
                  <a:srgbClr val="000000"/>
                </a:solidFill>
                <a:latin typeface="Times New Roman" panose="02020603050405020304" pitchFamily="18" charset="0"/>
              </a:rPr>
              <a:t> (ST depression induced by angina). </a:t>
            </a:r>
          </a:p>
          <a:p>
            <a:endParaRPr lang="en-US"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The heart attack dataset contains zero null values and the data imputation on the null values aren’t required. The label encoding is also not required for any of the features. </a:t>
            </a:r>
            <a:endParaRPr lang="en-IN" b="1" dirty="0"/>
          </a:p>
        </p:txBody>
      </p:sp>
    </p:spTree>
    <p:extLst>
      <p:ext uri="{BB962C8B-B14F-4D97-AF65-F5344CB8AC3E}">
        <p14:creationId xmlns:p14="http://schemas.microsoft.com/office/powerpoint/2010/main" val="95720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1A06D3-27FE-4E71-8182-0C10501B3AE9}"/>
              </a:ext>
            </a:extLst>
          </p:cNvPr>
          <p:cNvSpPr txBox="1"/>
          <p:nvPr/>
        </p:nvSpPr>
        <p:spPr>
          <a:xfrm>
            <a:off x="4092605" y="2935381"/>
            <a:ext cx="3710865" cy="646331"/>
          </a:xfrm>
          <a:prstGeom prst="rect">
            <a:avLst/>
          </a:prstGeom>
          <a:noFill/>
        </p:spPr>
        <p:txBody>
          <a:bodyPr wrap="square" rtlCol="0">
            <a:spAutoFit/>
          </a:bodyPr>
          <a:lstStyle/>
          <a:p>
            <a:r>
              <a:rPr lang="en-IN" sz="3600" b="1" dirty="0"/>
              <a:t>Data Visualization</a:t>
            </a:r>
          </a:p>
        </p:txBody>
      </p:sp>
    </p:spTree>
    <p:extLst>
      <p:ext uri="{BB962C8B-B14F-4D97-AF65-F5344CB8AC3E}">
        <p14:creationId xmlns:p14="http://schemas.microsoft.com/office/powerpoint/2010/main" val="164140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565D4AD-4EA1-41C6-A850-96485890B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4825"/>
            <a:ext cx="5686425" cy="5848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2BDD14-789D-4EB7-B67F-98AF7869D66E}"/>
              </a:ext>
            </a:extLst>
          </p:cNvPr>
          <p:cNvSpPr txBox="1"/>
          <p:nvPr/>
        </p:nvSpPr>
        <p:spPr>
          <a:xfrm>
            <a:off x="5415379" y="504825"/>
            <a:ext cx="5903650" cy="1477328"/>
          </a:xfrm>
          <a:prstGeom prst="rect">
            <a:avLst/>
          </a:prstGeom>
          <a:noFill/>
        </p:spPr>
        <p:txBody>
          <a:bodyPr wrap="square" rtlCol="0">
            <a:spAutoFit/>
          </a:bodyPr>
          <a:lstStyle/>
          <a:p>
            <a:pPr algn="just"/>
            <a:r>
              <a:rPr lang="en-US" sz="1800" b="1" i="0" u="none" strike="noStrike" baseline="0" dirty="0">
                <a:solidFill>
                  <a:srgbClr val="000000"/>
                </a:solidFill>
                <a:latin typeface="Times New Roman" panose="02020603050405020304" pitchFamily="18" charset="0"/>
              </a:rPr>
              <a:t>The pie chart represents the percentage of people who may suffer from the heart disease and percentage of those who may not. The result shows that 45.5% people do not suffer from heart attack and 54.5% people suffer from heart attack. </a:t>
            </a:r>
            <a:endParaRPr lang="en-IN" b="1" dirty="0"/>
          </a:p>
        </p:txBody>
      </p:sp>
      <p:pic>
        <p:nvPicPr>
          <p:cNvPr id="1028" name="Picture 4">
            <a:extLst>
              <a:ext uri="{FF2B5EF4-FFF2-40B4-BE49-F238E27FC236}">
                <a16:creationId xmlns:a16="http://schemas.microsoft.com/office/drawing/2014/main" id="{D0C8BBFF-AE32-4498-A791-22ADD297E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372" y="2154531"/>
            <a:ext cx="4607664" cy="46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5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C30499F-078B-40FF-8DCF-C37887A6A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92" y="204001"/>
            <a:ext cx="4086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1E2F4A1-6332-4B74-A372-6EBF34215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6619"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3077D2-0A16-4645-9F6F-A5F88C6868ED}"/>
              </a:ext>
            </a:extLst>
          </p:cNvPr>
          <p:cNvSpPr txBox="1"/>
          <p:nvPr/>
        </p:nvSpPr>
        <p:spPr>
          <a:xfrm>
            <a:off x="426128" y="2990387"/>
            <a:ext cx="3815689" cy="2031325"/>
          </a:xfrm>
          <a:prstGeom prst="rect">
            <a:avLst/>
          </a:prstGeom>
          <a:noFill/>
        </p:spPr>
        <p:txBody>
          <a:bodyPr wrap="square" rtlCol="0">
            <a:spAutoFit/>
          </a:bodyPr>
          <a:lstStyle/>
          <a:p>
            <a:pPr algn="just"/>
            <a:r>
              <a:rPr lang="en-US" sz="1800" b="1" i="0" u="none" strike="noStrike" baseline="0" dirty="0">
                <a:solidFill>
                  <a:srgbClr val="000000"/>
                </a:solidFill>
                <a:latin typeface="Times New Roman" panose="02020603050405020304" pitchFamily="18" charset="0"/>
              </a:rPr>
              <a:t>The boxplot shows that the heartrate (</a:t>
            </a:r>
            <a:r>
              <a:rPr lang="en-US" sz="1800" b="1" i="0" u="none" strike="noStrike" baseline="0" dirty="0" err="1">
                <a:solidFill>
                  <a:srgbClr val="000000"/>
                </a:solidFill>
                <a:latin typeface="Times New Roman" panose="02020603050405020304" pitchFamily="18" charset="0"/>
              </a:rPr>
              <a:t>thalach</a:t>
            </a:r>
            <a:r>
              <a:rPr lang="en-US" sz="1800" b="1" i="0" u="none" strike="noStrike" baseline="0" dirty="0">
                <a:solidFill>
                  <a:srgbClr val="000000"/>
                </a:solidFill>
                <a:latin typeface="Times New Roman" panose="02020603050405020304" pitchFamily="18" charset="0"/>
              </a:rPr>
              <a:t>) is gradually higher for those who are suffering from the heart disease and on the other hand as the severity of chest pain (cp) increases the mean heartrate is also increasing </a:t>
            </a:r>
            <a:endParaRPr lang="en-IN" b="1" dirty="0"/>
          </a:p>
        </p:txBody>
      </p:sp>
    </p:spTree>
    <p:extLst>
      <p:ext uri="{BB962C8B-B14F-4D97-AF65-F5344CB8AC3E}">
        <p14:creationId xmlns:p14="http://schemas.microsoft.com/office/powerpoint/2010/main" val="34829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DD1D553-6BFB-42C0-BB5F-025A058F8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79" y="198096"/>
            <a:ext cx="4366799" cy="3165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9D453ED-4926-4CD7-AF32-03C284D03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546" y="3505106"/>
            <a:ext cx="4533207" cy="32863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0EFBD7-5B6D-4FEA-AE7B-8426EB54A285}"/>
              </a:ext>
            </a:extLst>
          </p:cNvPr>
          <p:cNvSpPr txBox="1"/>
          <p:nvPr/>
        </p:nvSpPr>
        <p:spPr>
          <a:xfrm>
            <a:off x="4651899" y="488273"/>
            <a:ext cx="7412854" cy="2585323"/>
          </a:xfrm>
          <a:prstGeom prst="rect">
            <a:avLst/>
          </a:prstGeom>
          <a:noFill/>
        </p:spPr>
        <p:txBody>
          <a:bodyPr wrap="square" rtlCol="0">
            <a:spAutoFit/>
          </a:bodyPr>
          <a:lstStyle/>
          <a:p>
            <a:pPr algn="just"/>
            <a:r>
              <a:rPr lang="en-US" b="1" i="0" u="none" strike="noStrike" baseline="0" dirty="0">
                <a:solidFill>
                  <a:srgbClr val="000000"/>
                </a:solidFill>
                <a:latin typeface="Times New Roman" panose="02020603050405020304" pitchFamily="18" charset="0"/>
              </a:rPr>
              <a:t>There are four types of chest pain, asymptomatic, atypical angina, nonanginal pain and typical angina. Most of the Heart disease patients are found to have atypical anginal and non anginal chest pain and very few have typical angina. As the severity increases the number of people who are suffering from heart disease are more compared to those who are not suffering from heart disease. These group of people might show symptoms like indigestion, flu or a strained chest </a:t>
            </a:r>
            <a:r>
              <a:rPr lang="en-US" b="1" i="0" u="none" strike="noStrike" baseline="0" dirty="0" err="1">
                <a:solidFill>
                  <a:srgbClr val="000000"/>
                </a:solidFill>
                <a:latin typeface="Times New Roman" panose="02020603050405020304" pitchFamily="18" charset="0"/>
              </a:rPr>
              <a:t>muscle.Heart</a:t>
            </a:r>
            <a:r>
              <a:rPr lang="en-US" b="1" i="0" u="none" strike="noStrike" baseline="0" dirty="0">
                <a:solidFill>
                  <a:srgbClr val="000000"/>
                </a:solidFill>
                <a:latin typeface="Times New Roman" panose="02020603050405020304" pitchFamily="18" charset="0"/>
              </a:rPr>
              <a:t> attack, involves, blockage of blood flow to your heart and </a:t>
            </a:r>
          </a:p>
          <a:p>
            <a:pPr algn="just"/>
            <a:r>
              <a:rPr lang="en-US" b="1" i="0" u="none" strike="noStrike" baseline="0" dirty="0">
                <a:solidFill>
                  <a:srgbClr val="000000"/>
                </a:solidFill>
                <a:latin typeface="Times New Roman" panose="02020603050405020304" pitchFamily="18" charset="0"/>
              </a:rPr>
              <a:t>possible damage to the heart muscle </a:t>
            </a:r>
            <a:endParaRPr lang="en-IN" b="1" dirty="0"/>
          </a:p>
        </p:txBody>
      </p:sp>
      <p:sp>
        <p:nvSpPr>
          <p:cNvPr id="3" name="TextBox 2">
            <a:extLst>
              <a:ext uri="{FF2B5EF4-FFF2-40B4-BE49-F238E27FC236}">
                <a16:creationId xmlns:a16="http://schemas.microsoft.com/office/drawing/2014/main" id="{765965A9-C28E-40E8-A004-195F989AD8D7}"/>
              </a:ext>
            </a:extLst>
          </p:cNvPr>
          <p:cNvSpPr txBox="1"/>
          <p:nvPr/>
        </p:nvSpPr>
        <p:spPr>
          <a:xfrm>
            <a:off x="307437" y="3926149"/>
            <a:ext cx="7127844" cy="2585323"/>
          </a:xfrm>
          <a:prstGeom prst="rect">
            <a:avLst/>
          </a:prstGeom>
          <a:noFill/>
        </p:spPr>
        <p:txBody>
          <a:bodyPr wrap="square" rtlCol="0">
            <a:spAutoFit/>
          </a:bodyPr>
          <a:lstStyle/>
          <a:p>
            <a:pPr algn="just"/>
            <a:r>
              <a:rPr lang="en-US" sz="1800" b="1" i="0" u="none" strike="noStrike" baseline="0" dirty="0">
                <a:solidFill>
                  <a:srgbClr val="000000"/>
                </a:solidFill>
                <a:latin typeface="Times New Roman" panose="02020603050405020304" pitchFamily="18" charset="0"/>
              </a:rPr>
              <a:t>There are three types of </a:t>
            </a:r>
            <a:r>
              <a:rPr lang="en-US" sz="1800" b="1" i="0" u="none" strike="noStrike" baseline="0" dirty="0" err="1">
                <a:solidFill>
                  <a:srgbClr val="000000"/>
                </a:solidFill>
                <a:latin typeface="Times New Roman" panose="02020603050405020304" pitchFamily="18" charset="0"/>
              </a:rPr>
              <a:t>restecg</a:t>
            </a:r>
            <a:r>
              <a:rPr lang="en-US" sz="1800" b="1" i="0" u="none" strike="noStrike" baseline="0" dirty="0">
                <a:solidFill>
                  <a:srgbClr val="000000"/>
                </a:solidFill>
                <a:latin typeface="Times New Roman" panose="02020603050405020304" pitchFamily="18" charset="0"/>
              </a:rPr>
              <a:t> states Value 0: normal, Value 1: showing probable or definite left ventricular hypertrophy by Estes’ criteria, Value 2: having ST-T wave abnormality (T wave inversions and/or ST elevation or depression of &gt; 0.05 mV).As the severity increases the number of people who are suffering from heart disease are more compared to those who are not suffering from heart </a:t>
            </a:r>
            <a:r>
              <a:rPr lang="en-US" sz="1800" b="1" i="0" u="none" strike="noStrike" baseline="0" dirty="0" err="1">
                <a:solidFill>
                  <a:srgbClr val="000000"/>
                </a:solidFill>
                <a:latin typeface="Times New Roman" panose="02020603050405020304" pitchFamily="18" charset="0"/>
              </a:rPr>
              <a:t>disease.The</a:t>
            </a:r>
            <a:r>
              <a:rPr lang="en-US" sz="1800" b="1" i="0" u="none" strike="noStrike" baseline="0" dirty="0">
                <a:solidFill>
                  <a:srgbClr val="000000"/>
                </a:solidFill>
                <a:latin typeface="Times New Roman" panose="02020603050405020304" pitchFamily="18" charset="0"/>
              </a:rPr>
              <a:t> result shows that people who are suffering from the heart disease have higher </a:t>
            </a:r>
            <a:r>
              <a:rPr lang="en-US" sz="1800" b="1" i="0" u="none" strike="noStrike" baseline="0" dirty="0" err="1">
                <a:solidFill>
                  <a:srgbClr val="000000"/>
                </a:solidFill>
                <a:latin typeface="Times New Roman" panose="02020603050405020304" pitchFamily="18" charset="0"/>
              </a:rPr>
              <a:t>ecg</a:t>
            </a:r>
            <a:r>
              <a:rPr lang="en-US" sz="1800" b="1" i="0" u="none" strike="noStrike" baseline="0" dirty="0">
                <a:solidFill>
                  <a:srgbClr val="000000"/>
                </a:solidFill>
                <a:latin typeface="Times New Roman" panose="02020603050405020304" pitchFamily="18" charset="0"/>
              </a:rPr>
              <a:t> value and maximum people has 'value' = 1 and very few suffering from heart disease has ‘value’=2. </a:t>
            </a:r>
            <a:endParaRPr lang="en-IN" b="1" dirty="0"/>
          </a:p>
        </p:txBody>
      </p:sp>
    </p:spTree>
    <p:extLst>
      <p:ext uri="{BB962C8B-B14F-4D97-AF65-F5344CB8AC3E}">
        <p14:creationId xmlns:p14="http://schemas.microsoft.com/office/powerpoint/2010/main" val="171459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D62F65B-4FA6-4CD7-B6F3-067B856C6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86" y="252228"/>
            <a:ext cx="4086225" cy="29622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2EAE4D8-52F6-4D61-B964-6E2A10FD7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74" y="3510333"/>
            <a:ext cx="4086225" cy="2962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F5D486-5FE5-4C63-A382-D7AC586C4FD2}"/>
              </a:ext>
            </a:extLst>
          </p:cNvPr>
          <p:cNvSpPr txBox="1"/>
          <p:nvPr/>
        </p:nvSpPr>
        <p:spPr>
          <a:xfrm>
            <a:off x="4873841" y="878889"/>
            <a:ext cx="6638785" cy="1754326"/>
          </a:xfrm>
          <a:prstGeom prst="rect">
            <a:avLst/>
          </a:prstGeom>
          <a:noFill/>
        </p:spPr>
        <p:txBody>
          <a:bodyPr wrap="square" rtlCol="0">
            <a:spAutoFit/>
          </a:bodyPr>
          <a:lstStyle/>
          <a:p>
            <a:pPr algn="just"/>
            <a:r>
              <a:rPr lang="en-US" sz="1800" b="1" i="0" u="none" strike="noStrike" baseline="0" dirty="0">
                <a:solidFill>
                  <a:srgbClr val="202020"/>
                </a:solidFill>
                <a:latin typeface="Times New Roman" panose="02020603050405020304" pitchFamily="18" charset="0"/>
              </a:rPr>
              <a:t>According to this dataset males are more susceptible to get Heart Disease than females. Men experience heart attacks more than women. Sudden Heart Attacks are experienced by men between 70% — 89%. Woman may experience a heart attack with no chest pressure at all, they usually experience nausea or vomiting which are often confused with acid reflux or the flu. </a:t>
            </a:r>
            <a:endParaRPr lang="en-IN" b="1" dirty="0"/>
          </a:p>
        </p:txBody>
      </p:sp>
      <p:sp>
        <p:nvSpPr>
          <p:cNvPr id="3" name="TextBox 2">
            <a:extLst>
              <a:ext uri="{FF2B5EF4-FFF2-40B4-BE49-F238E27FC236}">
                <a16:creationId xmlns:a16="http://schemas.microsoft.com/office/drawing/2014/main" id="{595EB8A3-CA7D-44D6-9255-7919651514AB}"/>
              </a:ext>
            </a:extLst>
          </p:cNvPr>
          <p:cNvSpPr txBox="1"/>
          <p:nvPr/>
        </p:nvSpPr>
        <p:spPr>
          <a:xfrm>
            <a:off x="4973207" y="3941685"/>
            <a:ext cx="6638785" cy="2308324"/>
          </a:xfrm>
          <a:prstGeom prst="rect">
            <a:avLst/>
          </a:prstGeom>
          <a:noFill/>
        </p:spPr>
        <p:txBody>
          <a:bodyPr wrap="square" rtlCol="0">
            <a:spAutoFit/>
          </a:bodyPr>
          <a:lstStyle/>
          <a:p>
            <a:pPr algn="just"/>
            <a:r>
              <a:rPr lang="en-US" sz="1800" b="1" i="0" u="none" strike="noStrike" baseline="0" dirty="0">
                <a:solidFill>
                  <a:srgbClr val="202020"/>
                </a:solidFill>
                <a:latin typeface="Times New Roman" panose="02020603050405020304" pitchFamily="18" charset="0"/>
              </a:rPr>
              <a:t>The slope of the peak exercise ST segment has three values 0: down-sloping; 1: flat; 2: upsloping, when the value is 0 and 2 the possibility of heart attack is high and when it is 1 the chances of getting heart attack is less. The graph shows the people who are suffering from the heart disease has the slope value of either 0 or 2 and maximum people who do not suffer from the heart disease has the slope value 1. </a:t>
            </a:r>
            <a:endParaRPr lang="en-US" sz="1800" b="1" i="0" u="none" strike="noStrike" baseline="0" dirty="0">
              <a:solidFill>
                <a:srgbClr val="000000"/>
              </a:solidFill>
              <a:latin typeface="Times New Roman" panose="02020603050405020304" pitchFamily="18" charset="0"/>
            </a:endParaRPr>
          </a:p>
          <a:p>
            <a:pPr algn="just"/>
            <a:r>
              <a:rPr lang="en-IN" sz="1800" b="1" i="0" u="none" strike="noStrike" baseline="0" dirty="0">
                <a:solidFill>
                  <a:srgbClr val="000000"/>
                </a:solidFill>
                <a:latin typeface="Times New Roman" panose="02020603050405020304" pitchFamily="18" charset="0"/>
              </a:rPr>
              <a:t>Figure 9: </a:t>
            </a:r>
            <a:endParaRPr lang="en-IN" b="1" dirty="0"/>
          </a:p>
        </p:txBody>
      </p:sp>
    </p:spTree>
    <p:extLst>
      <p:ext uri="{BB962C8B-B14F-4D97-AF65-F5344CB8AC3E}">
        <p14:creationId xmlns:p14="http://schemas.microsoft.com/office/powerpoint/2010/main" val="204448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70B9326-86A2-4CC5-A347-C2B71F606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987" y="266331"/>
            <a:ext cx="6814110" cy="4243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F88881-D2C8-467B-8A57-CC8C21CC8989}"/>
              </a:ext>
            </a:extLst>
          </p:cNvPr>
          <p:cNvSpPr txBox="1"/>
          <p:nvPr/>
        </p:nvSpPr>
        <p:spPr>
          <a:xfrm>
            <a:off x="1074198" y="4838331"/>
            <a:ext cx="9729925" cy="1200329"/>
          </a:xfrm>
          <a:prstGeom prst="rect">
            <a:avLst/>
          </a:prstGeom>
          <a:noFill/>
        </p:spPr>
        <p:txBody>
          <a:bodyPr wrap="square" rtlCol="0">
            <a:spAutoFit/>
          </a:bodyPr>
          <a:lstStyle/>
          <a:p>
            <a:pPr algn="just"/>
            <a:r>
              <a:rPr lang="en-US" sz="1800" b="1" i="0" u="none" strike="noStrike" baseline="0" dirty="0">
                <a:solidFill>
                  <a:srgbClr val="202020"/>
                </a:solidFill>
                <a:latin typeface="Times New Roman" panose="02020603050405020304" pitchFamily="18" charset="0"/>
              </a:rPr>
              <a:t>A blood disorder called thalassemia, it has discrete values Value 1: normal blood flow Value 2: fixed defect (no blood flow in some part of the heart) Value 3: reversible defect (a blood flow is observed but it is not normal).The graph shows that people who are suffering from heart disease has a defect value 2 and 3 and those </a:t>
            </a:r>
            <a:r>
              <a:rPr lang="en-US" sz="1800" b="1" i="0" u="none" strike="noStrike" baseline="0" dirty="0" err="1">
                <a:solidFill>
                  <a:srgbClr val="202020"/>
                </a:solidFill>
                <a:latin typeface="Times New Roman" panose="02020603050405020304" pitchFamily="18" charset="0"/>
              </a:rPr>
              <a:t>arent</a:t>
            </a:r>
            <a:r>
              <a:rPr lang="en-US" sz="1800" b="1" i="0" u="none" strike="noStrike" baseline="0" dirty="0">
                <a:solidFill>
                  <a:srgbClr val="202020"/>
                </a:solidFill>
                <a:latin typeface="Times New Roman" panose="02020603050405020304" pitchFamily="18" charset="0"/>
              </a:rPr>
              <a:t> suffering from heart disease has a value 1 and 3. </a:t>
            </a:r>
            <a:endParaRPr lang="en-IN" b="1" dirty="0"/>
          </a:p>
        </p:txBody>
      </p:sp>
    </p:spTree>
    <p:extLst>
      <p:ext uri="{BB962C8B-B14F-4D97-AF65-F5344CB8AC3E}">
        <p14:creationId xmlns:p14="http://schemas.microsoft.com/office/powerpoint/2010/main" val="2462219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517</TotalTime>
  <Words>1275</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samani</dc:creator>
  <cp:lastModifiedBy>karan samani</cp:lastModifiedBy>
  <cp:revision>4</cp:revision>
  <dcterms:created xsi:type="dcterms:W3CDTF">2021-12-03T03:57:32Z</dcterms:created>
  <dcterms:modified xsi:type="dcterms:W3CDTF">2021-12-04T04:45:43Z</dcterms:modified>
</cp:coreProperties>
</file>