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57487-A699-6904-58B6-BDB49258150E}" v="114" dt="2023-04-18T21:09:25.305"/>
    <p1510:client id="{ABA17EE7-BB28-0F3F-41E6-DFCF7107D8DA}" v="348" dt="2023-04-18T08:18:49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D4FDD-C98E-4C48-9313-9777236056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8BCFA6-F11A-44BD-A42E-BF0FBA54E5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 answering is a challenging task due to the complexity, diversity, and ambiguity in information. </a:t>
          </a:r>
        </a:p>
      </dgm:t>
    </dgm:pt>
    <dgm:pt modelId="{C8EF3DFA-9F27-44C1-94A0-5BECDAA37487}" type="parTrans" cxnId="{E860E200-7CC5-4806-905B-AFA667413D63}">
      <dgm:prSet/>
      <dgm:spPr/>
      <dgm:t>
        <a:bodyPr/>
        <a:lstStyle/>
        <a:p>
          <a:endParaRPr lang="en-US"/>
        </a:p>
      </dgm:t>
    </dgm:pt>
    <dgm:pt modelId="{61370334-608B-4065-8099-AD880ED45F7C}" type="sibTrans" cxnId="{E860E200-7CC5-4806-905B-AFA667413D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894043-4200-4CED-BBD0-CE60892847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Traditional search engines or information retrieval systems may not be effective for answering complex questions.</a:t>
          </a:r>
        </a:p>
      </dgm:t>
    </dgm:pt>
    <dgm:pt modelId="{FC62511F-DB8A-4045-9596-3CB774D9150A}" type="parTrans" cxnId="{947682B2-324C-42CD-A40B-65676080B915}">
      <dgm:prSet/>
      <dgm:spPr/>
      <dgm:t>
        <a:bodyPr/>
        <a:lstStyle/>
        <a:p>
          <a:endParaRPr lang="en-US"/>
        </a:p>
      </dgm:t>
    </dgm:pt>
    <dgm:pt modelId="{C348AD76-3266-4E1F-99D0-B3987121ECBE}" type="sibTrans" cxnId="{947682B2-324C-42CD-A40B-65676080B9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2C5A57-1ACD-4CF6-A28F-8F89865FC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Existing question answering systems have limitations in terms of accuracy, efficiency, or domain-specificity.</a:t>
          </a:r>
        </a:p>
      </dgm:t>
    </dgm:pt>
    <dgm:pt modelId="{081E5AAF-ACAE-4334-8777-83BAAA8FE967}" type="parTrans" cxnId="{FEA24D13-E789-424F-880E-1E91D051B5F6}">
      <dgm:prSet/>
      <dgm:spPr/>
      <dgm:t>
        <a:bodyPr/>
        <a:lstStyle/>
        <a:p>
          <a:endParaRPr lang="en-US"/>
        </a:p>
      </dgm:t>
    </dgm:pt>
    <dgm:pt modelId="{662C76FA-BCF0-4C3C-A97E-74AAD09463F1}" type="sibTrans" cxnId="{FEA24D13-E789-424F-880E-1E91D051B5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A08EEF-4F25-448F-9C85-C63F6D93B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specialized question answering system that can provide accurate and efficient answers to complex questions can assist professionals in their decision-making processes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EE6BA6B5-3C0F-4AE9-8117-44BC0530D1FA}" type="parTrans" cxnId="{7ED7F032-E671-49ED-B3F8-B8555190E052}">
      <dgm:prSet/>
      <dgm:spPr/>
      <dgm:t>
        <a:bodyPr/>
        <a:lstStyle/>
        <a:p>
          <a:endParaRPr lang="en-US"/>
        </a:p>
      </dgm:t>
    </dgm:pt>
    <dgm:pt modelId="{68625608-2890-4343-AE4F-91567C0A7237}" type="sibTrans" cxnId="{7ED7F032-E671-49ED-B3F8-B8555190E052}">
      <dgm:prSet/>
      <dgm:spPr/>
      <dgm:t>
        <a:bodyPr/>
        <a:lstStyle/>
        <a:p>
          <a:endParaRPr lang="en-US"/>
        </a:p>
      </dgm:t>
    </dgm:pt>
    <dgm:pt modelId="{9412FC3A-6C5C-4AC2-80A5-82480D7D00C0}" type="pres">
      <dgm:prSet presAssocID="{4A9D4FDD-C98E-4C48-9313-97772360561B}" presName="root" presStyleCnt="0">
        <dgm:presLayoutVars>
          <dgm:dir/>
          <dgm:resizeHandles val="exact"/>
        </dgm:presLayoutVars>
      </dgm:prSet>
      <dgm:spPr/>
    </dgm:pt>
    <dgm:pt modelId="{8A4A990F-D78C-42A2-93B3-088B300A9D22}" type="pres">
      <dgm:prSet presAssocID="{2B8BCFA6-F11A-44BD-A42E-BF0FBA54E5BB}" presName="compNode" presStyleCnt="0"/>
      <dgm:spPr/>
    </dgm:pt>
    <dgm:pt modelId="{21F83036-F041-4C06-B768-2A014B3166AA}" type="pres">
      <dgm:prSet presAssocID="{2B8BCFA6-F11A-44BD-A42E-BF0FBA54E5BB}" presName="bgRect" presStyleLbl="bgShp" presStyleIdx="0" presStyleCnt="4"/>
      <dgm:spPr/>
    </dgm:pt>
    <dgm:pt modelId="{21758400-99D7-403C-8763-3EEFD149640A}" type="pres">
      <dgm:prSet presAssocID="{2B8BCFA6-F11A-44BD-A42E-BF0FBA54E5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008D485-7CC5-4712-ACFA-EB2D33C5B506}" type="pres">
      <dgm:prSet presAssocID="{2B8BCFA6-F11A-44BD-A42E-BF0FBA54E5BB}" presName="spaceRect" presStyleCnt="0"/>
      <dgm:spPr/>
    </dgm:pt>
    <dgm:pt modelId="{531ACF03-85C0-4DDE-A7E5-042EEE830EF8}" type="pres">
      <dgm:prSet presAssocID="{2B8BCFA6-F11A-44BD-A42E-BF0FBA54E5BB}" presName="parTx" presStyleLbl="revTx" presStyleIdx="0" presStyleCnt="4">
        <dgm:presLayoutVars>
          <dgm:chMax val="0"/>
          <dgm:chPref val="0"/>
        </dgm:presLayoutVars>
      </dgm:prSet>
      <dgm:spPr/>
    </dgm:pt>
    <dgm:pt modelId="{364A6ACF-104E-440F-8546-CBD14E14A1E2}" type="pres">
      <dgm:prSet presAssocID="{61370334-608B-4065-8099-AD880ED45F7C}" presName="sibTrans" presStyleCnt="0"/>
      <dgm:spPr/>
    </dgm:pt>
    <dgm:pt modelId="{B37A913E-7AB3-4B4F-B85B-804DB1954088}" type="pres">
      <dgm:prSet presAssocID="{3D894043-4200-4CED-BBD0-CE6089284703}" presName="compNode" presStyleCnt="0"/>
      <dgm:spPr/>
    </dgm:pt>
    <dgm:pt modelId="{308EF107-D96C-4896-BEBC-EF4095F1AAAB}" type="pres">
      <dgm:prSet presAssocID="{3D894043-4200-4CED-BBD0-CE6089284703}" presName="bgRect" presStyleLbl="bgShp" presStyleIdx="1" presStyleCnt="4"/>
      <dgm:spPr/>
    </dgm:pt>
    <dgm:pt modelId="{9887C90E-3605-4562-8995-CF0E285A99D3}" type="pres">
      <dgm:prSet presAssocID="{3D894043-4200-4CED-BBD0-CE60892847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B6BDB1E-00DE-4ABF-A9AE-B9A969C07BBA}" type="pres">
      <dgm:prSet presAssocID="{3D894043-4200-4CED-BBD0-CE6089284703}" presName="spaceRect" presStyleCnt="0"/>
      <dgm:spPr/>
    </dgm:pt>
    <dgm:pt modelId="{8E6AE3BE-9CF5-4D0A-8F77-D5265C1C2EFE}" type="pres">
      <dgm:prSet presAssocID="{3D894043-4200-4CED-BBD0-CE6089284703}" presName="parTx" presStyleLbl="revTx" presStyleIdx="1" presStyleCnt="4">
        <dgm:presLayoutVars>
          <dgm:chMax val="0"/>
          <dgm:chPref val="0"/>
        </dgm:presLayoutVars>
      </dgm:prSet>
      <dgm:spPr/>
    </dgm:pt>
    <dgm:pt modelId="{FB498901-3341-413D-8E02-0F96A0E8AF80}" type="pres">
      <dgm:prSet presAssocID="{C348AD76-3266-4E1F-99D0-B3987121ECBE}" presName="sibTrans" presStyleCnt="0"/>
      <dgm:spPr/>
    </dgm:pt>
    <dgm:pt modelId="{61B188CC-2553-4FE0-ABBA-26F223A15D7C}" type="pres">
      <dgm:prSet presAssocID="{B72C5A57-1ACD-4CF6-A28F-8F89865FC1EF}" presName="compNode" presStyleCnt="0"/>
      <dgm:spPr/>
    </dgm:pt>
    <dgm:pt modelId="{F02687C4-983D-427A-A2DF-C5BF0247B401}" type="pres">
      <dgm:prSet presAssocID="{B72C5A57-1ACD-4CF6-A28F-8F89865FC1EF}" presName="bgRect" presStyleLbl="bgShp" presStyleIdx="2" presStyleCnt="4"/>
      <dgm:spPr/>
    </dgm:pt>
    <dgm:pt modelId="{9965579A-FD44-4DAA-8A0A-59F8532B424B}" type="pres">
      <dgm:prSet presAssocID="{B72C5A57-1ACD-4CF6-A28F-8F89865FC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AC617A2-A28D-4097-B443-7B14C58CF84A}" type="pres">
      <dgm:prSet presAssocID="{B72C5A57-1ACD-4CF6-A28F-8F89865FC1EF}" presName="spaceRect" presStyleCnt="0"/>
      <dgm:spPr/>
    </dgm:pt>
    <dgm:pt modelId="{192D24C6-E35D-46C6-BC45-A5F91051D749}" type="pres">
      <dgm:prSet presAssocID="{B72C5A57-1ACD-4CF6-A28F-8F89865FC1EF}" presName="parTx" presStyleLbl="revTx" presStyleIdx="2" presStyleCnt="4">
        <dgm:presLayoutVars>
          <dgm:chMax val="0"/>
          <dgm:chPref val="0"/>
        </dgm:presLayoutVars>
      </dgm:prSet>
      <dgm:spPr/>
    </dgm:pt>
    <dgm:pt modelId="{E7818A93-66AF-4B64-BA39-7CF55EDF7F5A}" type="pres">
      <dgm:prSet presAssocID="{662C76FA-BCF0-4C3C-A97E-74AAD09463F1}" presName="sibTrans" presStyleCnt="0"/>
      <dgm:spPr/>
    </dgm:pt>
    <dgm:pt modelId="{055990FF-F6C3-47A0-BEBE-C72DD3942EBF}" type="pres">
      <dgm:prSet presAssocID="{0FA08EEF-4F25-448F-9C85-C63F6D93B101}" presName="compNode" presStyleCnt="0"/>
      <dgm:spPr/>
    </dgm:pt>
    <dgm:pt modelId="{E47B43F4-F77D-44A0-A823-05222D09B21F}" type="pres">
      <dgm:prSet presAssocID="{0FA08EEF-4F25-448F-9C85-C63F6D93B101}" presName="bgRect" presStyleLbl="bgShp" presStyleIdx="3" presStyleCnt="4"/>
      <dgm:spPr/>
    </dgm:pt>
    <dgm:pt modelId="{7E6FF849-ECC9-43C0-A53F-90896F18D7AA}" type="pres">
      <dgm:prSet presAssocID="{0FA08EEF-4F25-448F-9C85-C63F6D93B1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3A9D45-5372-429A-9AFA-EB0C84B5FBE5}" type="pres">
      <dgm:prSet presAssocID="{0FA08EEF-4F25-448F-9C85-C63F6D93B101}" presName="spaceRect" presStyleCnt="0"/>
      <dgm:spPr/>
    </dgm:pt>
    <dgm:pt modelId="{00B8A518-CB47-4CB8-B6FD-8D4084900F87}" type="pres">
      <dgm:prSet presAssocID="{0FA08EEF-4F25-448F-9C85-C63F6D93B1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60E200-7CC5-4806-905B-AFA667413D63}" srcId="{4A9D4FDD-C98E-4C48-9313-97772360561B}" destId="{2B8BCFA6-F11A-44BD-A42E-BF0FBA54E5BB}" srcOrd="0" destOrd="0" parTransId="{C8EF3DFA-9F27-44C1-94A0-5BECDAA37487}" sibTransId="{61370334-608B-4065-8099-AD880ED45F7C}"/>
    <dgm:cxn modelId="{FEA24D13-E789-424F-880E-1E91D051B5F6}" srcId="{4A9D4FDD-C98E-4C48-9313-97772360561B}" destId="{B72C5A57-1ACD-4CF6-A28F-8F89865FC1EF}" srcOrd="2" destOrd="0" parTransId="{081E5AAF-ACAE-4334-8777-83BAAA8FE967}" sibTransId="{662C76FA-BCF0-4C3C-A97E-74AAD09463F1}"/>
    <dgm:cxn modelId="{7ED7F032-E671-49ED-B3F8-B8555190E052}" srcId="{4A9D4FDD-C98E-4C48-9313-97772360561B}" destId="{0FA08EEF-4F25-448F-9C85-C63F6D93B101}" srcOrd="3" destOrd="0" parTransId="{EE6BA6B5-3C0F-4AE9-8117-44BC0530D1FA}" sibTransId="{68625608-2890-4343-AE4F-91567C0A7237}"/>
    <dgm:cxn modelId="{7B9C5B64-B2E9-4082-A6DA-B652B0C7461A}" type="presOf" srcId="{B72C5A57-1ACD-4CF6-A28F-8F89865FC1EF}" destId="{192D24C6-E35D-46C6-BC45-A5F91051D749}" srcOrd="0" destOrd="0" presId="urn:microsoft.com/office/officeart/2018/2/layout/IconVerticalSolidList"/>
    <dgm:cxn modelId="{C8B3D275-7C8A-4555-8FD2-29EBE5B34526}" type="presOf" srcId="{0FA08EEF-4F25-448F-9C85-C63F6D93B101}" destId="{00B8A518-CB47-4CB8-B6FD-8D4084900F87}" srcOrd="0" destOrd="0" presId="urn:microsoft.com/office/officeart/2018/2/layout/IconVerticalSolidList"/>
    <dgm:cxn modelId="{8B62E47F-BDA5-462F-B28F-24F15FCFC6FF}" type="presOf" srcId="{2B8BCFA6-F11A-44BD-A42E-BF0FBA54E5BB}" destId="{531ACF03-85C0-4DDE-A7E5-042EEE830EF8}" srcOrd="0" destOrd="0" presId="urn:microsoft.com/office/officeart/2018/2/layout/IconVerticalSolidList"/>
    <dgm:cxn modelId="{947682B2-324C-42CD-A40B-65676080B915}" srcId="{4A9D4FDD-C98E-4C48-9313-97772360561B}" destId="{3D894043-4200-4CED-BBD0-CE6089284703}" srcOrd="1" destOrd="0" parTransId="{FC62511F-DB8A-4045-9596-3CB774D9150A}" sibTransId="{C348AD76-3266-4E1F-99D0-B3987121ECBE}"/>
    <dgm:cxn modelId="{1D07F0C6-F0D4-4FA5-B43B-88A5C9674707}" type="presOf" srcId="{4A9D4FDD-C98E-4C48-9313-97772360561B}" destId="{9412FC3A-6C5C-4AC2-80A5-82480D7D00C0}" srcOrd="0" destOrd="0" presId="urn:microsoft.com/office/officeart/2018/2/layout/IconVerticalSolidList"/>
    <dgm:cxn modelId="{9B3520DD-C250-43AC-BF86-48C261049045}" type="presOf" srcId="{3D894043-4200-4CED-BBD0-CE6089284703}" destId="{8E6AE3BE-9CF5-4D0A-8F77-D5265C1C2EFE}" srcOrd="0" destOrd="0" presId="urn:microsoft.com/office/officeart/2018/2/layout/IconVerticalSolidList"/>
    <dgm:cxn modelId="{44B6DB02-178E-484B-A0AD-87AB421A2201}" type="presParOf" srcId="{9412FC3A-6C5C-4AC2-80A5-82480D7D00C0}" destId="{8A4A990F-D78C-42A2-93B3-088B300A9D22}" srcOrd="0" destOrd="0" presId="urn:microsoft.com/office/officeart/2018/2/layout/IconVerticalSolidList"/>
    <dgm:cxn modelId="{AAA387C4-77D8-4563-AC01-FA5BB82E56B0}" type="presParOf" srcId="{8A4A990F-D78C-42A2-93B3-088B300A9D22}" destId="{21F83036-F041-4C06-B768-2A014B3166AA}" srcOrd="0" destOrd="0" presId="urn:microsoft.com/office/officeart/2018/2/layout/IconVerticalSolidList"/>
    <dgm:cxn modelId="{0A8C12BF-A80D-4A05-9F22-3D67201DFD9A}" type="presParOf" srcId="{8A4A990F-D78C-42A2-93B3-088B300A9D22}" destId="{21758400-99D7-403C-8763-3EEFD149640A}" srcOrd="1" destOrd="0" presId="urn:microsoft.com/office/officeart/2018/2/layout/IconVerticalSolidList"/>
    <dgm:cxn modelId="{BF6F89C0-64B6-4322-8092-487071239D03}" type="presParOf" srcId="{8A4A990F-D78C-42A2-93B3-088B300A9D22}" destId="{C008D485-7CC5-4712-ACFA-EB2D33C5B506}" srcOrd="2" destOrd="0" presId="urn:microsoft.com/office/officeart/2018/2/layout/IconVerticalSolidList"/>
    <dgm:cxn modelId="{D48A4A83-FE10-4677-8AE5-5F8F66237824}" type="presParOf" srcId="{8A4A990F-D78C-42A2-93B3-088B300A9D22}" destId="{531ACF03-85C0-4DDE-A7E5-042EEE830EF8}" srcOrd="3" destOrd="0" presId="urn:microsoft.com/office/officeart/2018/2/layout/IconVerticalSolidList"/>
    <dgm:cxn modelId="{9F43FD11-B96C-4031-BB09-F39C349FCA9F}" type="presParOf" srcId="{9412FC3A-6C5C-4AC2-80A5-82480D7D00C0}" destId="{364A6ACF-104E-440F-8546-CBD14E14A1E2}" srcOrd="1" destOrd="0" presId="urn:microsoft.com/office/officeart/2018/2/layout/IconVerticalSolidList"/>
    <dgm:cxn modelId="{974555EF-554C-49D7-B5B8-099CD7AD3056}" type="presParOf" srcId="{9412FC3A-6C5C-4AC2-80A5-82480D7D00C0}" destId="{B37A913E-7AB3-4B4F-B85B-804DB1954088}" srcOrd="2" destOrd="0" presId="urn:microsoft.com/office/officeart/2018/2/layout/IconVerticalSolidList"/>
    <dgm:cxn modelId="{82463346-7772-4AAF-B766-2CEBD635B79E}" type="presParOf" srcId="{B37A913E-7AB3-4B4F-B85B-804DB1954088}" destId="{308EF107-D96C-4896-BEBC-EF4095F1AAAB}" srcOrd="0" destOrd="0" presId="urn:microsoft.com/office/officeart/2018/2/layout/IconVerticalSolidList"/>
    <dgm:cxn modelId="{63D43274-CB01-4A62-816E-BA29AC3ADE38}" type="presParOf" srcId="{B37A913E-7AB3-4B4F-B85B-804DB1954088}" destId="{9887C90E-3605-4562-8995-CF0E285A99D3}" srcOrd="1" destOrd="0" presId="urn:microsoft.com/office/officeart/2018/2/layout/IconVerticalSolidList"/>
    <dgm:cxn modelId="{6C0D9CDD-BA84-4F45-B72D-318D6CA7D5DB}" type="presParOf" srcId="{B37A913E-7AB3-4B4F-B85B-804DB1954088}" destId="{FB6BDB1E-00DE-4ABF-A9AE-B9A969C07BBA}" srcOrd="2" destOrd="0" presId="urn:microsoft.com/office/officeart/2018/2/layout/IconVerticalSolidList"/>
    <dgm:cxn modelId="{D0721CB1-5012-40AA-8E5F-346B28957E34}" type="presParOf" srcId="{B37A913E-7AB3-4B4F-B85B-804DB1954088}" destId="{8E6AE3BE-9CF5-4D0A-8F77-D5265C1C2EFE}" srcOrd="3" destOrd="0" presId="urn:microsoft.com/office/officeart/2018/2/layout/IconVerticalSolidList"/>
    <dgm:cxn modelId="{35448A9A-6D64-42B0-9FCE-5767BE88805C}" type="presParOf" srcId="{9412FC3A-6C5C-4AC2-80A5-82480D7D00C0}" destId="{FB498901-3341-413D-8E02-0F96A0E8AF80}" srcOrd="3" destOrd="0" presId="urn:microsoft.com/office/officeart/2018/2/layout/IconVerticalSolidList"/>
    <dgm:cxn modelId="{EA6D21E4-6721-45DE-918E-820A611DD776}" type="presParOf" srcId="{9412FC3A-6C5C-4AC2-80A5-82480D7D00C0}" destId="{61B188CC-2553-4FE0-ABBA-26F223A15D7C}" srcOrd="4" destOrd="0" presId="urn:microsoft.com/office/officeart/2018/2/layout/IconVerticalSolidList"/>
    <dgm:cxn modelId="{0208414D-462E-4A0C-AEE7-EA65955EE93D}" type="presParOf" srcId="{61B188CC-2553-4FE0-ABBA-26F223A15D7C}" destId="{F02687C4-983D-427A-A2DF-C5BF0247B401}" srcOrd="0" destOrd="0" presId="urn:microsoft.com/office/officeart/2018/2/layout/IconVerticalSolidList"/>
    <dgm:cxn modelId="{9DAC49B6-6D05-455A-8EC9-CECD904A6F61}" type="presParOf" srcId="{61B188CC-2553-4FE0-ABBA-26F223A15D7C}" destId="{9965579A-FD44-4DAA-8A0A-59F8532B424B}" srcOrd="1" destOrd="0" presId="urn:microsoft.com/office/officeart/2018/2/layout/IconVerticalSolidList"/>
    <dgm:cxn modelId="{3B709B11-D519-4DAA-AB03-B1A3E0FB0192}" type="presParOf" srcId="{61B188CC-2553-4FE0-ABBA-26F223A15D7C}" destId="{5AC617A2-A28D-4097-B443-7B14C58CF84A}" srcOrd="2" destOrd="0" presId="urn:microsoft.com/office/officeart/2018/2/layout/IconVerticalSolidList"/>
    <dgm:cxn modelId="{1A85C437-06F4-4CA6-BD72-40A2C87F5A6A}" type="presParOf" srcId="{61B188CC-2553-4FE0-ABBA-26F223A15D7C}" destId="{192D24C6-E35D-46C6-BC45-A5F91051D749}" srcOrd="3" destOrd="0" presId="urn:microsoft.com/office/officeart/2018/2/layout/IconVerticalSolidList"/>
    <dgm:cxn modelId="{5E01170D-9E22-47D8-96B3-1FCA0B9A0293}" type="presParOf" srcId="{9412FC3A-6C5C-4AC2-80A5-82480D7D00C0}" destId="{E7818A93-66AF-4B64-BA39-7CF55EDF7F5A}" srcOrd="5" destOrd="0" presId="urn:microsoft.com/office/officeart/2018/2/layout/IconVerticalSolidList"/>
    <dgm:cxn modelId="{483C20FD-A52A-4BBA-AA9B-4F51B789625D}" type="presParOf" srcId="{9412FC3A-6C5C-4AC2-80A5-82480D7D00C0}" destId="{055990FF-F6C3-47A0-BEBE-C72DD3942EBF}" srcOrd="6" destOrd="0" presId="urn:microsoft.com/office/officeart/2018/2/layout/IconVerticalSolidList"/>
    <dgm:cxn modelId="{8B003489-4105-4B9D-B423-6BD8290AA4A9}" type="presParOf" srcId="{055990FF-F6C3-47A0-BEBE-C72DD3942EBF}" destId="{E47B43F4-F77D-44A0-A823-05222D09B21F}" srcOrd="0" destOrd="0" presId="urn:microsoft.com/office/officeart/2018/2/layout/IconVerticalSolidList"/>
    <dgm:cxn modelId="{8D2DD8E6-CC56-4317-BE24-6EBC27B4C285}" type="presParOf" srcId="{055990FF-F6C3-47A0-BEBE-C72DD3942EBF}" destId="{7E6FF849-ECC9-43C0-A53F-90896F18D7AA}" srcOrd="1" destOrd="0" presId="urn:microsoft.com/office/officeart/2018/2/layout/IconVerticalSolidList"/>
    <dgm:cxn modelId="{90AB4689-EC66-48A5-8C1E-15CC703E9BFB}" type="presParOf" srcId="{055990FF-F6C3-47A0-BEBE-C72DD3942EBF}" destId="{DE3A9D45-5372-429A-9AFA-EB0C84B5FBE5}" srcOrd="2" destOrd="0" presId="urn:microsoft.com/office/officeart/2018/2/layout/IconVerticalSolidList"/>
    <dgm:cxn modelId="{78765A97-289E-4A67-A5D7-B6DDCF56FF91}" type="presParOf" srcId="{055990FF-F6C3-47A0-BEBE-C72DD3942EBF}" destId="{00B8A518-CB47-4CB8-B6FD-8D4084900F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44840-15FA-4F8F-BDC2-16A334B7AB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5EA41A-70DE-4E1A-97AD-A969C5752CB5}">
      <dgm:prSet/>
      <dgm:spPr/>
      <dgm:t>
        <a:bodyPr/>
        <a:lstStyle/>
        <a:p>
          <a:r>
            <a:rPr lang="en-US" dirty="0"/>
            <a:t>Previous work in question answering has focused on developing rule-based, knowledge-based, and machine learning-based systems.</a:t>
          </a:r>
        </a:p>
      </dgm:t>
    </dgm:pt>
    <dgm:pt modelId="{60900851-2C0D-4272-B02C-04AD398A6DD7}" type="parTrans" cxnId="{A716D18C-8108-4E39-96DA-64305192EBEC}">
      <dgm:prSet/>
      <dgm:spPr/>
      <dgm:t>
        <a:bodyPr/>
        <a:lstStyle/>
        <a:p>
          <a:endParaRPr lang="en-US"/>
        </a:p>
      </dgm:t>
    </dgm:pt>
    <dgm:pt modelId="{1D727109-9BF4-4761-9F45-1F602FDD00AF}" type="sibTrans" cxnId="{A716D18C-8108-4E39-96DA-64305192EBEC}">
      <dgm:prSet/>
      <dgm:spPr/>
      <dgm:t>
        <a:bodyPr/>
        <a:lstStyle/>
        <a:p>
          <a:endParaRPr lang="en-US"/>
        </a:p>
      </dgm:t>
    </dgm:pt>
    <dgm:pt modelId="{A1B99605-7132-4138-AE50-FBA0ACD2A2E3}">
      <dgm:prSet/>
      <dgm:spPr/>
      <dgm:t>
        <a:bodyPr/>
        <a:lstStyle/>
        <a:p>
          <a:r>
            <a:rPr lang="en-US" dirty="0"/>
            <a:t>Deep learning-based approaches using BERT, </a:t>
          </a:r>
          <a:r>
            <a:rPr lang="en-US" dirty="0" err="1"/>
            <a:t>BioBERT</a:t>
          </a:r>
          <a:r>
            <a:rPr lang="en-US" dirty="0"/>
            <a:t>, and T5 have shown promising results in natural language processing tasks, including question answering.</a:t>
          </a:r>
        </a:p>
      </dgm:t>
    </dgm:pt>
    <dgm:pt modelId="{E51C6054-B5DF-45C4-ADEF-054876754116}" type="parTrans" cxnId="{1888DABF-2871-4542-88DA-327CC24BEC04}">
      <dgm:prSet/>
      <dgm:spPr/>
      <dgm:t>
        <a:bodyPr/>
        <a:lstStyle/>
        <a:p>
          <a:endParaRPr lang="en-US"/>
        </a:p>
      </dgm:t>
    </dgm:pt>
    <dgm:pt modelId="{B281C011-9C20-4774-9B60-49303494E66B}" type="sibTrans" cxnId="{1888DABF-2871-4542-88DA-327CC24BEC04}">
      <dgm:prSet/>
      <dgm:spPr/>
      <dgm:t>
        <a:bodyPr/>
        <a:lstStyle/>
        <a:p>
          <a:endParaRPr lang="en-US"/>
        </a:p>
      </dgm:t>
    </dgm:pt>
    <dgm:pt modelId="{3C4ABBCB-C624-4F7C-8F01-97E48132FD48}">
      <dgm:prSet/>
      <dgm:spPr/>
      <dgm:t>
        <a:bodyPr/>
        <a:lstStyle/>
        <a:p>
          <a:r>
            <a:rPr lang="en-US" dirty="0"/>
            <a:t>Our work builds upon existing research by using these state-of-the-art models to develop a more robust and effective question answering system.</a:t>
          </a:r>
        </a:p>
      </dgm:t>
    </dgm:pt>
    <dgm:pt modelId="{6B3CA0D0-A64D-4978-B806-D445FCED9ABF}" type="parTrans" cxnId="{2570F8B2-774B-4360-8788-AA056E3986C1}">
      <dgm:prSet/>
      <dgm:spPr/>
      <dgm:t>
        <a:bodyPr/>
        <a:lstStyle/>
        <a:p>
          <a:endParaRPr lang="en-US"/>
        </a:p>
      </dgm:t>
    </dgm:pt>
    <dgm:pt modelId="{94EE92B1-AA4F-4839-B69B-3576D31222CD}" type="sibTrans" cxnId="{2570F8B2-774B-4360-8788-AA056E3986C1}">
      <dgm:prSet/>
      <dgm:spPr/>
      <dgm:t>
        <a:bodyPr/>
        <a:lstStyle/>
        <a:p>
          <a:endParaRPr lang="en-US"/>
        </a:p>
      </dgm:t>
    </dgm:pt>
    <dgm:pt modelId="{7D50C396-B4F6-4983-A34F-980148D4FCE4}" type="pres">
      <dgm:prSet presAssocID="{8F644840-15FA-4F8F-BDC2-16A334B7AB16}" presName="linear" presStyleCnt="0">
        <dgm:presLayoutVars>
          <dgm:animLvl val="lvl"/>
          <dgm:resizeHandles val="exact"/>
        </dgm:presLayoutVars>
      </dgm:prSet>
      <dgm:spPr/>
    </dgm:pt>
    <dgm:pt modelId="{65E3BBB5-E5E3-44DE-9C00-18902665D4F5}" type="pres">
      <dgm:prSet presAssocID="{B35EA41A-70DE-4E1A-97AD-A969C5752C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27021D-ED79-4B99-8A49-CF82ED74F10A}" type="pres">
      <dgm:prSet presAssocID="{1D727109-9BF4-4761-9F45-1F602FDD00AF}" presName="spacer" presStyleCnt="0"/>
      <dgm:spPr/>
    </dgm:pt>
    <dgm:pt modelId="{BBE7C598-06F0-4514-A8CF-8CBCEB679FB4}" type="pres">
      <dgm:prSet presAssocID="{A1B99605-7132-4138-AE50-FBA0ACD2A2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F1C5A3-A047-4E81-8737-B59FD71B2DD4}" type="pres">
      <dgm:prSet presAssocID="{B281C011-9C20-4774-9B60-49303494E66B}" presName="spacer" presStyleCnt="0"/>
      <dgm:spPr/>
    </dgm:pt>
    <dgm:pt modelId="{088F65B5-DF99-40CD-BAA9-B4AD60A478E3}" type="pres">
      <dgm:prSet presAssocID="{3C4ABBCB-C624-4F7C-8F01-97E48132FD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5EAA7F-DFF4-4564-865E-9DC28EA62172}" type="presOf" srcId="{A1B99605-7132-4138-AE50-FBA0ACD2A2E3}" destId="{BBE7C598-06F0-4514-A8CF-8CBCEB679FB4}" srcOrd="0" destOrd="0" presId="urn:microsoft.com/office/officeart/2005/8/layout/vList2"/>
    <dgm:cxn modelId="{A716D18C-8108-4E39-96DA-64305192EBEC}" srcId="{8F644840-15FA-4F8F-BDC2-16A334B7AB16}" destId="{B35EA41A-70DE-4E1A-97AD-A969C5752CB5}" srcOrd="0" destOrd="0" parTransId="{60900851-2C0D-4272-B02C-04AD398A6DD7}" sibTransId="{1D727109-9BF4-4761-9F45-1F602FDD00AF}"/>
    <dgm:cxn modelId="{D3AF91A6-31AA-4830-B8E4-F8486F1BDE35}" type="presOf" srcId="{B35EA41A-70DE-4E1A-97AD-A969C5752CB5}" destId="{65E3BBB5-E5E3-44DE-9C00-18902665D4F5}" srcOrd="0" destOrd="0" presId="urn:microsoft.com/office/officeart/2005/8/layout/vList2"/>
    <dgm:cxn modelId="{2570F8B2-774B-4360-8788-AA056E3986C1}" srcId="{8F644840-15FA-4F8F-BDC2-16A334B7AB16}" destId="{3C4ABBCB-C624-4F7C-8F01-97E48132FD48}" srcOrd="2" destOrd="0" parTransId="{6B3CA0D0-A64D-4978-B806-D445FCED9ABF}" sibTransId="{94EE92B1-AA4F-4839-B69B-3576D31222CD}"/>
    <dgm:cxn modelId="{1888DABF-2871-4542-88DA-327CC24BEC04}" srcId="{8F644840-15FA-4F8F-BDC2-16A334B7AB16}" destId="{A1B99605-7132-4138-AE50-FBA0ACD2A2E3}" srcOrd="1" destOrd="0" parTransId="{E51C6054-B5DF-45C4-ADEF-054876754116}" sibTransId="{B281C011-9C20-4774-9B60-49303494E66B}"/>
    <dgm:cxn modelId="{A973C9D6-37F7-4C69-A42D-44B66BB471A8}" type="presOf" srcId="{8F644840-15FA-4F8F-BDC2-16A334B7AB16}" destId="{7D50C396-B4F6-4983-A34F-980148D4FCE4}" srcOrd="0" destOrd="0" presId="urn:microsoft.com/office/officeart/2005/8/layout/vList2"/>
    <dgm:cxn modelId="{02AF93F1-2BEE-4E47-820E-E6C304019158}" type="presOf" srcId="{3C4ABBCB-C624-4F7C-8F01-97E48132FD48}" destId="{088F65B5-DF99-40CD-BAA9-B4AD60A478E3}" srcOrd="0" destOrd="0" presId="urn:microsoft.com/office/officeart/2005/8/layout/vList2"/>
    <dgm:cxn modelId="{C7ECD3E6-9143-4574-B5A3-10D8294FC1B9}" type="presParOf" srcId="{7D50C396-B4F6-4983-A34F-980148D4FCE4}" destId="{65E3BBB5-E5E3-44DE-9C00-18902665D4F5}" srcOrd="0" destOrd="0" presId="urn:microsoft.com/office/officeart/2005/8/layout/vList2"/>
    <dgm:cxn modelId="{4B6A8CB8-A8BC-4F06-A26E-FF81377566D2}" type="presParOf" srcId="{7D50C396-B4F6-4983-A34F-980148D4FCE4}" destId="{B327021D-ED79-4B99-8A49-CF82ED74F10A}" srcOrd="1" destOrd="0" presId="urn:microsoft.com/office/officeart/2005/8/layout/vList2"/>
    <dgm:cxn modelId="{44F01BE3-976F-4AA5-A100-252AAAE582DF}" type="presParOf" srcId="{7D50C396-B4F6-4983-A34F-980148D4FCE4}" destId="{BBE7C598-06F0-4514-A8CF-8CBCEB679FB4}" srcOrd="2" destOrd="0" presId="urn:microsoft.com/office/officeart/2005/8/layout/vList2"/>
    <dgm:cxn modelId="{B9EE4B66-723A-4667-AC31-48C47D439BBE}" type="presParOf" srcId="{7D50C396-B4F6-4983-A34F-980148D4FCE4}" destId="{60F1C5A3-A047-4E81-8737-B59FD71B2DD4}" srcOrd="3" destOrd="0" presId="urn:microsoft.com/office/officeart/2005/8/layout/vList2"/>
    <dgm:cxn modelId="{8BD683AB-9B7E-4352-8F39-183E83AA2DF6}" type="presParOf" srcId="{7D50C396-B4F6-4983-A34F-980148D4FCE4}" destId="{088F65B5-DF99-40CD-BAA9-B4AD60A478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83036-F041-4C06-B768-2A014B3166A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58400-99D7-403C-8763-3EEFD149640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ACF03-85C0-4DDE-A7E5-042EEE830EF8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 answering is a challenging task due to the complexity, diversity, and ambiguity in information. </a:t>
          </a:r>
        </a:p>
      </dsp:txBody>
      <dsp:txXfrm>
        <a:off x="1057183" y="1805"/>
        <a:ext cx="9458416" cy="915310"/>
      </dsp:txXfrm>
    </dsp:sp>
    <dsp:sp modelId="{308EF107-D96C-4896-BEBC-EF4095F1AAA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7C90E-3605-4562-8995-CF0E285A99D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E3BE-9CF5-4D0A-8F77-D5265C1C2EF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Traditional search engines or information retrieval systems may not be effective for answering complex questions.</a:t>
          </a:r>
        </a:p>
      </dsp:txBody>
      <dsp:txXfrm>
        <a:off x="1057183" y="1145944"/>
        <a:ext cx="9458416" cy="915310"/>
      </dsp:txXfrm>
    </dsp:sp>
    <dsp:sp modelId="{F02687C4-983D-427A-A2DF-C5BF0247B401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579A-FD44-4DAA-8A0A-59F8532B424B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D24C6-E35D-46C6-BC45-A5F91051D74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Existing question answering systems have limitations in terms of accuracy, efficiency, or domain-specificity.</a:t>
          </a:r>
        </a:p>
      </dsp:txBody>
      <dsp:txXfrm>
        <a:off x="1057183" y="2290082"/>
        <a:ext cx="9458416" cy="915310"/>
      </dsp:txXfrm>
    </dsp:sp>
    <dsp:sp modelId="{E47B43F4-F77D-44A0-A823-05222D09B21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FF849-ECC9-43C0-A53F-90896F18D7A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8A518-CB47-4CB8-B6FD-8D4084900F87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specialized question answering system that can provide accurate and efficient answers to complex questions can assist professionals in their decision-making processes</a:t>
          </a:r>
          <a:r>
            <a:rPr lang="en-US" sz="2000" kern="1200" dirty="0">
              <a:latin typeface="Calibri Light" panose="020F0302020204030204"/>
            </a:rPr>
            <a:t>.</a:t>
          </a:r>
          <a:endParaRPr lang="en-US" sz="2000" kern="1200" dirty="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3BBB5-E5E3-44DE-9C00-18902665D4F5}">
      <dsp:nvSpPr>
        <dsp:cNvPr id="0" name=""/>
        <dsp:cNvSpPr/>
      </dsp:nvSpPr>
      <dsp:spPr>
        <a:xfrm>
          <a:off x="0" y="5474"/>
          <a:ext cx="10515600" cy="1510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Previous work in question answering has focused on developing rule-based, knowledge-based, and machine learning-based systems.</a:t>
          </a:r>
        </a:p>
      </dsp:txBody>
      <dsp:txXfrm>
        <a:off x="73731" y="79205"/>
        <a:ext cx="10368138" cy="1362934"/>
      </dsp:txXfrm>
    </dsp:sp>
    <dsp:sp modelId="{BBE7C598-06F0-4514-A8CF-8CBCEB679FB4}">
      <dsp:nvSpPr>
        <dsp:cNvPr id="0" name=""/>
        <dsp:cNvSpPr/>
      </dsp:nvSpPr>
      <dsp:spPr>
        <a:xfrm>
          <a:off x="0" y="1593631"/>
          <a:ext cx="10515600" cy="1510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Deep learning-based approaches using BERT, </a:t>
          </a:r>
          <a:r>
            <a:rPr lang="en-US" sz="2700" kern="1200" dirty="0" err="1"/>
            <a:t>BioBERT</a:t>
          </a:r>
          <a:r>
            <a:rPr lang="en-US" sz="2700" kern="1200" dirty="0"/>
            <a:t>, and T5 have shown promising results in natural language processing tasks, including question answering.</a:t>
          </a:r>
        </a:p>
      </dsp:txBody>
      <dsp:txXfrm>
        <a:off x="73731" y="1667362"/>
        <a:ext cx="10368138" cy="1362934"/>
      </dsp:txXfrm>
    </dsp:sp>
    <dsp:sp modelId="{088F65B5-DF99-40CD-BAA9-B4AD60A478E3}">
      <dsp:nvSpPr>
        <dsp:cNvPr id="0" name=""/>
        <dsp:cNvSpPr/>
      </dsp:nvSpPr>
      <dsp:spPr>
        <a:xfrm>
          <a:off x="0" y="3181787"/>
          <a:ext cx="10515600" cy="1510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Our work builds upon existing research by using these state-of-the-art models to develop a more robust and effective question answering system.</a:t>
          </a:r>
        </a:p>
      </dsp:txBody>
      <dsp:txXfrm>
        <a:off x="73731" y="3255518"/>
        <a:ext cx="10368138" cy="136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DA02F91F-9507-473C-49AE-4277DC6ED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1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0C6CB-25BA-D570-DCC1-40A06002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5409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Question/Answering using Encoder and Decoder Transformers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64010-368E-C731-FA93-506A20D5C701}"/>
              </a:ext>
            </a:extLst>
          </p:cNvPr>
          <p:cNvSpPr txBox="1"/>
          <p:nvPr/>
        </p:nvSpPr>
        <p:spPr>
          <a:xfrm>
            <a:off x="482398" y="4564811"/>
            <a:ext cx="6866701" cy="25699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/>
              <a:t>Authors: </a:t>
            </a:r>
            <a:endParaRPr lang="en-US" sz="2500" dirty="0">
              <a:cs typeface="Calibri"/>
            </a:endParaRPr>
          </a:p>
          <a:p>
            <a:r>
              <a:rPr lang="en-US" sz="2500" dirty="0"/>
              <a:t>Paresh Karan</a:t>
            </a:r>
            <a:endParaRPr lang="en-US" sz="2500" dirty="0">
              <a:cs typeface="Calibri"/>
            </a:endParaRPr>
          </a:p>
          <a:p>
            <a:r>
              <a:rPr lang="en-US" sz="2500" dirty="0"/>
              <a:t>Kota Mohith</a:t>
            </a:r>
            <a:endParaRPr lang="en-US" sz="2500" dirty="0">
              <a:cs typeface="Calibri"/>
            </a:endParaRPr>
          </a:p>
          <a:p>
            <a:r>
              <a:rPr lang="en-US" sz="2500" dirty="0"/>
              <a:t>Desai Saharsh</a:t>
            </a:r>
            <a:endParaRPr lang="en-US" sz="2500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Date: 04/19/2023</a:t>
            </a:r>
            <a:endParaRPr lang="en-US" dirty="0">
              <a:cs typeface="Calibri"/>
            </a:endParaRPr>
          </a:p>
          <a:p>
            <a:endParaRPr lang="en-US" sz="25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2782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5D2F3-AA6D-B68D-4DB2-6274DFE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Cosine Similarity</a:t>
            </a:r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2F4688-C7F3-33BA-5E70-AAD1F116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412E15D-F835-0267-3BDD-E14B92EC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67512"/>
            <a:ext cx="6903720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9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61018-89A5-3A92-D08D-68A46FA8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GPT3.5 Evaluation</a:t>
            </a:r>
            <a:endParaRPr lang="en-US" sz="5400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8886F2-103E-EBC8-12D3-E9FEA4479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4DFD718-11CB-4570-A862-B64AC4C5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60920"/>
            <a:ext cx="6903720" cy="49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4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0B446310-1B7C-8DBA-5908-3B6850124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3" r="15567" b="7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6B990-34C4-C70C-C5F4-A26CAE53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5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6766B-E6F3-BB92-5B90-06662F74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Main takeaway points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D5933E3-C0F9-3DAE-38C4-9A70ED55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277019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How Encoder, Encoder-Decoder Models are used in Question Answering systems </a:t>
            </a:r>
          </a:p>
          <a:p>
            <a:r>
              <a:rPr lang="en-US" sz="1800" dirty="0">
                <a:cs typeface="Calibri"/>
              </a:rPr>
              <a:t>How Human-in-the-loop Evaluation helps to check how well the model predicts on the dataset.</a:t>
            </a:r>
          </a:p>
          <a:p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What was achieved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We achieved high accuracy and efficiency in question answering, with Cosine Similarity of 97.6% and GPT-3.5 Evaluation Accuracy of 99% using </a:t>
            </a:r>
            <a:r>
              <a:rPr lang="en-US" sz="1800" dirty="0" err="1">
                <a:ea typeface="+mn-lt"/>
                <a:cs typeface="+mn-lt"/>
              </a:rPr>
              <a:t>BioBERT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Recommended Future Directions</a:t>
            </a:r>
            <a:endParaRPr lang="en-US" sz="1800" dirty="0"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The system can be extended to include multi-modal inputs such as images, videos, and audio recordings to provide more comprehensive answers to questions.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25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2DA2F376-F229-F8E0-9F40-1C528D77A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0" r="13883" b="61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E300A-E4EB-EF90-E2E9-1831B890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127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ith idea concept">
            <a:extLst>
              <a:ext uri="{FF2B5EF4-FFF2-40B4-BE49-F238E27FC236}">
                <a16:creationId xmlns:a16="http://schemas.microsoft.com/office/drawing/2014/main" id="{B35EC2E3-19F3-D4AC-BAA6-FC6641B62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" t="1144" r="14336" b="-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15ED3-2A67-3AE0-E95A-8902E4FD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Problem Addressed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969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85D96-A9F3-9B75-A048-825ABB1C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"What and Why"</a:t>
            </a:r>
            <a:endParaRPr lang="en-US" sz="52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F7E68AF-9BB5-2269-D177-159B35400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3771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13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FED3F-A954-2B08-B0BD-CA05DA54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How does your work relate to existent work?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0F9F3D8B-C499-13E3-43C8-954C99FA6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440614"/>
              </p:ext>
            </p:extLst>
          </p:nvPr>
        </p:nvGraphicFramePr>
        <p:xfrm>
          <a:off x="838200" y="1799988"/>
          <a:ext cx="10515600" cy="469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63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Person walking up a stairs">
            <a:extLst>
              <a:ext uri="{FF2B5EF4-FFF2-40B4-BE49-F238E27FC236}">
                <a16:creationId xmlns:a16="http://schemas.microsoft.com/office/drawing/2014/main" id="{349DFBE5-6A60-927D-6A7F-0B602522E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" t="141" r="10758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65A5C-A446-FCCD-66D5-338E0E11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Approach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370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89C2-07D3-ED3A-814B-CC3F64E1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Encoder Models</a:t>
            </a:r>
            <a:br>
              <a:rPr lang="en-US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BERT and BioBERT Transformer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52C-5D11-D40F-5840-9DB7F529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ea typeface="+mn-lt"/>
                <a:cs typeface="+mn-lt"/>
              </a:rPr>
              <a:t>Train Test Split</a:t>
            </a:r>
            <a:endParaRPr lang="en-US" sz="2600">
              <a:cs typeface="Calibri" panose="020F0502020204030204"/>
            </a:endParaRPr>
          </a:p>
          <a:p>
            <a:r>
              <a:rPr lang="en-US" sz="2600">
                <a:ea typeface="+mn-lt"/>
                <a:cs typeface="+mn-lt"/>
              </a:rPr>
              <a:t>Answer End Token Extraction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Tokenization - Context, Question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Data Preparation using </a:t>
            </a:r>
            <a:r>
              <a:rPr lang="en-US" sz="2600" err="1">
                <a:ea typeface="+mn-lt"/>
                <a:cs typeface="+mn-lt"/>
              </a:rPr>
              <a:t>DataLoader</a:t>
            </a:r>
            <a:endParaRPr lang="en-US" sz="2600" err="1"/>
          </a:p>
          <a:p>
            <a:r>
              <a:rPr lang="en-US" sz="2600">
                <a:ea typeface="+mn-lt"/>
                <a:cs typeface="+mn-lt"/>
              </a:rPr>
              <a:t>Training and Fine-tuning the model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Save the model for future use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Extract answers from context using start and end token index of model generated answers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Evaluate the model using Cosine Similarity on Embeddings 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Using Human-in-the-loop GPT-3.5 (</a:t>
            </a:r>
            <a:r>
              <a:rPr lang="en-US" sz="2600" err="1">
                <a:ea typeface="+mn-lt"/>
                <a:cs typeface="+mn-lt"/>
              </a:rPr>
              <a:t>ChatGPT</a:t>
            </a:r>
            <a:r>
              <a:rPr lang="en-US" sz="2600">
                <a:ea typeface="+mn-lt"/>
                <a:cs typeface="+mn-lt"/>
              </a:rPr>
              <a:t>) for optimal results attained by the model</a:t>
            </a:r>
            <a:endParaRPr lang="en-US" sz="2600"/>
          </a:p>
          <a:p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67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87D16-6F91-DA43-0FF9-848F655E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Encoder - Decoder Model</a:t>
            </a:r>
            <a:br>
              <a:rPr lang="en-US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T5 Transformer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0ECE-5F1E-6DE2-A9CA-EC1BBD1A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ea typeface="+mn-lt"/>
                <a:cs typeface="+mn-lt"/>
              </a:rPr>
              <a:t>Train Test Split</a:t>
            </a:r>
            <a:endParaRPr lang="en-US" sz="2600">
              <a:cs typeface="Calibri" panose="020F0502020204030204"/>
            </a:endParaRPr>
          </a:p>
          <a:p>
            <a:r>
              <a:rPr lang="en-US" sz="2600">
                <a:ea typeface="+mn-lt"/>
                <a:cs typeface="+mn-lt"/>
              </a:rPr>
              <a:t>Tokenization - Context, Question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Data Preparation using </a:t>
            </a:r>
            <a:r>
              <a:rPr lang="en-US" sz="2600" err="1">
                <a:ea typeface="+mn-lt"/>
                <a:cs typeface="+mn-lt"/>
              </a:rPr>
              <a:t>DataLoader</a:t>
            </a:r>
            <a:endParaRPr lang="en-US" sz="2600" err="1"/>
          </a:p>
          <a:p>
            <a:r>
              <a:rPr lang="en-US" sz="2600">
                <a:ea typeface="+mn-lt"/>
                <a:cs typeface="+mn-lt"/>
              </a:rPr>
              <a:t>Training and Fine-tuning the model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Save the model for future use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Generating answer (word by word) by setting beams to select best generated candidate sequence with highest probability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Evaluate the model using Cosine Similarity on Embeddings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Using Human-in-the-loop GPT-3.5 (</a:t>
            </a:r>
            <a:r>
              <a:rPr lang="en-US" sz="2600" err="1">
                <a:ea typeface="+mn-lt"/>
                <a:cs typeface="+mn-lt"/>
              </a:rPr>
              <a:t>ChatGPT</a:t>
            </a:r>
            <a:r>
              <a:rPr lang="en-US" sz="2600">
                <a:ea typeface="+mn-lt"/>
                <a:cs typeface="+mn-lt"/>
              </a:rPr>
              <a:t>) for optimal results attained by the model</a:t>
            </a:r>
            <a:endParaRPr lang="en-US" sz="2600"/>
          </a:p>
          <a:p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38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40647055-79E6-217F-5E29-2B5D416B2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9" t="9091" r="2872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D5DB2-4850-4AE3-95B4-0B2A41B0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76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66716-0B6F-AD92-5D61-8B01A693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Evaluation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E944-0C2F-14E8-18BC-58015ECA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dataset we used Stanford Question Answering Dataset (</a:t>
            </a:r>
            <a:r>
              <a:rPr lang="en-US" dirty="0" err="1">
                <a:ea typeface="+mn-lt"/>
                <a:cs typeface="+mn-lt"/>
              </a:rPr>
              <a:t>SQuAD</a:t>
            </a:r>
            <a:r>
              <a:rPr lang="en-US" dirty="0">
                <a:ea typeface="+mn-lt"/>
                <a:cs typeface="+mn-lt"/>
              </a:rPr>
              <a:t>) with 87,599 instances is a popular dataset used for training and evaluating question-answering models in natural language processing (NLP).</a:t>
            </a:r>
          </a:p>
          <a:p>
            <a:r>
              <a:rPr lang="en-US" dirty="0">
                <a:ea typeface="+mn-lt"/>
                <a:cs typeface="+mn-lt"/>
              </a:rPr>
              <a:t>Performance measures used for Evaluation - Cosine Similarity, Human-in-the-loop GPT3.5 Accuracy.</a:t>
            </a:r>
            <a:endParaRPr lang="en-US" dirty="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25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Question/Answering using Encoder and Decoder Transformers</vt:lpstr>
      <vt:lpstr>Problem Addressed</vt:lpstr>
      <vt:lpstr>"What and Why"</vt:lpstr>
      <vt:lpstr>How does your work relate to existent work?</vt:lpstr>
      <vt:lpstr>Approach</vt:lpstr>
      <vt:lpstr>Encoder Models BERT and BioBERT Transformer</vt:lpstr>
      <vt:lpstr>Encoder - Decoder Model T5 Transformer</vt:lpstr>
      <vt:lpstr>Results</vt:lpstr>
      <vt:lpstr>Evaluation</vt:lpstr>
      <vt:lpstr>Cosine Similarity</vt:lpstr>
      <vt:lpstr>GPT3.5 Evaluation</vt:lpstr>
      <vt:lpstr>Conclusion</vt:lpstr>
      <vt:lpstr>Main takeaway points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228</cp:revision>
  <dcterms:created xsi:type="dcterms:W3CDTF">2023-04-18T07:28:26Z</dcterms:created>
  <dcterms:modified xsi:type="dcterms:W3CDTF">2023-04-18T21:12:45Z</dcterms:modified>
</cp:coreProperties>
</file>