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B1720-68B3-367F-C22C-86CFF2B558D8}" v="9" dt="2023-02-20T21:12:02.077"/>
    <p1510:client id="{4164E0EA-A119-ED0B-F97C-232870767E8E}" v="649" vWet="650" dt="2023-02-20T21:12:03.604"/>
    <p1510:client id="{634487F7-322C-426E-B09B-5E176A7184C9}" v="824" dt="2023-02-20T21:39:56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2856-5EA8-479E-4F46-AAFDF6177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F1DBC-BA88-BFE6-5D1B-644EB538F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834D-CB56-916B-78B9-FDB65630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5012-9143-4BE9-BCC7-F6C28C8216A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16BEA-70F9-474A-F442-32DDD87A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215D-9109-AB90-2F3D-6159574C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171-FFAD-47D5-9496-543C5EFFD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8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E912-C827-B49E-4D16-7AC004F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B18AD-DD97-35F6-96AE-F378395F7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CB364-7278-A507-7016-76DE67E4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5012-9143-4BE9-BCC7-F6C28C8216A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6CE8-C487-5CFD-3242-6952E4EC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FC6C-3BCC-9D01-1889-AED9BE33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171-FFAD-47D5-9496-543C5EFFD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010A8-0408-9DF9-F382-B61889ABE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38BE5-99E2-7AA0-1EF0-4F2485ED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D451A-B6BD-ED4F-CCF4-1D494AEF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5012-9143-4BE9-BCC7-F6C28C8216A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C6BE7-A908-7004-0870-DE9E9EAD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D1D18-9FC0-3279-CCB8-C5725572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171-FFAD-47D5-9496-543C5EFFD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7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B945-1A2D-9A42-3A77-02C38570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702C-DFE9-D655-173D-D476BDDB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126D-634C-7EDF-DD20-322CCB18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5012-9143-4BE9-BCC7-F6C28C8216A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B593-8A75-3C7A-81F6-0E887B1D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FE48-E578-A68D-4691-A0DA9041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171-FFAD-47D5-9496-543C5EFFD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2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577B-30F6-BB85-E97A-87220A5B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4AE28-8162-77EB-07CF-92E3251CB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015E9-76DA-800C-A5B1-83FC308B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5012-9143-4BE9-BCC7-F6C28C8216A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2923-0D34-5855-7C95-E5053C34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94BA-AE0E-070B-954F-768B24E0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171-FFAD-47D5-9496-543C5EFFD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0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CC02-C656-CDB8-8AC6-A68B1626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6F079-3A10-4E7D-EB1E-D72823117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E34A-AD12-1262-AD11-3DA60A296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629A-0757-9E01-AE19-1D12AFA2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5012-9143-4BE9-BCC7-F6C28C8216A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9E547-9405-C607-5284-747B37CF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8B724-594C-531B-8094-F5829C6A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171-FFAD-47D5-9496-543C5EFFD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6C9B-6069-2DB5-FE1A-29E96AD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EFFDD-26C5-0A99-6F4B-F732D5F3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978D3-4891-15D8-0B7B-27D295E3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04906-F516-61A8-FB66-C2E9C92DB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07692-9129-C82A-1D11-FC9FE7D21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B6D2F-6210-16D6-FBF2-85160F9A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5012-9143-4BE9-BCC7-F6C28C8216A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EC5C9-B35B-326A-BB36-169CBDFE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70A00-2673-4885-3DF5-5BCCCB03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171-FFAD-47D5-9496-543C5EFFD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9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2A78-112D-62D3-1EED-3DE0A594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C5F47-2537-3498-27A4-C567F911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5012-9143-4BE9-BCC7-F6C28C8216A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C8475-31EC-5D33-90CD-12BB01A4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ECF5E-B53F-8453-32C3-4ABAC800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171-FFAD-47D5-9496-543C5EFFD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3D1F4-508C-4316-A41A-22098E06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5012-9143-4BE9-BCC7-F6C28C8216A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3014E-CCE2-641C-19E7-3325834B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447FF-0C26-7E22-DC3A-F2809DC8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171-FFAD-47D5-9496-543C5EFFD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8AA0-6542-D7C6-E6F3-A119ED6B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EBA4-AAA5-FB1E-5461-5628FA4C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3EC71-A227-AB56-C2BB-50CBCE750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907DA-242D-42EF-B087-7541D497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5012-9143-4BE9-BCC7-F6C28C8216A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CDC0E-179E-D1C0-060A-8CF74162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40A17-0C27-5BFC-329E-DAF40F4C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171-FFAD-47D5-9496-543C5EFFD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B0B9-3D2F-D82D-92ED-B0739B35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75671-1675-65A4-C536-DA0ACE90E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62848-E1B5-B3BD-3DF8-EDA9D627F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4B515-459D-5070-11C2-B956A873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5012-9143-4BE9-BCC7-F6C28C8216A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5C78A-3F81-B88F-B6D6-5E3030F0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A4D17-00B4-7BA0-6A70-2597AB80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171-FFAD-47D5-9496-543C5EFFD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0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347AB-A936-66DA-3899-0B91BA26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55DF-617A-8FDD-7282-C31979661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44E2D-4541-7CB8-CEA8-DAA873310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05012-9143-4BE9-BCC7-F6C28C8216A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0D142-4D2C-4CAB-B781-A2251664E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CB55-E9A8-94AF-68E6-9117B461F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97171-FFAD-47D5-9496-543C5EFFD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9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mani.k@northeastern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esai.sah@northeastern.edu" TargetMode="External"/><Relationship Id="rId4" Type="http://schemas.openxmlformats.org/officeDocument/2006/relationships/hyperlink" Target="mailto:kota.mo@northeastern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pubmed" TargetMode="External"/><Relationship Id="rId2" Type="http://schemas.openxmlformats.org/officeDocument/2006/relationships/hyperlink" Target="https://www.kaggle.com/datasets/stanfordu/stanford-question-answering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A76C4C-7C10-8B9B-C2AD-9E790AD92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4487" b="14889"/>
          <a:stretch/>
        </p:blipFill>
        <p:spPr>
          <a:xfrm>
            <a:off x="1446932" y="254760"/>
            <a:ext cx="8997885" cy="23201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B2AAA7-70FD-84FA-A2FE-99B001F1C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417" y="3633248"/>
            <a:ext cx="11318543" cy="311329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 7500: Question/Answering using Encoder and Decoder Transformers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Samani Karan: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samani.k@northeastern.edu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Kota Mohit: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kota.mo@northeastern.edu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Desai Saharsh: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desai.sah@northeastern.edu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DC4B3A-BADC-1CB3-FE01-6E1112789B5C}"/>
              </a:ext>
            </a:extLst>
          </p:cNvPr>
          <p:cNvSpPr/>
          <p:nvPr/>
        </p:nvSpPr>
        <p:spPr>
          <a:xfrm>
            <a:off x="285750" y="195263"/>
            <a:ext cx="11706225" cy="65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898C-A963-B0CF-BC5B-5A0370F1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7" y="1809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A5ED-6D39-34D0-D05F-669FA352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400175"/>
            <a:ext cx="11301412" cy="49053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Perform “Question/Answering” using state of art transformers.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we selected for this project is related to how different architectures of encoders and decoders in the transformers perform Q/A on general data and biomedical data.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see how a transformer model with both encoder and decoder is better than just an encoder stacked transformer model in summarizing the predicted answer.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model uses self-attention as a technique to perform inferencing and this kind of mechanism helps to improve the downstream Question/Answering task.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AAE9E-CFA5-B0F0-17C5-F4F873780AF1}"/>
              </a:ext>
            </a:extLst>
          </p:cNvPr>
          <p:cNvSpPr/>
          <p:nvPr/>
        </p:nvSpPr>
        <p:spPr>
          <a:xfrm>
            <a:off x="285750" y="195263"/>
            <a:ext cx="11706225" cy="65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7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898C-A963-B0CF-BC5B-5A0370F1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2" y="1724026"/>
            <a:ext cx="10515600" cy="382905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and Current State of 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AAE9E-CFA5-B0F0-17C5-F4F873780AF1}"/>
              </a:ext>
            </a:extLst>
          </p:cNvPr>
          <p:cNvSpPr/>
          <p:nvPr/>
        </p:nvSpPr>
        <p:spPr>
          <a:xfrm>
            <a:off x="285750" y="195263"/>
            <a:ext cx="11706225" cy="65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3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898C-A963-B0CF-BC5B-5A0370F1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13" y="228600"/>
            <a:ext cx="6860115" cy="6391275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/>
                <a:ea typeface="+mj-lt"/>
                <a:cs typeface="Times New Roman"/>
              </a:rPr>
              <a:t>		Transformer Model</a:t>
            </a:r>
            <a:br>
              <a:rPr lang="en-US" sz="3200" b="1" dirty="0">
                <a:latin typeface="Times New Roman"/>
                <a:ea typeface="+mj-lt"/>
                <a:cs typeface="Times New Roman"/>
              </a:rPr>
            </a:br>
            <a:r>
              <a:rPr lang="en-US" sz="1400" dirty="0">
                <a:latin typeface="Times New Roman"/>
                <a:ea typeface="+mj-lt"/>
                <a:cs typeface="Times New Roman"/>
              </a:rPr>
              <a:t> </a:t>
            </a:r>
            <a:br>
              <a:rPr lang="en-US" sz="2400" dirty="0">
                <a:latin typeface="Times New Roman"/>
                <a:ea typeface="+mj-lt"/>
                <a:cs typeface="Times New Roman"/>
              </a:rPr>
            </a:br>
            <a:r>
              <a:rPr lang="en-US" sz="2400" b="1" u="sng" dirty="0">
                <a:latin typeface="Times New Roman"/>
                <a:ea typeface="+mj-lt"/>
                <a:cs typeface="Times New Roman"/>
              </a:rPr>
              <a:t>Definition</a:t>
            </a:r>
            <a:br>
              <a:rPr lang="en-US" sz="2400" b="1" u="sng" dirty="0">
                <a:latin typeface="Times New Roman"/>
                <a:ea typeface="+mj-lt"/>
                <a:cs typeface="Times New Roman"/>
              </a:rPr>
            </a:br>
            <a:br>
              <a:rPr lang="en-US" sz="900" dirty="0">
                <a:latin typeface="Times New Roman"/>
                <a:ea typeface="+mj-lt"/>
                <a:cs typeface="Times New Roman"/>
              </a:rPr>
            </a:br>
            <a:r>
              <a:rPr lang="en-US" sz="2000" dirty="0">
                <a:latin typeface="Times New Roman"/>
                <a:ea typeface="+mj-lt"/>
                <a:cs typeface="Times New Roman"/>
              </a:rPr>
              <a:t>The transformer model is a neural network that learns context and meaning by tracking relationships in sequential data such as the words in sentences. These models apply self-attention mathematical techniques, to detect subtle ways even distant data elements in a series influence and depend on each other.</a:t>
            </a:r>
            <a:br>
              <a:rPr lang="en-US" sz="2000" dirty="0">
                <a:latin typeface="Times New Roman"/>
                <a:ea typeface="+mj-lt"/>
                <a:cs typeface="Times New Roman"/>
              </a:rPr>
            </a:br>
            <a:br>
              <a:rPr lang="en-US" sz="2000" dirty="0">
                <a:latin typeface="Times New Roman"/>
                <a:ea typeface="+mj-lt"/>
                <a:cs typeface="Times New Roman"/>
              </a:rPr>
            </a:br>
            <a:r>
              <a:rPr lang="en-US" sz="2400" b="1" u="sng" dirty="0">
                <a:latin typeface="Times New Roman"/>
                <a:ea typeface="+mj-lt"/>
                <a:cs typeface="Times New Roman"/>
              </a:rPr>
              <a:t>Encoder</a:t>
            </a:r>
            <a:br>
              <a:rPr lang="en-US" sz="2400" b="1" u="sng" dirty="0">
                <a:latin typeface="Times New Roman"/>
                <a:ea typeface="+mj-lt"/>
                <a:cs typeface="Times New Roman"/>
              </a:rPr>
            </a:br>
            <a:br>
              <a:rPr lang="en-US" sz="900" b="1" u="sng" dirty="0">
                <a:latin typeface="Times New Roman"/>
                <a:ea typeface="+mj-lt"/>
                <a:cs typeface="Times New Roman"/>
              </a:rPr>
            </a:br>
            <a:r>
              <a:rPr lang="en-US" sz="2000" dirty="0">
                <a:latin typeface="Times New Roman"/>
                <a:ea typeface="+mj-lt"/>
                <a:cs typeface="Times New Roman"/>
              </a:rPr>
              <a:t>The task of the encoder is to map an input sequence to a sequence of continuous representations, which is then fed into a decoder.</a:t>
            </a:r>
            <a:br>
              <a:rPr lang="en-US" sz="900" b="1" u="sng" dirty="0">
                <a:latin typeface="Times New Roman"/>
                <a:ea typeface="+mj-lt"/>
                <a:cs typeface="Times New Roman"/>
              </a:rPr>
            </a:br>
            <a:br>
              <a:rPr lang="en-US" sz="2400" b="1" u="sng" dirty="0">
                <a:latin typeface="Times New Roman"/>
                <a:ea typeface="+mj-lt"/>
                <a:cs typeface="Times New Roman"/>
              </a:rPr>
            </a:br>
            <a:r>
              <a:rPr lang="en-US" sz="2400" b="1" u="sng" dirty="0">
                <a:latin typeface="Times New Roman"/>
                <a:ea typeface="+mj-lt"/>
                <a:cs typeface="Times New Roman"/>
              </a:rPr>
              <a:t>Decoder</a:t>
            </a:r>
            <a:br>
              <a:rPr lang="en-US" sz="2400" b="1" u="sng" dirty="0">
                <a:latin typeface="Times New Roman"/>
                <a:ea typeface="+mj-lt"/>
                <a:cs typeface="Times New Roman"/>
              </a:rPr>
            </a:br>
            <a:br>
              <a:rPr lang="en-US" sz="1000" b="1" u="sng" dirty="0">
                <a:latin typeface="Times New Roman"/>
                <a:ea typeface="+mj-lt"/>
                <a:cs typeface="Times New Roman"/>
              </a:rPr>
            </a:br>
            <a:r>
              <a:rPr lang="en-US" sz="2000" dirty="0">
                <a:latin typeface="Times New Roman"/>
                <a:ea typeface="+mj-lt"/>
                <a:cs typeface="Times New Roman"/>
              </a:rPr>
              <a:t>The task of the decoder is to receive the output of the encoder together with the decoder output at the previous time step, to generate an output sequence.</a:t>
            </a:r>
            <a:endParaRPr lang="en-US" sz="5400" b="1" u="sng" dirty="0">
              <a:latin typeface="Times New Roman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AAE9E-CFA5-B0F0-17C5-F4F873780AF1}"/>
              </a:ext>
            </a:extLst>
          </p:cNvPr>
          <p:cNvSpPr/>
          <p:nvPr/>
        </p:nvSpPr>
        <p:spPr>
          <a:xfrm>
            <a:off x="285750" y="195263"/>
            <a:ext cx="11706225" cy="65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9B355B0-2C16-D2AB-776E-2D513EE2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95" y="194332"/>
            <a:ext cx="4668838" cy="62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0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6A7A0E-E847-8EAA-3809-375818B6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2" y="198440"/>
            <a:ext cx="10515600" cy="7064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Models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B4003AE-1F9A-2E82-9F76-D75F1545D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287"/>
          <a:stretch/>
        </p:blipFill>
        <p:spPr>
          <a:xfrm>
            <a:off x="654048" y="1555221"/>
            <a:ext cx="5114397" cy="213090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AAE9E-CFA5-B0F0-17C5-F4F873780AF1}"/>
              </a:ext>
            </a:extLst>
          </p:cNvPr>
          <p:cNvSpPr/>
          <p:nvPr/>
        </p:nvSpPr>
        <p:spPr>
          <a:xfrm>
            <a:off x="285750" y="195263"/>
            <a:ext cx="11706225" cy="65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C402C5-F29E-9884-D8AB-92D03B465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2"/>
          <a:stretch/>
        </p:blipFill>
        <p:spPr>
          <a:xfrm>
            <a:off x="6663266" y="1769349"/>
            <a:ext cx="4815418" cy="180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34A8F-39F5-D4F7-E5F8-D1E7C2597213}"/>
              </a:ext>
            </a:extLst>
          </p:cNvPr>
          <p:cNvSpPr txBox="1"/>
          <p:nvPr/>
        </p:nvSpPr>
        <p:spPr>
          <a:xfrm>
            <a:off x="7165975" y="987953"/>
            <a:ext cx="395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err="1"/>
              <a:t>BioBERT</a:t>
            </a:r>
            <a:endParaRPr lang="en-US" sz="24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B412A-6CAA-A2B1-4097-267F30416F30}"/>
              </a:ext>
            </a:extLst>
          </p:cNvPr>
          <p:cNvSpPr txBox="1"/>
          <p:nvPr/>
        </p:nvSpPr>
        <p:spPr>
          <a:xfrm>
            <a:off x="1387268" y="975275"/>
            <a:ext cx="395287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u="sng" dirty="0"/>
              <a:t>BERT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C74DA-614C-019D-72F6-6C5E7D239F76}"/>
              </a:ext>
            </a:extLst>
          </p:cNvPr>
          <p:cNvSpPr txBox="1"/>
          <p:nvPr/>
        </p:nvSpPr>
        <p:spPr>
          <a:xfrm>
            <a:off x="423333" y="4133183"/>
            <a:ext cx="11435822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BERT is a transformer model pretrained on a large corpus of English data in a self-supervised fashion.</a:t>
            </a:r>
          </a:p>
          <a:p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ea typeface="+mn-lt"/>
                <a:cs typeface="+mn-lt"/>
              </a:rPr>
              <a:t>BioBERT</a:t>
            </a:r>
            <a:r>
              <a:rPr lang="en-US" sz="2000" dirty="0">
                <a:ea typeface="+mn-lt"/>
                <a:cs typeface="+mn-lt"/>
              </a:rPr>
              <a:t> is a transformer model pretrained on large medical corpus known as "PMC" and "PubMed".</a:t>
            </a:r>
          </a:p>
          <a:p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It makes use of Transformer, an attention mechanism that learns contextual relations between words in a text. It is considered bidirectional. </a:t>
            </a:r>
          </a:p>
          <a:p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These models are a stack of transformer encoder.</a:t>
            </a:r>
            <a:r>
              <a:rPr lang="LID4096" sz="2000" dirty="0">
                <a:solidFill>
                  <a:schemeClr val="bg1"/>
                </a:solidFill>
                <a:latin typeface="Arial"/>
                <a:cs typeface="Arial"/>
              </a:rPr>
              <a:t> of</a:t>
            </a:r>
            <a:endParaRPr lang="en-US" sz="2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0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6A7A0E-E847-8EAA-3809-375818B6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2" y="198440"/>
            <a:ext cx="10515600" cy="7064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and Decoder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AAE9E-CFA5-B0F0-17C5-F4F873780AF1}"/>
              </a:ext>
            </a:extLst>
          </p:cNvPr>
          <p:cNvSpPr/>
          <p:nvPr/>
        </p:nvSpPr>
        <p:spPr>
          <a:xfrm>
            <a:off x="285750" y="195263"/>
            <a:ext cx="11706225" cy="65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B412A-6CAA-A2B1-4097-267F30416F30}"/>
              </a:ext>
            </a:extLst>
          </p:cNvPr>
          <p:cNvSpPr txBox="1"/>
          <p:nvPr/>
        </p:nvSpPr>
        <p:spPr>
          <a:xfrm>
            <a:off x="3917743" y="984271"/>
            <a:ext cx="395287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u="sng" dirty="0"/>
              <a:t>T-5 Transformer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C74DA-614C-019D-72F6-6C5E7D239F76}"/>
              </a:ext>
            </a:extLst>
          </p:cNvPr>
          <p:cNvSpPr txBox="1"/>
          <p:nvPr/>
        </p:nvSpPr>
        <p:spPr>
          <a:xfrm>
            <a:off x="423333" y="4663546"/>
            <a:ext cx="1143582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ID4096" sz="24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5C280C-0F51-75C6-5D42-25535F8D4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" t="2499"/>
          <a:stretch/>
        </p:blipFill>
        <p:spPr>
          <a:xfrm>
            <a:off x="333376" y="1521886"/>
            <a:ext cx="5567382" cy="44016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765663-3F87-8B8E-2D23-8B7B604F3780}"/>
              </a:ext>
            </a:extLst>
          </p:cNvPr>
          <p:cNvSpPr txBox="1"/>
          <p:nvPr/>
        </p:nvSpPr>
        <p:spPr>
          <a:xfrm>
            <a:off x="6038022" y="1403931"/>
            <a:ext cx="5872162" cy="51889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39000"/>
              </a:lnSpc>
              <a:buFont typeface="Arial" panose="020B0604020202020204" pitchFamily="34" charset="0"/>
              <a:buChar char="•"/>
            </a:pPr>
            <a:r>
              <a:rPr lang="en-GB" sz="16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T5 transformer is a slightly different transformer than the previous </a:t>
            </a:r>
            <a:r>
              <a:rPr lang="en-GB" sz="16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encoder transformers</a:t>
            </a:r>
            <a:r>
              <a:rPr lang="en-GB" sz="16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39000"/>
              </a:lnSpc>
            </a:pPr>
            <a:endParaRPr lang="en-US" sz="16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9000"/>
              </a:lnSpc>
              <a:buFont typeface="Arial" panose="020B0604020202020204" pitchFamily="34" charset="0"/>
              <a:buChar char="•"/>
            </a:pPr>
            <a:r>
              <a:rPr lang="en-GB" sz="16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Where the previous </a:t>
            </a:r>
            <a:r>
              <a:rPr lang="en-GB" sz="16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encoder transformers</a:t>
            </a:r>
            <a:r>
              <a:rPr lang="en-GB" sz="16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needed the start and end tokens as the target, here we don’t need starting or ending tokens.</a:t>
            </a:r>
            <a:endParaRPr lang="en-US" sz="16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 just need the text of the answer as the target.</a:t>
            </a:r>
            <a:endParaRPr lang="en-US" sz="16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9000"/>
              </a:lnSpc>
              <a:buFont typeface="Arial" panose="020B0604020202020204" pitchFamily="34" charset="0"/>
              <a:buChar char="•"/>
            </a:pPr>
            <a:endParaRPr lang="en-GB" sz="16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9000"/>
              </a:lnSpc>
              <a:buFont typeface="Arial" panose="020B0604020202020204" pitchFamily="34" charset="0"/>
              <a:buChar char="•"/>
            </a:pPr>
            <a:r>
              <a:rPr lang="en-GB" sz="16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Hence, here we need only three things, Context,</a:t>
            </a:r>
            <a:r>
              <a:rPr lang="en-GB" sz="16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Question, Answer</a:t>
            </a:r>
            <a:r>
              <a:rPr lang="en-GB" sz="16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z="16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9000"/>
              </a:lnSpc>
              <a:buFont typeface="Arial" panose="020B0604020202020204" pitchFamily="34" charset="0"/>
              <a:buChar char="•"/>
            </a:pPr>
            <a:endParaRPr lang="en-GB" sz="16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9000"/>
              </a:lnSpc>
              <a:buFont typeface="Arial" panose="020B0604020202020204" pitchFamily="34" charset="0"/>
              <a:buChar char="•"/>
            </a:pPr>
            <a:r>
              <a:rPr lang="en-GB" sz="1600" u="none" strike="noStrike">
                <a:effectLst/>
                <a:latin typeface="Times New Roman"/>
                <a:ea typeface="Arial" panose="020B0604020202020204" pitchFamily="34" charset="0"/>
                <a:cs typeface="Times New Roman"/>
              </a:rPr>
              <a:t>T5 is the simplest and more powerful of all the three transformers as it has both encoder and decoder and is also known as a </a:t>
            </a:r>
            <a:r>
              <a:rPr lang="en-GB" sz="1600">
                <a:latin typeface="Times New Roman"/>
                <a:ea typeface="Arial" panose="020B0604020202020204" pitchFamily="34" charset="0"/>
                <a:cs typeface="Times New Roman"/>
              </a:rPr>
              <a:t>multi- </a:t>
            </a:r>
            <a:r>
              <a:rPr lang="en-GB" sz="1600" u="none" strike="noStrike">
                <a:effectLst/>
                <a:latin typeface="Times New Roman"/>
                <a:ea typeface="Arial" panose="020B0604020202020204" pitchFamily="34" charset="0"/>
                <a:cs typeface="Times New Roman"/>
              </a:rPr>
              <a:t>purpose transformer</a:t>
            </a:r>
            <a:r>
              <a:rPr lang="en-GB" sz="1600">
                <a:latin typeface="Times New Roman"/>
                <a:ea typeface="Arial" panose="020B0604020202020204" pitchFamily="34" charset="0"/>
                <a:cs typeface="Times New Roman"/>
              </a:rPr>
              <a:t> as it can be used to perform numerous downstream tasks.</a:t>
            </a:r>
            <a:endParaRPr lang="en-US" sz="1600" u="none" strike="noStrike">
              <a:effectLst/>
              <a:latin typeface="Times New Roman"/>
              <a:ea typeface="Arial" panose="020B0604020202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37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6A7A0E-E847-8EAA-3809-375818B6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37" y="736602"/>
            <a:ext cx="10515600" cy="1358898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 to be Used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AAE9E-CFA5-B0F0-17C5-F4F873780AF1}"/>
              </a:ext>
            </a:extLst>
          </p:cNvPr>
          <p:cNvSpPr/>
          <p:nvPr/>
        </p:nvSpPr>
        <p:spPr>
          <a:xfrm>
            <a:off x="285750" y="195263"/>
            <a:ext cx="11706225" cy="65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C74DA-614C-019D-72F6-6C5E7D239F76}"/>
              </a:ext>
            </a:extLst>
          </p:cNvPr>
          <p:cNvSpPr txBox="1"/>
          <p:nvPr/>
        </p:nvSpPr>
        <p:spPr>
          <a:xfrm>
            <a:off x="423333" y="4663546"/>
            <a:ext cx="1143582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ID4096" sz="24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65663-3F87-8B8E-2D23-8B7B604F3780}"/>
              </a:ext>
            </a:extLst>
          </p:cNvPr>
          <p:cNvSpPr txBox="1"/>
          <p:nvPr/>
        </p:nvSpPr>
        <p:spPr>
          <a:xfrm>
            <a:off x="608771" y="2870781"/>
            <a:ext cx="11721341" cy="2600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9000"/>
              </a:lnSpc>
            </a:pPr>
            <a:r>
              <a:rPr lang="en-GB" sz="2400" u="none" strike="noStrike" dirty="0">
                <a:effectLst/>
                <a:latin typeface="Arial Unicode MS"/>
                <a:ea typeface="Arial Unicode MS"/>
                <a:cs typeface="Arial Unicode MS"/>
              </a:rPr>
              <a:t>The two open-source datasets we will be using are:</a:t>
            </a:r>
          </a:p>
          <a:p>
            <a:pPr marL="285750" indent="-285750">
              <a:lnSpc>
                <a:spcPct val="139000"/>
              </a:lnSpc>
              <a:buFont typeface="Arial" panose="020B0604020202020204" pitchFamily="34" charset="0"/>
              <a:buChar char="•"/>
            </a:pPr>
            <a:r>
              <a:rPr lang="en-GB" sz="2400" u="none" strike="noStrike" dirty="0">
                <a:effectLst/>
                <a:latin typeface="Arial Unicode MS"/>
                <a:ea typeface="Arial Unicode MS"/>
                <a:cs typeface="Arial Unicode MS"/>
              </a:rPr>
              <a:t>Squad Dataset. </a:t>
            </a:r>
          </a:p>
          <a:p>
            <a:pPr>
              <a:lnSpc>
                <a:spcPct val="139000"/>
              </a:lnSpc>
            </a:pPr>
            <a:r>
              <a:rPr lang="en-GB" sz="2400" dirty="0">
                <a:latin typeface="Arial Unicode MS"/>
                <a:ea typeface="Arial Unicode MS"/>
                <a:cs typeface="Arial Unicode MS"/>
              </a:rPr>
              <a:t>	</a:t>
            </a:r>
            <a:r>
              <a:rPr lang="en-GB" sz="2400" u="none" strike="noStrike" dirty="0">
                <a:effectLst/>
                <a:latin typeface="Arial Unicode MS"/>
                <a:ea typeface="Arial Unicode MS"/>
                <a:cs typeface="Arial Unicode MS"/>
              </a:rPr>
              <a:t>Link: </a:t>
            </a:r>
            <a:r>
              <a:rPr lang="en-GB" sz="240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Stanford Question Answering Dataset | Kaggle</a:t>
            </a:r>
            <a:endParaRPr lang="en-US" sz="2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lnSpc>
                <a:spcPct val="139000"/>
              </a:lnSpc>
              <a:buFont typeface="Arial" panose="020B0604020202020204" pitchFamily="34" charset="0"/>
              <a:buChar char="•"/>
            </a:pPr>
            <a:r>
              <a:rPr lang="en-GB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PubMed dataset. </a:t>
            </a:r>
          </a:p>
          <a:p>
            <a:pPr>
              <a:lnSpc>
                <a:spcPct val="139000"/>
              </a:lnSpc>
            </a:pPr>
            <a:r>
              <a:rPr lang="en-GB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Link: </a:t>
            </a:r>
            <a:r>
              <a:rPr lang="en-GB" sz="2400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pubmed</a:t>
            </a:r>
            <a:r>
              <a:rPr lang="en-GB" sz="240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 · Datasets at Hugging Face</a:t>
            </a:r>
            <a:endParaRPr lang="en-GB" sz="2400" u="none" strike="noStrike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3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6A7A0E-E847-8EAA-3809-375818B6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214313"/>
            <a:ext cx="11077574" cy="6062661"/>
          </a:xfrm>
        </p:spPr>
        <p:txBody>
          <a:bodyPr>
            <a:normAutofit/>
          </a:bodyPr>
          <a:lstStyle/>
          <a:p>
            <a:pPr algn="ctr"/>
            <a:r>
              <a:rPr lang="en-US" sz="199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AAE9E-CFA5-B0F0-17C5-F4F873780AF1}"/>
              </a:ext>
            </a:extLst>
          </p:cNvPr>
          <p:cNvSpPr/>
          <p:nvPr/>
        </p:nvSpPr>
        <p:spPr>
          <a:xfrm>
            <a:off x="285750" y="195263"/>
            <a:ext cx="11706225" cy="65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C74DA-614C-019D-72F6-6C5E7D239F76}"/>
              </a:ext>
            </a:extLst>
          </p:cNvPr>
          <p:cNvSpPr txBox="1"/>
          <p:nvPr/>
        </p:nvSpPr>
        <p:spPr>
          <a:xfrm>
            <a:off x="423333" y="4663546"/>
            <a:ext cx="1143582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ID4096" sz="24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4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503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Times New Roman</vt:lpstr>
      <vt:lpstr>Office Theme</vt:lpstr>
      <vt:lpstr>PowerPoint Presentation</vt:lpstr>
      <vt:lpstr>Objective</vt:lpstr>
      <vt:lpstr>Approach and Current State of Art</vt:lpstr>
      <vt:lpstr>  Transformer Model   Definition  The transformer model is a neural network that learns context and meaning by tracking relationships in sequential data such as the words in sentences. These models apply self-attention mathematical techniques, to detect subtle ways even distant data elements in a series influence and depend on each other.  Encoder  The task of the encoder is to map an input sequence to a sequence of continuous representations, which is then fed into a decoder.  Decoder  The task of the decoder is to receive the output of the encoder together with the decoder output at the previous time step, to generate an output sequence.</vt:lpstr>
      <vt:lpstr>Encoder Models</vt:lpstr>
      <vt:lpstr>Encoder and Decoder Model</vt:lpstr>
      <vt:lpstr>Corpus to be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Saharsh Desai</dc:creator>
  <cp:lastModifiedBy>Saharsh Desai</cp:lastModifiedBy>
  <cp:revision>2</cp:revision>
  <cp:lastPrinted>2023-02-20T21:35:40Z</cp:lastPrinted>
  <dcterms:created xsi:type="dcterms:W3CDTF">2023-02-20T19:31:20Z</dcterms:created>
  <dcterms:modified xsi:type="dcterms:W3CDTF">2023-02-20T21:39:56Z</dcterms:modified>
</cp:coreProperties>
</file>