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69" r:id="rId3"/>
    <p:sldId id="270" r:id="rId4"/>
    <p:sldId id="268" r:id="rId5"/>
    <p:sldId id="260" r:id="rId6"/>
    <p:sldId id="265" r:id="rId7"/>
    <p:sldId id="262"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1642-3190-FC44-B6EE-FB6F8CE5F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DDF7DC-3365-30B5-5A25-2EEB793A2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E71756-9572-87CC-F0D2-563397C3F380}"/>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a:extLst>
              <a:ext uri="{FF2B5EF4-FFF2-40B4-BE49-F238E27FC236}">
                <a16:creationId xmlns:a16="http://schemas.microsoft.com/office/drawing/2014/main" id="{A562C210-1A47-5E53-20BF-FB28E739B1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EBD445-0B2F-A667-0C82-FCF283E3498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435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71D5-3C4A-02AE-A749-F53EC90B56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7A12D2-6814-8328-D13E-30460092D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F3DB0E-84F3-982F-D240-AB958A2CF341}"/>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a:extLst>
              <a:ext uri="{FF2B5EF4-FFF2-40B4-BE49-F238E27FC236}">
                <a16:creationId xmlns:a16="http://schemas.microsoft.com/office/drawing/2014/main" id="{09333352-0C4C-EC94-4599-B4D2BC334C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80220E-F330-1E22-7AB5-93CD1A9040F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733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FF408C-DCF8-6B60-E030-9A542F3B84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0D9CB1-F727-8063-ED4D-40335AD429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BD3A7-48B7-0C31-AC37-F1C72B84A970}"/>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a:extLst>
              <a:ext uri="{FF2B5EF4-FFF2-40B4-BE49-F238E27FC236}">
                <a16:creationId xmlns:a16="http://schemas.microsoft.com/office/drawing/2014/main" id="{7C7BC897-6461-1F02-DD8F-C074100319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D5C6E4-8FF8-2C76-9BE0-0AA7A2751BE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831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E605-3255-7284-14AC-89C37101DA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D374A1-9E37-E93F-AE36-0076F2367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EE0F63-829F-D6BC-CCDF-172164B90FDD}"/>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a:extLst>
              <a:ext uri="{FF2B5EF4-FFF2-40B4-BE49-F238E27FC236}">
                <a16:creationId xmlns:a16="http://schemas.microsoft.com/office/drawing/2014/main" id="{9FB21C55-F354-CFEF-B63D-532A36E210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51610B-FD99-1568-727C-0A9D80AE293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738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6DCA-6DEE-A9F1-258F-AF6E01BC10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83CD8-CE91-18FF-BB43-F14843C4A4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03218D-34CD-97EF-C8E4-0D49C4DD1452}"/>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5" name="Footer Placeholder 4">
            <a:extLst>
              <a:ext uri="{FF2B5EF4-FFF2-40B4-BE49-F238E27FC236}">
                <a16:creationId xmlns:a16="http://schemas.microsoft.com/office/drawing/2014/main" id="{B5A7AA78-BC81-7E6C-EB17-AF207CB188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0D910F-451A-7FE4-6FD4-E7FDC47526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067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2C45-3311-DC2B-B317-667F43A138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EB07BF-B9B1-707E-07A5-F88066894F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8EFD44-CEE7-8A5B-E00F-1937AA8743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5FEF4B-D6AA-679C-9935-E7EEFAFC3F12}"/>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a:extLst>
              <a:ext uri="{FF2B5EF4-FFF2-40B4-BE49-F238E27FC236}">
                <a16:creationId xmlns:a16="http://schemas.microsoft.com/office/drawing/2014/main" id="{099BCC05-DCDF-6647-B637-91111BDCBC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3E61B1-3FB3-88BA-883E-CD4C6349573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32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DB63-DBB5-D3A1-F90A-889E7C2C2E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DFE38D-1809-AEAD-8DE7-70A62CBB2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112C5-BB8F-8005-5217-611F188C6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2F7CD4-F92B-4521-6BE0-F2A0A0DB3D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AD511-7AA9-890E-BA5B-EBB4DD5BA5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09DF4B-A165-5D19-41BA-6BB27E96665C}"/>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8" name="Footer Placeholder 7">
            <a:extLst>
              <a:ext uri="{FF2B5EF4-FFF2-40B4-BE49-F238E27FC236}">
                <a16:creationId xmlns:a16="http://schemas.microsoft.com/office/drawing/2014/main" id="{2E28FFA8-AF90-5C3F-8080-A5DD1AE70D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282A55C-C3C9-C410-652B-BB2309BCC4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631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D66C-69DD-D493-DC01-9A94ACAADB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9560C5-ADEA-FD5B-4E89-8AE621A2B4F6}"/>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4" name="Footer Placeholder 3">
            <a:extLst>
              <a:ext uri="{FF2B5EF4-FFF2-40B4-BE49-F238E27FC236}">
                <a16:creationId xmlns:a16="http://schemas.microsoft.com/office/drawing/2014/main" id="{1775B44E-7FE5-5424-9C0D-D41A25FC820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55DAEF6-C4B1-A462-656E-1CD202E2E5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34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75A6F-7265-178F-0D7D-5F6FEE5F68DB}"/>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3" name="Footer Placeholder 2">
            <a:extLst>
              <a:ext uri="{FF2B5EF4-FFF2-40B4-BE49-F238E27FC236}">
                <a16:creationId xmlns:a16="http://schemas.microsoft.com/office/drawing/2014/main" id="{D7FA6684-DC4F-AC55-5724-AE8E0308D2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64AA2C9-843D-5BB3-F02D-B1CF72C1193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9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D07D-FA1D-3157-64FE-6DA35D524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4D9CE0-9624-5CEF-2589-74413574D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9FD050-7B12-76C8-0888-2E426FE2C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2C071-EA28-14D7-34F9-F5C3B259B09D}"/>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a:extLst>
              <a:ext uri="{FF2B5EF4-FFF2-40B4-BE49-F238E27FC236}">
                <a16:creationId xmlns:a16="http://schemas.microsoft.com/office/drawing/2014/main" id="{5A498568-FE54-1EC0-3404-F9DDFCF33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9ED21C-F646-2557-EBE1-69B5D76679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34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D623-1FF1-7C78-229C-620104A2F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99D167-FDFE-AEC8-EAE2-5BB290927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2772FD-1C41-2559-6889-C1E328C96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DDD5F-DC4A-2B9A-F9A1-B4A14FBB59DB}"/>
              </a:ext>
            </a:extLst>
          </p:cNvPr>
          <p:cNvSpPr>
            <a:spLocks noGrp="1"/>
          </p:cNvSpPr>
          <p:nvPr>
            <p:ph type="dt" sz="half" idx="10"/>
          </p:nvPr>
        </p:nvSpPr>
        <p:spPr/>
        <p:txBody>
          <a:bodyPr/>
          <a:lstStyle/>
          <a:p>
            <a:fld id="{B61BEF0D-F0BB-DE4B-95CE-6DB70DBA9567}" type="datetimeFigureOut">
              <a:rPr lang="en-US" smtClean="0"/>
              <a:pPr/>
              <a:t>11/15/2024</a:t>
            </a:fld>
            <a:endParaRPr lang="en-US" dirty="0"/>
          </a:p>
        </p:txBody>
      </p:sp>
      <p:sp>
        <p:nvSpPr>
          <p:cNvPr id="6" name="Footer Placeholder 5">
            <a:extLst>
              <a:ext uri="{FF2B5EF4-FFF2-40B4-BE49-F238E27FC236}">
                <a16:creationId xmlns:a16="http://schemas.microsoft.com/office/drawing/2014/main" id="{57ED2779-BB0E-C667-6CD1-9073CCBA15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10E62D-A41F-8410-F5B3-A1B444B85D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04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80D39-A391-9E6E-80B5-07B1A3264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F6ED3D-8370-E248-6120-CD56470534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F80DE-1372-1ABC-EDE5-D7065C3AB6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11/15/2024</a:t>
            </a:fld>
            <a:endParaRPr lang="en-US" dirty="0"/>
          </a:p>
        </p:txBody>
      </p:sp>
      <p:sp>
        <p:nvSpPr>
          <p:cNvPr id="5" name="Footer Placeholder 4">
            <a:extLst>
              <a:ext uri="{FF2B5EF4-FFF2-40B4-BE49-F238E27FC236}">
                <a16:creationId xmlns:a16="http://schemas.microsoft.com/office/drawing/2014/main" id="{864077D5-A968-ACA6-60B7-DEF8A6C36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5F76DE9-E7D6-7629-9AC9-B9713902A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880112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06591"/>
            <a:ext cx="9862897" cy="655589"/>
          </a:xfrm>
        </p:spPr>
        <p:txBody>
          <a:bodyPr>
            <a:noAutofit/>
          </a:bodyPr>
          <a:lstStyle/>
          <a:p>
            <a:pPr algn="ctr"/>
            <a:r>
              <a:rPr lang="en-US" sz="3600" dirty="0">
                <a:latin typeface="Times New Roman" panose="02020603050405020304" pitchFamily="18" charset="0"/>
                <a:cs typeface="Times New Roman" panose="02020603050405020304" pitchFamily="18" charset="0"/>
              </a:rPr>
              <a:t>            DEPARTMENT OF MECHANICAL</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MINOR PROJECT-3</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1503" y="4383342"/>
            <a:ext cx="534170" cy="1096899"/>
          </a:xfrm>
        </p:spPr>
        <p:txBody>
          <a:bodyPr>
            <a:normAutofit/>
          </a:bodyPr>
          <a:lstStyle/>
          <a:p>
            <a:endParaRPr lang="en-US" baseline="-25000" dirty="0"/>
          </a:p>
        </p:txBody>
      </p:sp>
      <p:sp>
        <p:nvSpPr>
          <p:cNvPr id="4" name="TextBox 3"/>
          <p:cNvSpPr txBox="1"/>
          <p:nvPr/>
        </p:nvSpPr>
        <p:spPr>
          <a:xfrm>
            <a:off x="479523" y="3541249"/>
            <a:ext cx="4128654" cy="2241960"/>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TEAM MEMBERS:</a:t>
            </a:r>
          </a:p>
          <a:p>
            <a:pPr>
              <a:lnSpc>
                <a:spcPct val="150000"/>
              </a:lnSpc>
            </a:pPr>
            <a:r>
              <a:rPr lang="en-US" sz="2400" dirty="0">
                <a:latin typeface="Times New Roman" panose="02020603050405020304" pitchFamily="18" charset="0"/>
                <a:cs typeface="Times New Roman" panose="02020603050405020304" pitchFamily="18" charset="0"/>
              </a:rPr>
              <a:t>KABINESH G</a:t>
            </a:r>
          </a:p>
          <a:p>
            <a:pPr>
              <a:lnSpc>
                <a:spcPct val="150000"/>
              </a:lnSpc>
            </a:pPr>
            <a:r>
              <a:rPr lang="en-US" sz="2400" dirty="0">
                <a:latin typeface="Times New Roman" panose="02020603050405020304" pitchFamily="18" charset="0"/>
                <a:cs typeface="Times New Roman" panose="02020603050405020304" pitchFamily="18" charset="0"/>
              </a:rPr>
              <a:t>KANISHKAR K</a:t>
            </a:r>
          </a:p>
          <a:p>
            <a:pPr>
              <a:lnSpc>
                <a:spcPct val="150000"/>
              </a:lnSpc>
            </a:pPr>
            <a:r>
              <a:rPr lang="en-US" sz="2400" dirty="0">
                <a:latin typeface="Times New Roman" panose="02020603050405020304" pitchFamily="18" charset="0"/>
                <a:cs typeface="Times New Roman" panose="02020603050405020304" pitchFamily="18" charset="0"/>
              </a:rPr>
              <a:t>KARAN S</a:t>
            </a:r>
          </a:p>
        </p:txBody>
      </p:sp>
      <p:sp>
        <p:nvSpPr>
          <p:cNvPr id="5" name="TextBox 4"/>
          <p:cNvSpPr txBox="1"/>
          <p:nvPr/>
        </p:nvSpPr>
        <p:spPr>
          <a:xfrm>
            <a:off x="6147772" y="3661791"/>
            <a:ext cx="5730608" cy="2241960"/>
          </a:xfrm>
          <a:prstGeom prst="rect">
            <a:avLst/>
          </a:prstGeom>
          <a:noFill/>
        </p:spPr>
        <p:txBody>
          <a:bodyPr wrap="non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GUIDED BY:</a:t>
            </a:r>
          </a:p>
          <a:p>
            <a:pPr>
              <a:lnSpc>
                <a:spcPct val="150000"/>
              </a:lnSpc>
            </a:pPr>
            <a:r>
              <a:rPr lang="en-US" sz="2400" dirty="0">
                <a:latin typeface="Times New Roman" panose="02020603050405020304" pitchFamily="18" charset="0"/>
                <a:cs typeface="Times New Roman" panose="02020603050405020304" pitchFamily="18" charset="0"/>
              </a:rPr>
              <a:t>Dr M MOHANPRASAD M.E, </a:t>
            </a:r>
            <a:r>
              <a:rPr lang="en-US" sz="2400" dirty="0" err="1">
                <a:latin typeface="Times New Roman" panose="02020603050405020304" pitchFamily="18" charset="0"/>
                <a:cs typeface="Times New Roman" panose="02020603050405020304" pitchFamily="18" charset="0"/>
              </a:rPr>
              <a:t>MBA,Ph.D</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ASSOCIATE PROFESSOR </a:t>
            </a:r>
          </a:p>
          <a:p>
            <a:pPr>
              <a:lnSpc>
                <a:spcPct val="150000"/>
              </a:lnSpc>
            </a:pPr>
            <a:r>
              <a:rPr lang="en-US" sz="2400" dirty="0">
                <a:latin typeface="Times New Roman" panose="02020603050405020304" pitchFamily="18" charset="0"/>
                <a:cs typeface="Times New Roman" panose="02020603050405020304" pitchFamily="18" charset="0"/>
              </a:rPr>
              <a:t>HEAD OF MECHANICAL DEPARTMENT</a:t>
            </a:r>
          </a:p>
        </p:txBody>
      </p:sp>
      <p:sp>
        <p:nvSpPr>
          <p:cNvPr id="6" name="TextBox 5"/>
          <p:cNvSpPr txBox="1"/>
          <p:nvPr/>
        </p:nvSpPr>
        <p:spPr>
          <a:xfrm>
            <a:off x="891252" y="2109560"/>
            <a:ext cx="897164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Final Review</a:t>
            </a:r>
          </a:p>
          <a:p>
            <a:pPr algn="ctr"/>
            <a:r>
              <a:rPr lang="en-US" sz="2400" b="1" dirty="0">
                <a:latin typeface="Times New Roman" panose="02020603050405020304" pitchFamily="18" charset="0"/>
                <a:cs typeface="Times New Roman" panose="02020603050405020304" pitchFamily="18" charset="0"/>
              </a:rPr>
              <a:t>LOADING AND UNLOADING MECHANISM USING MOTORIZED SYSTEM</a:t>
            </a:r>
          </a:p>
        </p:txBody>
      </p:sp>
    </p:spTree>
    <p:extLst>
      <p:ext uri="{BB962C8B-B14F-4D97-AF65-F5344CB8AC3E}">
        <p14:creationId xmlns:p14="http://schemas.microsoft.com/office/powerpoint/2010/main" val="203233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D4BF-CD0B-28D0-EA6B-FB3D65584D9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ABSTRACT</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1D48263-7801-E535-7EED-A25F27FFE885}"/>
              </a:ext>
            </a:extLst>
          </p:cNvPr>
          <p:cNvSpPr>
            <a:spLocks noGrp="1"/>
          </p:cNvSpPr>
          <p:nvPr>
            <p:ph idx="1"/>
          </p:nvPr>
        </p:nvSpPr>
        <p:spPr/>
        <p:txBody>
          <a:bodyPr>
            <a:normAutofit fontScale="77500" lnSpcReduction="20000"/>
          </a:bodyPr>
          <a:lstStyle/>
          <a:p>
            <a:pPr marL="0" indent="0" algn="just">
              <a:lnSpc>
                <a:spcPct val="160000"/>
              </a:lnSpc>
              <a:buNone/>
            </a:pPr>
            <a:r>
              <a:rPr lang="en-US" dirty="0">
                <a:latin typeface="Times New Roman" panose="02020603050405020304" pitchFamily="18" charset="0"/>
                <a:cs typeface="Times New Roman" panose="02020603050405020304" pitchFamily="18" charset="0"/>
              </a:rPr>
              <a:t>	The Loading and Unloading Mechanism Using a Motorized System is an automated solution designed to streamline the movement of goods, materials, or products in industrial settings, such as warehouses, manufacturing facilities, and logistics centers. This system uses a motorized conveyor, electric motors, sensors, and optional robotic arms to efficiently transfer items between storage areas, production lines, or transport vehicles. By automating the loading and unloading processes, this system enhances productivity, improves safety, and reduces handling times. This innovative approach offers a cost-effective, efficient, and safe method for handling materials, making it an essential component for modern automated systems in material handling.</a:t>
            </a:r>
          </a:p>
          <a:p>
            <a:endParaRPr lang="en-IN" dirty="0"/>
          </a:p>
        </p:txBody>
      </p:sp>
    </p:spTree>
    <p:extLst>
      <p:ext uri="{BB962C8B-B14F-4D97-AF65-F5344CB8AC3E}">
        <p14:creationId xmlns:p14="http://schemas.microsoft.com/office/powerpoint/2010/main" val="389052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CCCF-35BB-7D17-C50E-C8CAC3A9F1D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INTRODUCTION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9601332-1F55-78EF-456E-6422F2775201}"/>
              </a:ext>
            </a:extLst>
          </p:cNvPr>
          <p:cNvSpPr>
            <a:spLocks noGrp="1"/>
          </p:cNvSpPr>
          <p:nvPr>
            <p:ph idx="1"/>
          </p:nvPr>
        </p:nvSpPr>
        <p:spPr/>
        <p:txBody>
          <a:bodyPr>
            <a:normAutofit fontScale="25000" lnSpcReduction="20000"/>
          </a:bodyPr>
          <a:lstStyle/>
          <a:p>
            <a:pPr algn="just">
              <a:lnSpc>
                <a:spcPct val="200000"/>
              </a:lnSpc>
            </a:pPr>
            <a:r>
              <a:rPr lang="en-US" sz="7200" dirty="0"/>
              <a:t>A motorized loading and unloading system uses key components such as motorized conveyors, electric motors, sensors, and, in some cases, robotic arms to facilitate seamless and accurate movement of items. These systems can be tailored to various load types, making them versatile solutions suitable for industries like manufacturing, logistics, and agriculture</a:t>
            </a:r>
          </a:p>
          <a:p>
            <a:pPr algn="just">
              <a:lnSpc>
                <a:spcPct val="200000"/>
              </a:lnSpc>
            </a:pPr>
            <a:r>
              <a:rPr lang="en-US" sz="7200" dirty="0"/>
              <a:t>A motorized loading and unloading mechanism is an automated system that utilizes electric motors to efficiently move and transfer materials onto or off a designated platform, significantly reducing manual labor and enhancing productivity by providing a controlled and precise method for handling goods, particularly in industrial settings where repetitive loading and unloading tasks are common.</a:t>
            </a:r>
          </a:p>
          <a:p>
            <a:endParaRPr lang="en-IN" dirty="0"/>
          </a:p>
        </p:txBody>
      </p:sp>
    </p:spTree>
    <p:extLst>
      <p:ext uri="{BB962C8B-B14F-4D97-AF65-F5344CB8AC3E}">
        <p14:creationId xmlns:p14="http://schemas.microsoft.com/office/powerpoint/2010/main" val="386812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907A-00B4-6A66-2965-493B05C16CDA}"/>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WORKING</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B887A6D-913D-119A-C82E-1DBD8506BE6B}"/>
              </a:ext>
            </a:extLst>
          </p:cNvPr>
          <p:cNvSpPr>
            <a:spLocks noGrp="1"/>
          </p:cNvSpPr>
          <p:nvPr>
            <p:ph idx="1"/>
          </p:nvPr>
        </p:nvSpPr>
        <p:spPr/>
        <p:txBody>
          <a:bodyPr>
            <a:normAutofit fontScale="92500" lnSpcReduction="10000"/>
          </a:bodyPr>
          <a:lstStyle/>
          <a:p>
            <a:pPr marL="0" indent="0" algn="just">
              <a:lnSpc>
                <a:spcPct val="150000"/>
              </a:lnSpc>
              <a:buNone/>
            </a:pPr>
            <a:r>
              <a:rPr lang="en-US" sz="3600" dirty="0"/>
              <a:t>	A motorized loading and unloading mechanism typically uses electric motors to power a mechanical system, like a conveyor belt, robotic arm, or linear actuator, to automatically move items onto and off a designated platform or machine, significantly reducing manual labor and improving efficiency in various industrial processes.</a:t>
            </a:r>
            <a:endParaRPr lang="en-IN" sz="3600" dirty="0"/>
          </a:p>
        </p:txBody>
      </p:sp>
    </p:spTree>
    <p:extLst>
      <p:ext uri="{BB962C8B-B14F-4D97-AF65-F5344CB8AC3E}">
        <p14:creationId xmlns:p14="http://schemas.microsoft.com/office/powerpoint/2010/main" val="137407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845" y="190788"/>
            <a:ext cx="6881700" cy="5801075"/>
          </a:xfrm>
          <a:prstGeom prst="rect">
            <a:avLst/>
          </a:prstGeom>
          <a:noFill/>
        </p:spPr>
        <p:txBody>
          <a:bodyPr wrap="square" rtlCol="0">
            <a:spAutoFit/>
          </a:bodyPr>
          <a:lstStyle/>
          <a:p>
            <a:pPr>
              <a:lnSpc>
                <a:spcPct val="150000"/>
              </a:lnSpc>
            </a:pPr>
            <a:r>
              <a:rPr lang="en-US" sz="3600" b="1" dirty="0">
                <a:effectLst>
                  <a:outerShdw blurRad="38100" dist="38100" dir="2700000" algn="tl">
                    <a:srgbClr val="000000">
                      <a:alpha val="43137"/>
                    </a:srgbClr>
                  </a:outerShdw>
                </a:effectLst>
                <a:cs typeface="Times New Roman" panose="02020603050405020304" pitchFamily="18" charset="0"/>
              </a:rPr>
              <a:t>COMPONENTS USED</a:t>
            </a:r>
            <a:endParaRPr lang="en-US" sz="2800" b="1" dirty="0">
              <a:effectLst>
                <a:outerShdw blurRad="38100" dist="38100" dir="2700000" algn="tl">
                  <a:srgbClr val="000000">
                    <a:alpha val="43137"/>
                  </a:srgbClr>
                </a:outerShdw>
              </a:effectLst>
              <a:latin typeface="+mj-lt"/>
              <a:cs typeface="Times New Roman" panose="02020603050405020304" pitchFamily="18" charset="0"/>
            </a:endParaRPr>
          </a:p>
          <a:p>
            <a:pPr marL="514350" indent="-514350">
              <a:lnSpc>
                <a:spcPct val="200000"/>
              </a:lnSpc>
              <a:buFont typeface="+mj-lt"/>
              <a:buAutoNum type="arabicParenR"/>
            </a:pPr>
            <a:r>
              <a:rPr lang="en-US" sz="2800" dirty="0">
                <a:latin typeface="Times New Roman" panose="02020603050405020304" pitchFamily="18" charset="0"/>
                <a:cs typeface="Times New Roman" panose="02020603050405020304" pitchFamily="18" charset="0"/>
              </a:rPr>
              <a:t> CONVEYOR BELT</a:t>
            </a:r>
          </a:p>
          <a:p>
            <a:pPr marL="514350" indent="-514350">
              <a:lnSpc>
                <a:spcPct val="200000"/>
              </a:lnSpc>
              <a:buFont typeface="+mj-lt"/>
              <a:buAutoNum type="arabicParenR"/>
            </a:pPr>
            <a:r>
              <a:rPr lang="en-US" sz="2800" dirty="0">
                <a:latin typeface="Times New Roman" panose="02020603050405020304" pitchFamily="18" charset="0"/>
                <a:cs typeface="Times New Roman" panose="02020603050405020304" pitchFamily="18" charset="0"/>
              </a:rPr>
              <a:t>ELECTRIC MOTOR</a:t>
            </a:r>
          </a:p>
          <a:p>
            <a:pPr marL="514350" indent="-514350">
              <a:lnSpc>
                <a:spcPct val="200000"/>
              </a:lnSpc>
              <a:buFont typeface="+mj-lt"/>
              <a:buAutoNum type="arabicParenR"/>
            </a:pPr>
            <a:r>
              <a:rPr lang="en-US" sz="2800" dirty="0">
                <a:latin typeface="Times New Roman" panose="02020603050405020304" pitchFamily="18" charset="0"/>
                <a:cs typeface="Times New Roman" panose="02020603050405020304" pitchFamily="18" charset="0"/>
              </a:rPr>
              <a:t>ROBOT ARM</a:t>
            </a:r>
          </a:p>
          <a:p>
            <a:pPr marL="514350" indent="-514350">
              <a:lnSpc>
                <a:spcPct val="200000"/>
              </a:lnSpc>
              <a:buFont typeface="+mj-lt"/>
              <a:buAutoNum type="arabicParenR"/>
            </a:pPr>
            <a:r>
              <a:rPr lang="en-US" sz="2800" dirty="0">
                <a:latin typeface="Times New Roman" panose="02020603050405020304" pitchFamily="18" charset="0"/>
                <a:cs typeface="Times New Roman" panose="02020603050405020304" pitchFamily="18" charset="0"/>
              </a:rPr>
              <a:t>LIFTING MECHANISM</a:t>
            </a:r>
          </a:p>
          <a:p>
            <a:pPr marL="514350" indent="-514350">
              <a:lnSpc>
                <a:spcPct val="200000"/>
              </a:lnSpc>
              <a:buFont typeface="+mj-lt"/>
              <a:buAutoNum type="arabicParenR"/>
            </a:pPr>
            <a:r>
              <a:rPr lang="en-US" sz="2800" dirty="0">
                <a:latin typeface="Times New Roman" panose="02020603050405020304" pitchFamily="18" charset="0"/>
                <a:cs typeface="Times New Roman" panose="02020603050405020304" pitchFamily="18" charset="0"/>
              </a:rPr>
              <a:t>FRAME</a:t>
            </a:r>
          </a:p>
          <a:p>
            <a:pPr marL="514350" indent="-514350">
              <a:lnSpc>
                <a:spcPct val="150000"/>
              </a:lnSpc>
              <a:buFont typeface="+mj-lt"/>
              <a:buAutoNum type="arabicParen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83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2AAE-310E-0176-D64E-545A7CE693B6}"/>
              </a:ext>
            </a:extLst>
          </p:cNvPr>
          <p:cNvSpPr>
            <a:spLocks noGrp="1"/>
          </p:cNvSpPr>
          <p:nvPr>
            <p:ph type="title"/>
          </p:nvPr>
        </p:nvSpPr>
        <p:spPr>
          <a:xfrm>
            <a:off x="289367" y="196771"/>
            <a:ext cx="11064433" cy="1122743"/>
          </a:xfrm>
        </p:spPr>
        <p:txBody>
          <a:bodyPr>
            <a:normAutofit/>
          </a:bodyPr>
          <a:lstStyle/>
          <a:p>
            <a:r>
              <a:rPr lang="en-US" sz="3600" b="1" dirty="0">
                <a:effectLst>
                  <a:outerShdw blurRad="38100" dist="38100" dir="2700000" algn="tl">
                    <a:srgbClr val="000000">
                      <a:alpha val="43137"/>
                    </a:srgbClr>
                  </a:outerShdw>
                </a:effectLst>
                <a:latin typeface="+mn-lt"/>
              </a:rPr>
              <a:t>DIAGRAM</a:t>
            </a:r>
            <a:endParaRPr lang="en-IN" sz="3600" b="1" dirty="0">
              <a:effectLst>
                <a:outerShdw blurRad="38100" dist="38100" dir="2700000" algn="tl">
                  <a:srgbClr val="000000">
                    <a:alpha val="43137"/>
                  </a:srgbClr>
                </a:outerShdw>
              </a:effectLst>
              <a:latin typeface="+mn-lt"/>
            </a:endParaRPr>
          </a:p>
        </p:txBody>
      </p:sp>
      <p:pic>
        <p:nvPicPr>
          <p:cNvPr id="5" name="Picture 4">
            <a:extLst>
              <a:ext uri="{FF2B5EF4-FFF2-40B4-BE49-F238E27FC236}">
                <a16:creationId xmlns:a16="http://schemas.microsoft.com/office/drawing/2014/main" id="{D22ED295-273A-275B-00A6-3352C7CDBDA4}"/>
              </a:ext>
            </a:extLst>
          </p:cNvPr>
          <p:cNvPicPr>
            <a:picLocks noChangeAspect="1"/>
          </p:cNvPicPr>
          <p:nvPr/>
        </p:nvPicPr>
        <p:blipFill>
          <a:blip r:embed="rId2"/>
          <a:stretch>
            <a:fillRect/>
          </a:stretch>
        </p:blipFill>
        <p:spPr>
          <a:xfrm>
            <a:off x="3314700" y="1009650"/>
            <a:ext cx="5562600" cy="4838700"/>
          </a:xfrm>
          <a:prstGeom prst="rect">
            <a:avLst/>
          </a:prstGeom>
        </p:spPr>
      </p:pic>
    </p:spTree>
    <p:extLst>
      <p:ext uri="{BB962C8B-B14F-4D97-AF65-F5344CB8AC3E}">
        <p14:creationId xmlns:p14="http://schemas.microsoft.com/office/powerpoint/2010/main" val="93870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8883" y="155860"/>
            <a:ext cx="7438570" cy="5111528"/>
          </a:xfrm>
          <a:prstGeom prst="rect">
            <a:avLst/>
          </a:prstGeom>
          <a:noFill/>
        </p:spPr>
        <p:txBody>
          <a:bodyPr wrap="square" rtlCol="0">
            <a:spAutoFit/>
          </a:bodyPr>
          <a:lstStyle/>
          <a:p>
            <a:pPr lvl="0">
              <a:lnSpc>
                <a:spcPct val="150000"/>
              </a:lnSpc>
            </a:pPr>
            <a:r>
              <a:rPr lang="en-US" sz="3600" b="1" dirty="0">
                <a:effectLst>
                  <a:outerShdw blurRad="38100" dist="38100" dir="2700000" algn="tl">
                    <a:srgbClr val="000000">
                      <a:alpha val="43137"/>
                    </a:srgbClr>
                  </a:outerShdw>
                </a:effectLst>
              </a:rPr>
              <a:t>ADVANTAGES</a:t>
            </a:r>
          </a:p>
          <a:p>
            <a:pPr marL="342900" indent="-342900">
              <a:lnSpc>
                <a:spcPct val="200000"/>
              </a:lnSpc>
              <a:buFont typeface="+mj-lt"/>
              <a:buAutoNum type="arabicParenR"/>
            </a:pPr>
            <a:r>
              <a:rPr lang="en-US" sz="2800" dirty="0"/>
              <a:t> Increased Efficiency</a:t>
            </a:r>
          </a:p>
          <a:p>
            <a:pPr marL="342900" indent="-342900">
              <a:lnSpc>
                <a:spcPct val="200000"/>
              </a:lnSpc>
              <a:buFont typeface="+mj-lt"/>
              <a:buAutoNum type="arabicParenR"/>
            </a:pPr>
            <a:r>
              <a:rPr lang="en-US" sz="2800" dirty="0"/>
              <a:t>Reduced </a:t>
            </a:r>
            <a:r>
              <a:rPr lang="en-US" sz="2800" dirty="0" err="1"/>
              <a:t>Labour</a:t>
            </a:r>
            <a:r>
              <a:rPr lang="en-US" sz="2800" dirty="0"/>
              <a:t> Cost</a:t>
            </a:r>
          </a:p>
          <a:p>
            <a:pPr marL="342900" indent="-342900">
              <a:lnSpc>
                <a:spcPct val="200000"/>
              </a:lnSpc>
              <a:buFont typeface="+mj-lt"/>
              <a:buAutoNum type="arabicParenR"/>
            </a:pPr>
            <a:r>
              <a:rPr lang="en-US" sz="2800" dirty="0"/>
              <a:t>Enhance Safety</a:t>
            </a:r>
          </a:p>
          <a:p>
            <a:pPr marL="342900" indent="-342900">
              <a:lnSpc>
                <a:spcPct val="200000"/>
              </a:lnSpc>
              <a:buFont typeface="+mj-lt"/>
              <a:buAutoNum type="arabicParenR"/>
            </a:pPr>
            <a:r>
              <a:rPr lang="en-US" sz="2800" dirty="0"/>
              <a:t>Good Accuracy</a:t>
            </a:r>
          </a:p>
          <a:p>
            <a:pPr marL="342900" indent="-342900">
              <a:lnSpc>
                <a:spcPct val="200000"/>
              </a:lnSpc>
              <a:buFont typeface="+mj-lt"/>
              <a:buAutoNum type="arabicParenR"/>
            </a:pPr>
            <a:r>
              <a:rPr lang="en-US" sz="2800" dirty="0"/>
              <a:t>Cost Effectiveness</a:t>
            </a:r>
            <a:endParaRPr lang="en-US" dirty="0"/>
          </a:p>
        </p:txBody>
      </p:sp>
    </p:spTree>
    <p:extLst>
      <p:ext uri="{BB962C8B-B14F-4D97-AF65-F5344CB8AC3E}">
        <p14:creationId xmlns:p14="http://schemas.microsoft.com/office/powerpoint/2010/main" val="329887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32FD-3476-EB4B-7F2C-570C9D37582B}"/>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F8E8CC81-A97F-D3AE-56F7-CDCAEDE1F576}"/>
              </a:ext>
            </a:extLst>
          </p:cNvPr>
          <p:cNvSpPr>
            <a:spLocks noGrp="1"/>
          </p:cNvSpPr>
          <p:nvPr>
            <p:ph idx="1"/>
          </p:nvPr>
        </p:nvSpPr>
        <p:spPr/>
        <p:txBody>
          <a:bodyPr>
            <a:normAutofit fontScale="92500" lnSpcReduction="20000"/>
          </a:bodyPr>
          <a:lstStyle/>
          <a:p>
            <a:pPr marL="0" indent="0" algn="just">
              <a:lnSpc>
                <a:spcPct val="150000"/>
              </a:lnSpc>
              <a:buNone/>
            </a:pPr>
            <a:r>
              <a:rPr lang="en-US" dirty="0"/>
              <a:t>	This automation also improves workplace safety by reducing physical strain and minimizing the risk of accidents. With its adaptability and cost-effectiveness, the motorized system is suited for a range of applications, from warehouses and manufacturing facilities to logistics centers and agricultural environments. Overall, the motorized loading and unloading mechanism represents a valuable investment for companies looking to improve productivity, reduce labor costs, and achieve more consistent, reliable performance in their operations.</a:t>
            </a:r>
            <a:endParaRPr lang="en-IN" dirty="0"/>
          </a:p>
        </p:txBody>
      </p:sp>
    </p:spTree>
    <p:extLst>
      <p:ext uri="{BB962C8B-B14F-4D97-AF65-F5344CB8AC3E}">
        <p14:creationId xmlns:p14="http://schemas.microsoft.com/office/powerpoint/2010/main" val="171601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5F583A9-8F8F-E3EE-EFB0-F8326E2D1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11125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961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453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            DEPARTMENT OF MECHANICAL        MINOR PROJECT-3 </vt:lpstr>
      <vt:lpstr>ABSTRACT</vt:lpstr>
      <vt:lpstr>INTRODUCTION</vt:lpstr>
      <vt:lpstr>WORKING</vt:lpstr>
      <vt:lpstr>PowerPoint Presentation</vt:lpstr>
      <vt:lpstr>DIAGRAM</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seed sowing machine</dc:title>
  <dc:creator>Tester</dc:creator>
  <cp:lastModifiedBy>kabinesh109@outlook.com</cp:lastModifiedBy>
  <cp:revision>15</cp:revision>
  <dcterms:created xsi:type="dcterms:W3CDTF">2023-09-08T17:04:42Z</dcterms:created>
  <dcterms:modified xsi:type="dcterms:W3CDTF">2024-11-14T20:34:06Z</dcterms:modified>
</cp:coreProperties>
</file>