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11E22FA-342F-4487-B780-0B41DDBCEFFC}">
  <a:tblStyle styleId="{B11E22FA-342F-4487-B780-0B41DDBCEFF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sp>
        <p:nvSpPr>
          <p:cNvPr id="56" name="Shape 56"/>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8" name="Shape 58"/>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9" name="Shape 5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62" name="Shape 62"/>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3" name="Shape 6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4" name="Shape 64"/>
        <p:cNvGrpSpPr/>
        <p:nvPr/>
      </p:nvGrpSpPr>
      <p:grpSpPr>
        <a:xfrm>
          <a:off x="0" y="0"/>
          <a:ext cx="0" cy="0"/>
          <a:chOff x="0" y="0"/>
          <a:chExt cx="0" cy="0"/>
        </a:xfrm>
      </p:grpSpPr>
      <p:sp>
        <p:nvSpPr>
          <p:cNvPr id="65" name="Shape 6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spTree>
      <p:nvGrpSpPr>
        <p:cNvPr id="15" name="Shape 15"/>
        <p:cNvGrpSpPr/>
        <p:nvPr/>
      </p:nvGrpSpPr>
      <p:grpSpPr>
        <a:xfrm>
          <a:off x="0" y="0"/>
          <a:ext cx="0" cy="0"/>
          <a:chOff x="0" y="0"/>
          <a:chExt cx="0" cy="0"/>
        </a:xfrm>
      </p:grpSpPr>
      <p:sp>
        <p:nvSpPr>
          <p:cNvPr id="16" name="Shape 16"/>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sp>
        <p:nvSpPr>
          <p:cNvPr id="17" name="Shape 17"/>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30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 name="Shape 18"/>
        <p:cNvGrpSpPr/>
        <p:nvPr/>
      </p:nvGrpSpPr>
      <p:grpSpPr>
        <a:xfrm>
          <a:off x="0" y="0"/>
          <a:ext cx="0" cy="0"/>
          <a:chOff x="0" y="0"/>
          <a:chExt cx="0" cy="0"/>
        </a:xfrm>
      </p:grpSpPr>
      <p:sp>
        <p:nvSpPr>
          <p:cNvPr id="19" name="Shape 19"/>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20" name="Shape 2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sp>
        <p:nvSpPr>
          <p:cNvPr id="22" name="Shape 22"/>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4" name="Shape 24"/>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71900" y="1919075"/>
            <a:ext cx="8222100" cy="2556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7" name="Shape 27"/>
        <p:cNvGrpSpPr/>
        <p:nvPr/>
      </p:nvGrpSpPr>
      <p:grpSpPr>
        <a:xfrm>
          <a:off x="0" y="0"/>
          <a:ext cx="0" cy="0"/>
          <a:chOff x="0" y="0"/>
          <a:chExt cx="0" cy="0"/>
        </a:xfrm>
      </p:grpSpPr>
      <p:sp>
        <p:nvSpPr>
          <p:cNvPr id="28" name="Shape 28"/>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0" name="Shape 30"/>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 name="Shape 34"/>
        <p:cNvGrpSpPr/>
        <p:nvPr/>
      </p:nvGrpSpPr>
      <p:grpSpPr>
        <a:xfrm>
          <a:off x="0" y="0"/>
          <a:ext cx="0" cy="0"/>
          <a:chOff x="0" y="0"/>
          <a:chExt cx="0" cy="0"/>
        </a:xfrm>
      </p:grpSpPr>
      <p:sp>
        <p:nvSpPr>
          <p:cNvPr id="35" name="Shape 35"/>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6" name="Shape 3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8" name="Shape 3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sp>
        <p:nvSpPr>
          <p:cNvPr id="40" name="Shape 40"/>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2" name="Shape 42"/>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3" name="Shape 43"/>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5" name="Shape 45"/>
        <p:cNvGrpSpPr/>
        <p:nvPr/>
      </p:nvGrpSpPr>
      <p:grpSpPr>
        <a:xfrm>
          <a:off x="0" y="0"/>
          <a:ext cx="0" cy="0"/>
          <a:chOff x="0" y="0"/>
          <a:chExt cx="0" cy="0"/>
        </a:xfrm>
      </p:grpSpPr>
      <p:sp>
        <p:nvSpPr>
          <p:cNvPr id="46" name="Shape 46"/>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7" name="Shape 4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1" name="Shape 51"/>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52" name="Shape 52"/>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en.wikipedia.org/wiki/Logarithmic_scale" TargetMode="Externa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05.jpg"/><Relationship Id="rId4" Type="http://schemas.openxmlformats.org/officeDocument/2006/relationships/image" Target="../media/image0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0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youtube.com/v/xMwx2A_o5r4" TargetMode="External"/><Relationship Id="rId4" Type="http://schemas.openxmlformats.org/officeDocument/2006/relationships/image" Target="../media/image0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youtube.com/v/BD8wPsr_DAI" TargetMode="External"/><Relationship Id="rId4" Type="http://schemas.openxmlformats.org/officeDocument/2006/relationships/image" Target="../media/image0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09.jpg"/><Relationship Id="rId4" Type="http://schemas.openxmlformats.org/officeDocument/2006/relationships/image" Target="../media/image08.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youtube.com/v/OGK9SHt8SWg" TargetMode="External"/><Relationship Id="rId4" Type="http://schemas.openxmlformats.org/officeDocument/2006/relationships/image" Target="../media/image0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ctrTitle"/>
          </p:nvPr>
        </p:nvSpPr>
        <p:spPr>
          <a:xfrm>
            <a:off x="460950" y="629700"/>
            <a:ext cx="8222100" cy="933600"/>
          </a:xfrm>
          <a:prstGeom prst="rect">
            <a:avLst/>
          </a:prstGeom>
        </p:spPr>
        <p:txBody>
          <a:bodyPr anchorCtr="0" anchor="b" bIns="91425" lIns="91425" rIns="91425" tIns="91425">
            <a:noAutofit/>
          </a:bodyPr>
          <a:lstStyle/>
          <a:p>
            <a:pPr lvl="0" algn="ctr">
              <a:spcBef>
                <a:spcPts val="0"/>
              </a:spcBef>
              <a:buNone/>
            </a:pPr>
            <a:r>
              <a:rPr lang="en" sz="3600"/>
              <a:t>Sir M Visvesvaraya Institute Of Technology</a:t>
            </a:r>
          </a:p>
        </p:txBody>
      </p:sp>
      <p:sp>
        <p:nvSpPr>
          <p:cNvPr id="71" name="Shape 71"/>
          <p:cNvSpPr txBox="1"/>
          <p:nvPr>
            <p:ph idx="1" type="subTitle"/>
          </p:nvPr>
        </p:nvSpPr>
        <p:spPr>
          <a:xfrm>
            <a:off x="390525" y="2789105"/>
            <a:ext cx="8222100" cy="2059800"/>
          </a:xfrm>
          <a:prstGeom prst="rect">
            <a:avLst/>
          </a:prstGeom>
        </p:spPr>
        <p:txBody>
          <a:bodyPr anchorCtr="0" anchor="t" bIns="91425" lIns="91425" rIns="91425" tIns="91425">
            <a:noAutofit/>
          </a:bodyPr>
          <a:lstStyle/>
          <a:p>
            <a:pPr lvl="0" algn="ctr">
              <a:spcBef>
                <a:spcPts val="0"/>
              </a:spcBef>
              <a:buNone/>
            </a:pPr>
            <a:r>
              <a:rPr lang="en"/>
              <a:t>Department Of Computer Science &amp; Engineering</a:t>
            </a:r>
            <a:br>
              <a:rPr lang="en"/>
            </a:br>
          </a:p>
          <a:p>
            <a:pPr lvl="0" algn="ctr">
              <a:spcBef>
                <a:spcPts val="0"/>
              </a:spcBef>
              <a:buNone/>
            </a:pPr>
            <a:r>
              <a:rPr lang="en"/>
              <a:t>Technical Seminar entitled</a:t>
            </a:r>
          </a:p>
          <a:p>
            <a:pPr lvl="0" rtl="0" algn="ctr">
              <a:spcBef>
                <a:spcPts val="0"/>
              </a:spcBef>
              <a:buNone/>
            </a:pPr>
            <a:r>
              <a:rPr lang="en"/>
              <a:t>“Semantic Documents Relatedness using Concept Graph Representation”</a:t>
            </a:r>
          </a:p>
          <a:p>
            <a:pPr lvl="0" rtl="0" algn="ctr">
              <a:spcBef>
                <a:spcPts val="0"/>
              </a:spcBef>
              <a:buNone/>
            </a:pPr>
            <a:r>
              <a:t/>
            </a:r>
            <a:endParaRPr/>
          </a:p>
          <a:p>
            <a:pPr lvl="0" rtl="0" algn="r">
              <a:spcBef>
                <a:spcPts val="0"/>
              </a:spcBef>
              <a:buNone/>
            </a:pPr>
            <a:r>
              <a:rPr lang="en"/>
              <a:t>Amit Asish Bhadra 	1MV13CS014</a:t>
            </a:r>
          </a:p>
          <a:p>
            <a:pPr lvl="0" algn="r">
              <a:spcBef>
                <a:spcPts val="0"/>
              </a:spcBef>
              <a:buNone/>
            </a:pPr>
            <a:r>
              <a:rPr lang="en"/>
              <a:t>Karan Saxena 	1MV13CS047</a:t>
            </a:r>
          </a:p>
          <a:p>
            <a:pPr lvl="0">
              <a:spcBef>
                <a:spcPts val="0"/>
              </a:spcBef>
              <a:buNone/>
            </a:pPr>
            <a:r>
              <a:t/>
            </a:r>
            <a:endParaRPr/>
          </a:p>
          <a:p>
            <a:pPr lvl="0">
              <a:spcBef>
                <a:spcPts val="0"/>
              </a:spcBef>
              <a:buNone/>
            </a:pPr>
            <a:r>
              <a:t/>
            </a:r>
            <a:endParaRPr/>
          </a:p>
        </p:txBody>
      </p:sp>
      <p:pic>
        <p:nvPicPr>
          <p:cNvPr id="72" name="Shape 72"/>
          <p:cNvPicPr preferRelativeResize="0"/>
          <p:nvPr/>
        </p:nvPicPr>
        <p:blipFill>
          <a:blip r:embed="rId3">
            <a:alphaModFix/>
          </a:blip>
          <a:stretch>
            <a:fillRect/>
          </a:stretch>
        </p:blipFill>
        <p:spPr>
          <a:xfrm>
            <a:off x="4076700" y="1833630"/>
            <a:ext cx="990600" cy="809625"/>
          </a:xfrm>
          <a:prstGeom prst="rect">
            <a:avLst/>
          </a:prstGeom>
          <a:noFill/>
          <a:ln>
            <a:noFill/>
          </a:ln>
        </p:spPr>
      </p:pic>
      <p:sp>
        <p:nvSpPr>
          <p:cNvPr id="73" name="Shape 7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Tf-Idf</a:t>
            </a:r>
          </a:p>
        </p:txBody>
      </p:sp>
      <p:sp>
        <p:nvSpPr>
          <p:cNvPr id="137" name="Shape 137"/>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pPr>
            <a:r>
              <a:rPr lang="en"/>
              <a:t>Term Frequency Inverse Document Frequency.</a:t>
            </a:r>
          </a:p>
          <a:p>
            <a:pPr indent="-228600" lvl="0" marL="457200">
              <a:spcBef>
                <a:spcPts val="0"/>
              </a:spcBef>
            </a:pPr>
            <a:r>
              <a:rPr lang="en"/>
              <a:t>It is a numerical constant which reflects how important a word is to a document or a corpus.</a:t>
            </a:r>
          </a:p>
          <a:p>
            <a:pPr indent="-228600" lvl="0" marL="457200">
              <a:spcBef>
                <a:spcPts val="0"/>
              </a:spcBef>
            </a:pPr>
            <a:r>
              <a:rPr lang="en"/>
              <a:t>Uses:</a:t>
            </a:r>
          </a:p>
          <a:p>
            <a:pPr indent="-228600" lvl="1" marL="914400">
              <a:spcBef>
                <a:spcPts val="0"/>
              </a:spcBef>
            </a:pPr>
            <a:r>
              <a:rPr lang="en"/>
              <a:t>Used by search engines as a central tool in scoring and ranking a </a:t>
            </a:r>
            <a:r>
              <a:rPr lang="en"/>
              <a:t>document's</a:t>
            </a:r>
            <a:r>
              <a:rPr lang="en"/>
              <a:t> relevance.</a:t>
            </a:r>
          </a:p>
          <a:p>
            <a:pPr indent="-228600" lvl="1" marL="914400" rtl="0">
              <a:spcBef>
                <a:spcPts val="0"/>
              </a:spcBef>
            </a:pPr>
            <a:r>
              <a:rPr lang="en"/>
              <a:t>Used for filtering stop words in various subject fields including text summarization and classification(Examples of stop words are- “I want” in a search query such as-”I want to know the population of India”)</a:t>
            </a:r>
          </a:p>
          <a:p>
            <a:pPr indent="457200" lvl="0" rtl="0">
              <a:spcBef>
                <a:spcPts val="0"/>
              </a:spcBef>
              <a:buNone/>
            </a:pPr>
            <a:r>
              <a:t/>
            </a:r>
            <a:endParaRPr/>
          </a:p>
          <a:p>
            <a:pPr indent="0" lvl="0" marL="0" rtl="0">
              <a:spcBef>
                <a:spcPts val="0"/>
              </a:spcBef>
              <a:buNone/>
            </a:pPr>
            <a:r>
              <a:t/>
            </a:r>
            <a:endParaRPr/>
          </a:p>
        </p:txBody>
      </p:sp>
      <p:sp>
        <p:nvSpPr>
          <p:cNvPr id="138" name="Shape 13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22375"/>
            <a:ext cx="8520600" cy="572700"/>
          </a:xfrm>
          <a:prstGeom prst="rect">
            <a:avLst/>
          </a:prstGeom>
        </p:spPr>
        <p:txBody>
          <a:bodyPr anchorCtr="0" anchor="b" bIns="91425" lIns="91425" rIns="91425" tIns="91425">
            <a:noAutofit/>
          </a:bodyPr>
          <a:lstStyle/>
          <a:p>
            <a:pPr lvl="0" algn="ctr">
              <a:spcBef>
                <a:spcPts val="0"/>
              </a:spcBef>
              <a:buNone/>
            </a:pPr>
            <a:r>
              <a:rPr lang="en"/>
              <a:t>Tf-Idf DEFINITIONS</a:t>
            </a:r>
          </a:p>
        </p:txBody>
      </p:sp>
      <p:sp>
        <p:nvSpPr>
          <p:cNvPr id="144" name="Shape 144"/>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pPr>
            <a:r>
              <a:rPr lang="en"/>
              <a:t>Term Frequency tf(t,d)</a:t>
            </a:r>
          </a:p>
          <a:p>
            <a:pPr indent="-228600" lvl="1" marL="914400">
              <a:spcBef>
                <a:spcPts val="0"/>
              </a:spcBef>
            </a:pPr>
            <a:r>
              <a:rPr lang="en"/>
              <a:t>The raw count of a term in a document, ie , the number f times that term t occurs in a document d. </a:t>
            </a:r>
          </a:p>
          <a:p>
            <a:pPr indent="-228600" lvl="1" marL="914400">
              <a:spcBef>
                <a:spcPts val="0"/>
              </a:spcBef>
            </a:pPr>
            <a:r>
              <a:rPr lang="en"/>
              <a:t>If we denote the raw count by f</a:t>
            </a:r>
            <a:r>
              <a:rPr baseline="-25000" lang="en"/>
              <a:t>t,d </a:t>
            </a:r>
            <a:r>
              <a:rPr lang="en"/>
              <a:t> then the simplest tf scheme is tf(t,d) = f</a:t>
            </a:r>
            <a:r>
              <a:rPr baseline="-25000" lang="en"/>
              <a:t>t,d</a:t>
            </a:r>
            <a:r>
              <a:rPr baseline="-25000" lang="en">
                <a:solidFill>
                  <a:srgbClr val="EFEFEF"/>
                </a:solidFill>
              </a:rPr>
              <a:t> </a:t>
            </a:r>
          </a:p>
          <a:p>
            <a:pPr indent="-228600" lvl="1" marL="914400" rtl="0">
              <a:spcBef>
                <a:spcPts val="0"/>
              </a:spcBef>
            </a:pPr>
            <a:r>
              <a:rPr lang="en"/>
              <a:t>Other schemes can be boolean scheme frequency, logarithmic scheme frequency, augmented frequency, etc</a:t>
            </a:r>
          </a:p>
          <a:p>
            <a:pPr indent="-228600" lvl="1" marL="914400" rtl="0">
              <a:spcBef>
                <a:spcPts val="0"/>
              </a:spcBef>
            </a:pPr>
            <a:r>
              <a:rPr lang="en"/>
              <a:t>Example:</a:t>
            </a:r>
            <a:br>
              <a:rPr lang="en"/>
            </a:br>
            <a:r>
              <a:rPr lang="en"/>
              <a:t>There are 2 documents (d1 and d2), and each document has some words. The word “this” is repeated only once in document d1. There are in total 5 words in d1. Hence, we have  </a:t>
            </a:r>
            <a:br>
              <a:rPr lang="en"/>
            </a:br>
            <a:r>
              <a:rPr lang="en" sz="2400"/>
              <a:t>tf(“this”, d1) = ⅕ = 0.2</a:t>
            </a:r>
          </a:p>
          <a:p>
            <a:pPr indent="0" lvl="0" marL="457200">
              <a:spcBef>
                <a:spcPts val="0"/>
              </a:spcBef>
              <a:buNone/>
            </a:pPr>
            <a:r>
              <a:t/>
            </a:r>
            <a:endParaRPr/>
          </a:p>
        </p:txBody>
      </p:sp>
      <p:sp>
        <p:nvSpPr>
          <p:cNvPr id="145" name="Shape 14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Tf-Idf DEFINITIONS (contd)</a:t>
            </a:r>
          </a:p>
        </p:txBody>
      </p:sp>
      <p:sp>
        <p:nvSpPr>
          <p:cNvPr id="151" name="Shape 151"/>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rtl="0">
              <a:spcBef>
                <a:spcPts val="0"/>
              </a:spcBef>
            </a:pPr>
            <a:r>
              <a:rPr lang="en"/>
              <a:t>Inverse Document Frequency idf(t, D)</a:t>
            </a:r>
          </a:p>
          <a:p>
            <a:pPr indent="-228600" lvl="1" marL="914400" rtl="0">
              <a:spcBef>
                <a:spcPts val="0"/>
              </a:spcBef>
            </a:pPr>
            <a:r>
              <a:rPr lang="en"/>
              <a:t>A measure of how much information the word provides, that is, whether the term is common or rare across all documents.</a:t>
            </a:r>
          </a:p>
          <a:p>
            <a:pPr indent="-228600" lvl="1" marL="914400" rtl="0">
              <a:spcBef>
                <a:spcPts val="0"/>
              </a:spcBef>
            </a:pPr>
            <a:r>
              <a:rPr lang="en"/>
              <a:t>It is the</a:t>
            </a:r>
            <a:r>
              <a:rPr lang="en">
                <a:hlinkClick r:id="rId3"/>
              </a:rPr>
              <a:t> logarithmically scaled</a:t>
            </a:r>
            <a:r>
              <a:rPr lang="en"/>
              <a:t> inverse fraction of the documents that contain the word, obtained by dividing the total number of documents by the number of documents containing the term, and then taking the logarithm of that quotient.</a:t>
            </a:r>
          </a:p>
          <a:p>
            <a:pPr indent="0" lvl="0" marL="457200" rtl="0">
              <a:spcBef>
                <a:spcPts val="0"/>
              </a:spcBef>
              <a:buNone/>
            </a:pPr>
            <a:r>
              <a:t/>
            </a:r>
            <a:endParaRPr/>
          </a:p>
          <a:p>
            <a:pPr indent="-228600" lvl="0" marL="457200" rtl="0">
              <a:lnSpc>
                <a:spcPct val="100000"/>
              </a:lnSpc>
              <a:spcBef>
                <a:spcPts val="0"/>
              </a:spcBef>
              <a:spcAft>
                <a:spcPts val="0"/>
              </a:spcAft>
            </a:pPr>
            <a:r>
              <a:rPr lang="en"/>
              <a:t>Where:</a:t>
            </a:r>
          </a:p>
          <a:p>
            <a:pPr indent="-228600" lvl="1" marL="914400" rtl="0">
              <a:lnSpc>
                <a:spcPct val="100000"/>
              </a:lnSpc>
              <a:spcBef>
                <a:spcPts val="0"/>
              </a:spcBef>
              <a:spcAft>
                <a:spcPts val="0"/>
              </a:spcAft>
            </a:pPr>
            <a:r>
              <a:rPr lang="en"/>
              <a:t>N : total number of documents in the corpus N = | D | </a:t>
            </a:r>
          </a:p>
          <a:p>
            <a:pPr indent="-228600" lvl="1" marL="914400" rtl="0">
              <a:lnSpc>
                <a:spcPct val="100000"/>
              </a:lnSpc>
              <a:spcBef>
                <a:spcPts val="0"/>
              </a:spcBef>
              <a:spcAft>
                <a:spcPts val="0"/>
              </a:spcAft>
            </a:pPr>
            <a:r>
              <a:rPr lang="en"/>
              <a:t>| { d ∈ D : t ∈ d } |  : number of documents where the term t appears (i.e., t f ( t , d ) ≠ 0 ).</a:t>
            </a:r>
          </a:p>
          <a:p>
            <a:pPr indent="0" lvl="0" marL="457200" rtl="0">
              <a:spcBef>
                <a:spcPts val="0"/>
              </a:spcBef>
              <a:buNone/>
            </a:pPr>
            <a:r>
              <a:t/>
            </a:r>
            <a:endParaRPr/>
          </a:p>
          <a:p>
            <a:pPr lvl="0">
              <a:spcBef>
                <a:spcPts val="0"/>
              </a:spcBef>
              <a:buNone/>
            </a:pPr>
            <a:r>
              <a:t/>
            </a:r>
            <a:endParaRPr/>
          </a:p>
        </p:txBody>
      </p:sp>
      <p:pic>
        <p:nvPicPr>
          <p:cNvPr descr="WhatsApp Image 2017-04-03 at 9.01.16 AM(1).jpeg" id="152" name="Shape 152"/>
          <p:cNvPicPr preferRelativeResize="0"/>
          <p:nvPr/>
        </p:nvPicPr>
        <p:blipFill>
          <a:blip r:embed="rId4">
            <a:alphaModFix/>
          </a:blip>
          <a:stretch>
            <a:fillRect/>
          </a:stretch>
        </p:blipFill>
        <p:spPr>
          <a:xfrm>
            <a:off x="2150819" y="3570044"/>
            <a:ext cx="4420150" cy="850200"/>
          </a:xfrm>
          <a:prstGeom prst="rect">
            <a:avLst/>
          </a:prstGeom>
          <a:noFill/>
          <a:ln>
            <a:noFill/>
          </a:ln>
        </p:spPr>
      </p:pic>
      <p:sp>
        <p:nvSpPr>
          <p:cNvPr id="153" name="Shape 15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gn="ctr">
              <a:spcBef>
                <a:spcPts val="0"/>
              </a:spcBef>
              <a:buNone/>
            </a:pPr>
            <a:r>
              <a:rPr lang="en">
                <a:solidFill>
                  <a:schemeClr val="lt2"/>
                </a:solidFill>
              </a:rPr>
              <a:t>Tf-Idf DEFINITIONS (contd)</a:t>
            </a:r>
          </a:p>
          <a:p>
            <a:pPr lvl="0">
              <a:spcBef>
                <a:spcPts val="0"/>
              </a:spcBef>
              <a:buNone/>
            </a:pPr>
            <a:r>
              <a:t/>
            </a:r>
            <a:endParaRPr>
              <a:solidFill>
                <a:schemeClr val="lt2"/>
              </a:solidFill>
            </a:endParaRPr>
          </a:p>
        </p:txBody>
      </p:sp>
      <p:sp>
        <p:nvSpPr>
          <p:cNvPr id="159" name="Shape 159"/>
          <p:cNvSpPr txBox="1"/>
          <p:nvPr>
            <p:ph idx="1" type="body"/>
          </p:nvPr>
        </p:nvSpPr>
        <p:spPr>
          <a:xfrm>
            <a:off x="243225" y="1175300"/>
            <a:ext cx="8520600" cy="3416400"/>
          </a:xfrm>
          <a:prstGeom prst="rect">
            <a:avLst/>
          </a:prstGeom>
        </p:spPr>
        <p:txBody>
          <a:bodyPr anchorCtr="0" anchor="t" bIns="91425" lIns="91425" rIns="91425" tIns="91425">
            <a:noAutofit/>
          </a:bodyPr>
          <a:lstStyle/>
          <a:p>
            <a:pPr lvl="0" rtl="0">
              <a:spcBef>
                <a:spcPts val="1400"/>
              </a:spcBef>
              <a:spcAft>
                <a:spcPts val="400"/>
              </a:spcAft>
              <a:buNone/>
            </a:pPr>
            <a:r>
              <a:t/>
            </a:r>
            <a:endParaRPr b="1"/>
          </a:p>
          <a:p>
            <a:pPr indent="-228600" lvl="0" marL="457200" rtl="0">
              <a:spcBef>
                <a:spcPts val="1400"/>
              </a:spcBef>
              <a:spcAft>
                <a:spcPts val="400"/>
              </a:spcAft>
            </a:pPr>
            <a:r>
              <a:rPr b="1" lang="en"/>
              <a:t>Term frequency–Inverse document frequency is calculated as:</a:t>
            </a:r>
          </a:p>
          <a:p>
            <a:pPr lvl="0">
              <a:spcBef>
                <a:spcPts val="0"/>
              </a:spcBef>
              <a:buNone/>
            </a:pPr>
            <a:r>
              <a:t/>
            </a:r>
            <a:endParaRPr/>
          </a:p>
          <a:p>
            <a:pPr indent="-228600" lvl="0" marL="457200" rtl="0">
              <a:spcBef>
                <a:spcPts val="0"/>
              </a:spcBef>
            </a:pPr>
            <a:r>
              <a:rPr lang="en"/>
              <a:t>Example of tf-idf:</a:t>
            </a:r>
            <a:br>
              <a:rPr lang="en"/>
            </a:br>
            <a:r>
              <a:rPr lang="en" sz="1400"/>
              <a:t>tf(“example”, d2) = 3/7 = 0.429</a:t>
            </a:r>
            <a:br>
              <a:rPr lang="en" sz="1400"/>
            </a:br>
            <a:r>
              <a:rPr lang="en" sz="1400"/>
              <a:t>idf(“example”, D) = log(2/1) = 0.301</a:t>
            </a:r>
          </a:p>
          <a:p>
            <a:pPr indent="457200" lvl="0" rtl="0">
              <a:spcBef>
                <a:spcPts val="0"/>
              </a:spcBef>
              <a:buNone/>
            </a:pPr>
            <a:r>
              <a:rPr lang="en" sz="1400"/>
              <a:t>Then,</a:t>
            </a:r>
            <a:br>
              <a:rPr lang="en" sz="1400"/>
            </a:br>
            <a:r>
              <a:rPr lang="en" sz="1400"/>
              <a:t>	tf-idf(“example”, d2)  = 0.429 * 0.301</a:t>
            </a:r>
            <a:br>
              <a:rPr lang="en" sz="1400"/>
            </a:br>
            <a:r>
              <a:rPr lang="en" sz="1400"/>
              <a:t>	 =  0.13</a:t>
            </a:r>
          </a:p>
          <a:p>
            <a:pPr indent="457200" lvl="0" rtl="0">
              <a:spcBef>
                <a:spcPts val="0"/>
              </a:spcBef>
              <a:buNone/>
            </a:pPr>
            <a:r>
              <a:rPr lang="en" sz="1400"/>
              <a:t>									d1					d2</a:t>
            </a:r>
          </a:p>
        </p:txBody>
      </p:sp>
      <p:graphicFrame>
        <p:nvGraphicFramePr>
          <p:cNvPr id="160" name="Shape 160"/>
          <p:cNvGraphicFramePr/>
          <p:nvPr/>
        </p:nvGraphicFramePr>
        <p:xfrm>
          <a:off x="4217400" y="2622250"/>
          <a:ext cx="3000000" cy="3000000"/>
        </p:xfrm>
        <a:graphic>
          <a:graphicData uri="http://schemas.openxmlformats.org/drawingml/2006/table">
            <a:tbl>
              <a:tblPr>
                <a:noFill/>
                <a:tableStyleId>{B11E22FA-342F-4487-B780-0B41DDBCEFFC}</a:tableStyleId>
              </a:tblPr>
              <a:tblGrid>
                <a:gridCol w="973600"/>
                <a:gridCol w="973600"/>
              </a:tblGrid>
              <a:tr h="462125">
                <a:tc>
                  <a:txBody>
                    <a:bodyPr>
                      <a:noAutofit/>
                    </a:bodyPr>
                    <a:lstStyle/>
                    <a:p>
                      <a:pPr lvl="0">
                        <a:spcBef>
                          <a:spcPts val="0"/>
                        </a:spcBef>
                        <a:buNone/>
                      </a:pPr>
                      <a:r>
                        <a:rPr lang="en">
                          <a:solidFill>
                            <a:schemeClr val="lt2"/>
                          </a:solidFill>
                        </a:rPr>
                        <a:t>Term</a:t>
                      </a:r>
                    </a:p>
                  </a:txBody>
                  <a:tcPr marT="91425" marB="91425" marR="91425" marL="91425"/>
                </a:tc>
                <a:tc>
                  <a:txBody>
                    <a:bodyPr>
                      <a:noAutofit/>
                    </a:bodyPr>
                    <a:lstStyle/>
                    <a:p>
                      <a:pPr lvl="0">
                        <a:spcBef>
                          <a:spcPts val="0"/>
                        </a:spcBef>
                        <a:buNone/>
                      </a:pPr>
                      <a:r>
                        <a:rPr lang="en">
                          <a:solidFill>
                            <a:schemeClr val="lt2"/>
                          </a:solidFill>
                        </a:rPr>
                        <a:t>Count</a:t>
                      </a:r>
                    </a:p>
                  </a:txBody>
                  <a:tcPr marT="91425" marB="91425" marR="91425" marL="91425"/>
                </a:tc>
              </a:tr>
              <a:tr h="296875">
                <a:tc>
                  <a:txBody>
                    <a:bodyPr>
                      <a:noAutofit/>
                    </a:bodyPr>
                    <a:lstStyle/>
                    <a:p>
                      <a:pPr lvl="0">
                        <a:spcBef>
                          <a:spcPts val="0"/>
                        </a:spcBef>
                        <a:buNone/>
                      </a:pPr>
                      <a:r>
                        <a:rPr lang="en">
                          <a:solidFill>
                            <a:schemeClr val="lt2"/>
                          </a:solidFill>
                        </a:rPr>
                        <a:t>this</a:t>
                      </a:r>
                    </a:p>
                  </a:txBody>
                  <a:tcPr marT="91425" marB="91425" marR="91425" marL="91425"/>
                </a:tc>
                <a:tc>
                  <a:txBody>
                    <a:bodyPr>
                      <a:noAutofit/>
                    </a:bodyPr>
                    <a:lstStyle/>
                    <a:p>
                      <a:pPr lvl="0">
                        <a:spcBef>
                          <a:spcPts val="0"/>
                        </a:spcBef>
                        <a:buNone/>
                      </a:pPr>
                      <a:r>
                        <a:rPr lang="en">
                          <a:solidFill>
                            <a:schemeClr val="lt2"/>
                          </a:solidFill>
                        </a:rPr>
                        <a:t>1</a:t>
                      </a:r>
                    </a:p>
                  </a:txBody>
                  <a:tcPr marT="91425" marB="91425" marR="91425" marL="91425"/>
                </a:tc>
              </a:tr>
              <a:tr h="296875">
                <a:tc>
                  <a:txBody>
                    <a:bodyPr>
                      <a:noAutofit/>
                    </a:bodyPr>
                    <a:lstStyle/>
                    <a:p>
                      <a:pPr lvl="0">
                        <a:spcBef>
                          <a:spcPts val="0"/>
                        </a:spcBef>
                        <a:buNone/>
                      </a:pPr>
                      <a:r>
                        <a:rPr lang="en">
                          <a:solidFill>
                            <a:schemeClr val="lt2"/>
                          </a:solidFill>
                        </a:rPr>
                        <a:t>is</a:t>
                      </a:r>
                    </a:p>
                  </a:txBody>
                  <a:tcPr marT="91425" marB="91425" marR="91425" marL="91425"/>
                </a:tc>
                <a:tc>
                  <a:txBody>
                    <a:bodyPr>
                      <a:noAutofit/>
                    </a:bodyPr>
                    <a:lstStyle/>
                    <a:p>
                      <a:pPr lvl="0">
                        <a:spcBef>
                          <a:spcPts val="0"/>
                        </a:spcBef>
                        <a:buNone/>
                      </a:pPr>
                      <a:r>
                        <a:rPr lang="en">
                          <a:solidFill>
                            <a:schemeClr val="lt2"/>
                          </a:solidFill>
                        </a:rPr>
                        <a:t>1</a:t>
                      </a:r>
                    </a:p>
                  </a:txBody>
                  <a:tcPr marT="91425" marB="91425" marR="91425" marL="91425"/>
                </a:tc>
              </a:tr>
              <a:tr h="304225">
                <a:tc>
                  <a:txBody>
                    <a:bodyPr>
                      <a:noAutofit/>
                    </a:bodyPr>
                    <a:lstStyle/>
                    <a:p>
                      <a:pPr lvl="0">
                        <a:spcBef>
                          <a:spcPts val="0"/>
                        </a:spcBef>
                        <a:buNone/>
                      </a:pPr>
                      <a:r>
                        <a:rPr lang="en">
                          <a:solidFill>
                            <a:schemeClr val="lt2"/>
                          </a:solidFill>
                        </a:rPr>
                        <a:t>a</a:t>
                      </a:r>
                    </a:p>
                  </a:txBody>
                  <a:tcPr marT="91425" marB="91425" marR="91425" marL="91425"/>
                </a:tc>
                <a:tc>
                  <a:txBody>
                    <a:bodyPr>
                      <a:noAutofit/>
                    </a:bodyPr>
                    <a:lstStyle/>
                    <a:p>
                      <a:pPr lvl="0">
                        <a:spcBef>
                          <a:spcPts val="0"/>
                        </a:spcBef>
                        <a:buNone/>
                      </a:pPr>
                      <a:r>
                        <a:rPr lang="en">
                          <a:solidFill>
                            <a:schemeClr val="lt2"/>
                          </a:solidFill>
                        </a:rPr>
                        <a:t>2</a:t>
                      </a:r>
                    </a:p>
                  </a:txBody>
                  <a:tcPr marT="91425" marB="91425" marR="91425" marL="91425"/>
                </a:tc>
              </a:tr>
              <a:tr h="303675">
                <a:tc>
                  <a:txBody>
                    <a:bodyPr>
                      <a:noAutofit/>
                    </a:bodyPr>
                    <a:lstStyle/>
                    <a:p>
                      <a:pPr lvl="0">
                        <a:spcBef>
                          <a:spcPts val="0"/>
                        </a:spcBef>
                        <a:buNone/>
                      </a:pPr>
                      <a:r>
                        <a:rPr lang="en">
                          <a:solidFill>
                            <a:schemeClr val="lt2"/>
                          </a:solidFill>
                        </a:rPr>
                        <a:t>sample</a:t>
                      </a:r>
                    </a:p>
                  </a:txBody>
                  <a:tcPr marT="91425" marB="91425" marR="91425" marL="91425"/>
                </a:tc>
                <a:tc>
                  <a:txBody>
                    <a:bodyPr>
                      <a:noAutofit/>
                    </a:bodyPr>
                    <a:lstStyle/>
                    <a:p>
                      <a:pPr lvl="0">
                        <a:spcBef>
                          <a:spcPts val="0"/>
                        </a:spcBef>
                        <a:buNone/>
                      </a:pPr>
                      <a:r>
                        <a:rPr lang="en">
                          <a:solidFill>
                            <a:schemeClr val="lt2"/>
                          </a:solidFill>
                        </a:rPr>
                        <a:t>1</a:t>
                      </a:r>
                    </a:p>
                  </a:txBody>
                  <a:tcPr marT="91425" marB="91425" marR="91425" marL="91425"/>
                </a:tc>
              </a:tr>
            </a:tbl>
          </a:graphicData>
        </a:graphic>
      </p:graphicFrame>
      <p:graphicFrame>
        <p:nvGraphicFramePr>
          <p:cNvPr id="161" name="Shape 161"/>
          <p:cNvGraphicFramePr/>
          <p:nvPr/>
        </p:nvGraphicFramePr>
        <p:xfrm>
          <a:off x="6420650" y="2631450"/>
          <a:ext cx="3000000" cy="3000000"/>
        </p:xfrm>
        <a:graphic>
          <a:graphicData uri="http://schemas.openxmlformats.org/drawingml/2006/table">
            <a:tbl>
              <a:tblPr>
                <a:noFill/>
                <a:tableStyleId>{B11E22FA-342F-4487-B780-0B41DDBCEFFC}</a:tableStyleId>
              </a:tblPr>
              <a:tblGrid>
                <a:gridCol w="932625"/>
                <a:gridCol w="838250"/>
              </a:tblGrid>
              <a:tr h="443700">
                <a:tc>
                  <a:txBody>
                    <a:bodyPr>
                      <a:noAutofit/>
                    </a:bodyPr>
                    <a:lstStyle/>
                    <a:p>
                      <a:pPr lvl="0">
                        <a:spcBef>
                          <a:spcPts val="0"/>
                        </a:spcBef>
                        <a:buNone/>
                      </a:pPr>
                      <a:r>
                        <a:rPr lang="en">
                          <a:solidFill>
                            <a:schemeClr val="lt2"/>
                          </a:solidFill>
                        </a:rPr>
                        <a:t>Term</a:t>
                      </a:r>
                    </a:p>
                  </a:txBody>
                  <a:tcPr marT="91425" marB="91425" marR="91425" marL="91425"/>
                </a:tc>
                <a:tc>
                  <a:txBody>
                    <a:bodyPr>
                      <a:noAutofit/>
                    </a:bodyPr>
                    <a:lstStyle/>
                    <a:p>
                      <a:pPr lvl="0">
                        <a:spcBef>
                          <a:spcPts val="0"/>
                        </a:spcBef>
                        <a:buNone/>
                      </a:pPr>
                      <a:r>
                        <a:rPr lang="en">
                          <a:solidFill>
                            <a:schemeClr val="lt2"/>
                          </a:solidFill>
                        </a:rPr>
                        <a:t>Count</a:t>
                      </a:r>
                    </a:p>
                  </a:txBody>
                  <a:tcPr marT="91425" marB="91425" marR="91425" marL="91425"/>
                </a:tc>
              </a:tr>
              <a:tr h="319325">
                <a:tc>
                  <a:txBody>
                    <a:bodyPr>
                      <a:noAutofit/>
                    </a:bodyPr>
                    <a:lstStyle/>
                    <a:p>
                      <a:pPr lvl="0">
                        <a:spcBef>
                          <a:spcPts val="0"/>
                        </a:spcBef>
                        <a:buNone/>
                      </a:pPr>
                      <a:r>
                        <a:rPr lang="en">
                          <a:solidFill>
                            <a:schemeClr val="lt2"/>
                          </a:solidFill>
                        </a:rPr>
                        <a:t>this</a:t>
                      </a:r>
                    </a:p>
                  </a:txBody>
                  <a:tcPr marT="91425" marB="91425" marR="91425" marL="91425"/>
                </a:tc>
                <a:tc>
                  <a:txBody>
                    <a:bodyPr>
                      <a:noAutofit/>
                    </a:bodyPr>
                    <a:lstStyle/>
                    <a:p>
                      <a:pPr lvl="0">
                        <a:spcBef>
                          <a:spcPts val="0"/>
                        </a:spcBef>
                        <a:buNone/>
                      </a:pPr>
                      <a:r>
                        <a:rPr lang="en">
                          <a:solidFill>
                            <a:schemeClr val="lt2"/>
                          </a:solidFill>
                        </a:rPr>
                        <a:t>1</a:t>
                      </a:r>
                    </a:p>
                  </a:txBody>
                  <a:tcPr marT="91425" marB="91425" marR="91425" marL="91425"/>
                </a:tc>
              </a:tr>
              <a:tr h="319325">
                <a:tc>
                  <a:txBody>
                    <a:bodyPr>
                      <a:noAutofit/>
                    </a:bodyPr>
                    <a:lstStyle/>
                    <a:p>
                      <a:pPr lvl="0">
                        <a:spcBef>
                          <a:spcPts val="0"/>
                        </a:spcBef>
                        <a:buNone/>
                      </a:pPr>
                      <a:r>
                        <a:rPr lang="en">
                          <a:solidFill>
                            <a:schemeClr val="lt2"/>
                          </a:solidFill>
                        </a:rPr>
                        <a:t>is</a:t>
                      </a:r>
                    </a:p>
                  </a:txBody>
                  <a:tcPr marT="91425" marB="91425" marR="91425" marL="91425"/>
                </a:tc>
                <a:tc>
                  <a:txBody>
                    <a:bodyPr>
                      <a:noAutofit/>
                    </a:bodyPr>
                    <a:lstStyle/>
                    <a:p>
                      <a:pPr lvl="0">
                        <a:spcBef>
                          <a:spcPts val="0"/>
                        </a:spcBef>
                        <a:buNone/>
                      </a:pPr>
                      <a:r>
                        <a:rPr lang="en">
                          <a:solidFill>
                            <a:schemeClr val="lt2"/>
                          </a:solidFill>
                        </a:rPr>
                        <a:t>1</a:t>
                      </a:r>
                    </a:p>
                  </a:txBody>
                  <a:tcPr marT="91425" marB="91425" marR="91425" marL="91425"/>
                </a:tc>
              </a:tr>
              <a:tr h="319325">
                <a:tc>
                  <a:txBody>
                    <a:bodyPr>
                      <a:noAutofit/>
                    </a:bodyPr>
                    <a:lstStyle/>
                    <a:p>
                      <a:pPr lvl="0">
                        <a:spcBef>
                          <a:spcPts val="0"/>
                        </a:spcBef>
                        <a:buNone/>
                      </a:pPr>
                      <a:r>
                        <a:rPr lang="en">
                          <a:solidFill>
                            <a:schemeClr val="lt2"/>
                          </a:solidFill>
                        </a:rPr>
                        <a:t>another</a:t>
                      </a:r>
                    </a:p>
                  </a:txBody>
                  <a:tcPr marT="91425" marB="91425" marR="91425" marL="91425"/>
                </a:tc>
                <a:tc>
                  <a:txBody>
                    <a:bodyPr>
                      <a:noAutofit/>
                    </a:bodyPr>
                    <a:lstStyle/>
                    <a:p>
                      <a:pPr lvl="0">
                        <a:spcBef>
                          <a:spcPts val="0"/>
                        </a:spcBef>
                        <a:buNone/>
                      </a:pPr>
                      <a:r>
                        <a:rPr lang="en">
                          <a:solidFill>
                            <a:schemeClr val="lt2"/>
                          </a:solidFill>
                        </a:rPr>
                        <a:t>2</a:t>
                      </a:r>
                    </a:p>
                  </a:txBody>
                  <a:tcPr marT="91425" marB="91425" marR="91425" marL="91425"/>
                </a:tc>
              </a:tr>
              <a:tr h="319325">
                <a:tc>
                  <a:txBody>
                    <a:bodyPr>
                      <a:noAutofit/>
                    </a:bodyPr>
                    <a:lstStyle/>
                    <a:p>
                      <a:pPr lvl="0">
                        <a:spcBef>
                          <a:spcPts val="0"/>
                        </a:spcBef>
                        <a:buNone/>
                      </a:pPr>
                      <a:r>
                        <a:rPr lang="en">
                          <a:solidFill>
                            <a:schemeClr val="lt2"/>
                          </a:solidFill>
                        </a:rPr>
                        <a:t>example</a:t>
                      </a:r>
                    </a:p>
                  </a:txBody>
                  <a:tcPr marT="91425" marB="91425" marR="91425" marL="91425"/>
                </a:tc>
                <a:tc>
                  <a:txBody>
                    <a:bodyPr>
                      <a:noAutofit/>
                    </a:bodyPr>
                    <a:lstStyle/>
                    <a:p>
                      <a:pPr lvl="0">
                        <a:spcBef>
                          <a:spcPts val="0"/>
                        </a:spcBef>
                        <a:buNone/>
                      </a:pPr>
                      <a:r>
                        <a:rPr lang="en">
                          <a:solidFill>
                            <a:schemeClr val="lt2"/>
                          </a:solidFill>
                        </a:rPr>
                        <a:t>3</a:t>
                      </a:r>
                    </a:p>
                  </a:txBody>
                  <a:tcPr marT="91425" marB="91425" marR="91425" marL="91425"/>
                </a:tc>
              </a:tr>
            </a:tbl>
          </a:graphicData>
        </a:graphic>
      </p:graphicFrame>
      <p:pic>
        <p:nvPicPr>
          <p:cNvPr descr="WhatsApp Image 2017-04-03 at 9.01.16 AM.jpeg" id="162" name="Shape 162"/>
          <p:cNvPicPr preferRelativeResize="0"/>
          <p:nvPr/>
        </p:nvPicPr>
        <p:blipFill>
          <a:blip r:embed="rId3">
            <a:alphaModFix/>
          </a:blip>
          <a:stretch>
            <a:fillRect/>
          </a:stretch>
        </p:blipFill>
        <p:spPr>
          <a:xfrm>
            <a:off x="936775" y="2238923"/>
            <a:ext cx="3138674" cy="504675"/>
          </a:xfrm>
          <a:prstGeom prst="rect">
            <a:avLst/>
          </a:prstGeom>
          <a:noFill/>
          <a:ln>
            <a:noFill/>
          </a:ln>
        </p:spPr>
      </p:pic>
      <p:sp>
        <p:nvSpPr>
          <p:cNvPr id="163" name="Shape 16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LSA</a:t>
            </a:r>
          </a:p>
        </p:txBody>
      </p:sp>
      <p:sp>
        <p:nvSpPr>
          <p:cNvPr id="169" name="Shape 169"/>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317500" lvl="0" marL="457200">
              <a:spcBef>
                <a:spcPts val="0"/>
              </a:spcBef>
              <a:buSzPct val="100000"/>
              <a:buChar char="●"/>
            </a:pPr>
            <a:r>
              <a:rPr lang="en" sz="1400"/>
              <a:t>Latent Semantic Analysis</a:t>
            </a:r>
          </a:p>
          <a:p>
            <a:pPr indent="-317500" lvl="0" marL="457200">
              <a:spcBef>
                <a:spcPts val="0"/>
              </a:spcBef>
              <a:buSzPct val="100000"/>
              <a:buChar char="●"/>
            </a:pPr>
            <a:r>
              <a:rPr lang="en" sz="1400"/>
              <a:t>A </a:t>
            </a:r>
            <a:r>
              <a:rPr lang="en" sz="1400"/>
              <a:t>method for extracting and representing the contextual meaning of words by statistical computations performed on a corpus of documents.</a:t>
            </a:r>
          </a:p>
          <a:p>
            <a:pPr indent="-317500" lvl="0" marL="457200" rtl="0">
              <a:spcBef>
                <a:spcPts val="0"/>
              </a:spcBef>
              <a:buSzPct val="100000"/>
              <a:buChar char="●"/>
            </a:pPr>
            <a:r>
              <a:rPr lang="en" sz="1400"/>
              <a:t>The underlying idea is that the totality of information about all the word contexts, in which a given word does and does not appear, provides a set of mutual constraints that largely determines the similarity of meaning of words.</a:t>
            </a:r>
          </a:p>
          <a:p>
            <a:pPr indent="-317500" lvl="0" marL="457200" rtl="0">
              <a:spcBef>
                <a:spcPts val="0"/>
              </a:spcBef>
              <a:buSzPct val="100000"/>
              <a:buChar char="●"/>
            </a:pPr>
            <a:r>
              <a:rPr lang="en" sz="1400"/>
              <a:t>We not only search for the word, but all other words in the document which have some relative meaning, or is a synonym to the main word.</a:t>
            </a:r>
          </a:p>
          <a:p>
            <a:pPr indent="-317500" lvl="0" marL="457200" rtl="0">
              <a:spcBef>
                <a:spcPts val="0"/>
              </a:spcBef>
              <a:buSzPct val="100000"/>
              <a:buChar char="●"/>
            </a:pPr>
            <a:r>
              <a:rPr lang="en" sz="1400"/>
              <a:t>This is used by Google as a part of their page ranking algorithm. </a:t>
            </a:r>
          </a:p>
        </p:txBody>
      </p:sp>
      <p:sp>
        <p:nvSpPr>
          <p:cNvPr id="170" name="Shape 17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471900" y="1919075"/>
            <a:ext cx="8222100" cy="2556600"/>
          </a:xfrm>
          <a:prstGeom prst="rect">
            <a:avLst/>
          </a:prstGeom>
        </p:spPr>
        <p:txBody>
          <a:bodyPr anchorCtr="0" anchor="t" bIns="91425" lIns="91425" rIns="91425" tIns="91425">
            <a:noAutofit/>
          </a:bodyPr>
          <a:lstStyle/>
          <a:p>
            <a:pPr lvl="0">
              <a:spcBef>
                <a:spcPts val="0"/>
              </a:spcBef>
              <a:buNone/>
            </a:pPr>
            <a:r>
              <a:rPr lang="en"/>
              <a:t>When we search for WW2 Guns, Google </a:t>
            </a:r>
            <a:br>
              <a:rPr lang="en"/>
            </a:br>
            <a:r>
              <a:rPr lang="en"/>
              <a:t>shows us search results for World War 2 Guns</a:t>
            </a:r>
            <a:br>
              <a:rPr lang="en"/>
            </a:br>
            <a:r>
              <a:rPr lang="en"/>
              <a:t>b</a:t>
            </a:r>
            <a:r>
              <a:rPr lang="en"/>
              <a:t>ecause in the millions of articles, WW and </a:t>
            </a:r>
            <a:br>
              <a:rPr lang="en"/>
            </a:br>
            <a:r>
              <a:rPr lang="en"/>
              <a:t>World War are found together, not because it</a:t>
            </a:r>
            <a:br>
              <a:rPr lang="en"/>
            </a:br>
            <a:r>
              <a:rPr lang="en"/>
              <a:t>i</a:t>
            </a:r>
            <a:r>
              <a:rPr lang="en"/>
              <a:t>s the abbreviation of the other. </a:t>
            </a:r>
          </a:p>
          <a:p>
            <a:pPr lvl="0">
              <a:spcBef>
                <a:spcPts val="0"/>
              </a:spcBef>
              <a:buNone/>
            </a:pPr>
            <a:r>
              <a:t/>
            </a:r>
            <a:endParaRPr/>
          </a:p>
        </p:txBody>
      </p:sp>
      <p:pic>
        <p:nvPicPr>
          <p:cNvPr id="176" name="Shape 176"/>
          <p:cNvPicPr preferRelativeResize="0"/>
          <p:nvPr/>
        </p:nvPicPr>
        <p:blipFill>
          <a:blip r:embed="rId3">
            <a:alphaModFix/>
          </a:blip>
          <a:stretch>
            <a:fillRect/>
          </a:stretch>
        </p:blipFill>
        <p:spPr>
          <a:xfrm>
            <a:off x="5360725" y="12"/>
            <a:ext cx="3258900" cy="4826275"/>
          </a:xfrm>
          <a:prstGeom prst="rect">
            <a:avLst/>
          </a:prstGeom>
          <a:noFill/>
          <a:ln>
            <a:noFill/>
          </a:ln>
        </p:spPr>
      </p:pic>
      <p:sp>
        <p:nvSpPr>
          <p:cNvPr id="177" name="Shape 17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83" name="Shape 183"/>
          <p:cNvSpPr txBox="1"/>
          <p:nvPr>
            <p:ph idx="1" type="body"/>
          </p:nvPr>
        </p:nvSpPr>
        <p:spPr>
          <a:xfrm>
            <a:off x="471900" y="1919075"/>
            <a:ext cx="8222100" cy="25566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Fig 1: Google “baker”							Fig 2: Google “baker cak”</a:t>
            </a:r>
          </a:p>
        </p:txBody>
      </p:sp>
      <p:pic>
        <p:nvPicPr>
          <p:cNvPr id="184" name="Shape 184"/>
          <p:cNvPicPr preferRelativeResize="0"/>
          <p:nvPr/>
        </p:nvPicPr>
        <p:blipFill>
          <a:blip r:embed="rId3">
            <a:alphaModFix/>
          </a:blip>
          <a:stretch>
            <a:fillRect/>
          </a:stretch>
        </p:blipFill>
        <p:spPr>
          <a:xfrm>
            <a:off x="4794646" y="1727100"/>
            <a:ext cx="3847443" cy="3416399"/>
          </a:xfrm>
          <a:prstGeom prst="rect">
            <a:avLst/>
          </a:prstGeom>
          <a:noFill/>
          <a:ln>
            <a:noFill/>
          </a:ln>
        </p:spPr>
      </p:pic>
      <p:pic>
        <p:nvPicPr>
          <p:cNvPr id="185" name="Shape 185"/>
          <p:cNvPicPr preferRelativeResize="0"/>
          <p:nvPr/>
        </p:nvPicPr>
        <p:blipFill>
          <a:blip r:embed="rId4">
            <a:alphaModFix/>
          </a:blip>
          <a:stretch>
            <a:fillRect/>
          </a:stretch>
        </p:blipFill>
        <p:spPr>
          <a:xfrm>
            <a:off x="471899" y="1727100"/>
            <a:ext cx="3847448" cy="3416396"/>
          </a:xfrm>
          <a:prstGeom prst="rect">
            <a:avLst/>
          </a:prstGeom>
          <a:noFill/>
          <a:ln>
            <a:noFill/>
          </a:ln>
        </p:spPr>
      </p:pic>
      <p:sp>
        <p:nvSpPr>
          <p:cNvPr id="186" name="Shape 18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LSA contd</a:t>
            </a:r>
          </a:p>
        </p:txBody>
      </p:sp>
      <p:sp>
        <p:nvSpPr>
          <p:cNvPr id="192" name="Shape 192"/>
          <p:cNvSpPr txBox="1"/>
          <p:nvPr>
            <p:ph idx="1" type="body"/>
          </p:nvPr>
        </p:nvSpPr>
        <p:spPr>
          <a:xfrm>
            <a:off x="471900" y="1919075"/>
            <a:ext cx="8222100" cy="25566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	Fig 1: Google “baker”				    Fig 2: Google “baker cak” </a:t>
            </a:r>
          </a:p>
        </p:txBody>
      </p:sp>
      <p:graphicFrame>
        <p:nvGraphicFramePr>
          <p:cNvPr id="193" name="Shape 193"/>
          <p:cNvGraphicFramePr/>
          <p:nvPr/>
        </p:nvGraphicFramePr>
        <p:xfrm>
          <a:off x="952500" y="1619250"/>
          <a:ext cx="3000000" cy="3000000"/>
        </p:xfrm>
        <a:graphic>
          <a:graphicData uri="http://schemas.openxmlformats.org/drawingml/2006/table">
            <a:tbl>
              <a:tblPr>
                <a:noFill/>
                <a:tableStyleId>{B11E22FA-342F-4487-B780-0B41DDBCEFFC}</a:tableStyleId>
              </a:tblPr>
              <a:tblGrid>
                <a:gridCol w="2282425"/>
              </a:tblGrid>
              <a:tr h="527150">
                <a:tc>
                  <a:txBody>
                    <a:bodyPr>
                      <a:noAutofit/>
                    </a:bodyPr>
                    <a:lstStyle/>
                    <a:p>
                      <a:pPr lvl="0">
                        <a:spcBef>
                          <a:spcPts val="0"/>
                        </a:spcBef>
                        <a:buNone/>
                      </a:pPr>
                      <a:r>
                        <a:rPr lang="en">
                          <a:solidFill>
                            <a:schemeClr val="lt2"/>
                          </a:solidFill>
                        </a:rPr>
                        <a:t>Baker</a:t>
                      </a:r>
                    </a:p>
                  </a:txBody>
                  <a:tcPr marT="91425" marB="91425" marR="91425" marL="91425"/>
                </a:tc>
              </a:tr>
              <a:tr h="527150">
                <a:tc>
                  <a:txBody>
                    <a:bodyPr>
                      <a:noAutofit/>
                    </a:bodyPr>
                    <a:lstStyle/>
                    <a:p>
                      <a:pPr lvl="0">
                        <a:spcBef>
                          <a:spcPts val="0"/>
                        </a:spcBef>
                        <a:buNone/>
                      </a:pPr>
                      <a:r>
                        <a:rPr lang="en">
                          <a:solidFill>
                            <a:schemeClr val="lt2"/>
                          </a:solidFill>
                        </a:rPr>
                        <a:t>Street</a:t>
                      </a:r>
                    </a:p>
                  </a:txBody>
                  <a:tcPr marT="91425" marB="91425" marR="91425" marL="91425"/>
                </a:tc>
              </a:tr>
              <a:tr h="527150">
                <a:tc>
                  <a:txBody>
                    <a:bodyPr>
                      <a:noAutofit/>
                    </a:bodyPr>
                    <a:lstStyle/>
                    <a:p>
                      <a:pPr lvl="0">
                        <a:spcBef>
                          <a:spcPts val="0"/>
                        </a:spcBef>
                        <a:buNone/>
                      </a:pPr>
                      <a:r>
                        <a:rPr lang="en">
                          <a:solidFill>
                            <a:schemeClr val="lt2"/>
                          </a:solidFill>
                        </a:rPr>
                        <a:t>Sherlock</a:t>
                      </a:r>
                    </a:p>
                  </a:txBody>
                  <a:tcPr marT="91425" marB="91425" marR="91425" marL="91425"/>
                </a:tc>
              </a:tr>
              <a:tr h="527150">
                <a:tc>
                  <a:txBody>
                    <a:bodyPr>
                      <a:noAutofit/>
                    </a:bodyPr>
                    <a:lstStyle/>
                    <a:p>
                      <a:pPr lvl="0">
                        <a:spcBef>
                          <a:spcPts val="0"/>
                        </a:spcBef>
                        <a:buNone/>
                      </a:pPr>
                      <a:r>
                        <a:rPr lang="en">
                          <a:solidFill>
                            <a:schemeClr val="lt2"/>
                          </a:solidFill>
                        </a:rPr>
                        <a:t>Watson</a:t>
                      </a:r>
                    </a:p>
                  </a:txBody>
                  <a:tcPr marT="91425" marB="91425" marR="91425" marL="91425"/>
                </a:tc>
              </a:tr>
              <a:tr h="527150">
                <a:tc>
                  <a:txBody>
                    <a:bodyPr>
                      <a:noAutofit/>
                    </a:bodyPr>
                    <a:lstStyle/>
                    <a:p>
                      <a:pPr lvl="0">
                        <a:spcBef>
                          <a:spcPts val="0"/>
                        </a:spcBef>
                        <a:buNone/>
                      </a:pPr>
                      <a:r>
                        <a:rPr lang="en">
                          <a:solidFill>
                            <a:schemeClr val="lt2"/>
                          </a:solidFill>
                        </a:rPr>
                        <a:t>Detective</a:t>
                      </a:r>
                    </a:p>
                  </a:txBody>
                  <a:tcPr marT="91425" marB="91425" marR="91425" marL="91425"/>
                </a:tc>
              </a:tr>
            </a:tbl>
          </a:graphicData>
        </a:graphic>
      </p:graphicFrame>
      <p:graphicFrame>
        <p:nvGraphicFramePr>
          <p:cNvPr id="194" name="Shape 194"/>
          <p:cNvGraphicFramePr/>
          <p:nvPr/>
        </p:nvGraphicFramePr>
        <p:xfrm>
          <a:off x="4781775" y="1619250"/>
          <a:ext cx="3000000" cy="3000000"/>
        </p:xfrm>
        <a:graphic>
          <a:graphicData uri="http://schemas.openxmlformats.org/drawingml/2006/table">
            <a:tbl>
              <a:tblPr>
                <a:noFill/>
                <a:tableStyleId>{B11E22FA-342F-4487-B780-0B41DDBCEFFC}</a:tableStyleId>
              </a:tblPr>
              <a:tblGrid>
                <a:gridCol w="2435375"/>
              </a:tblGrid>
              <a:tr h="554075">
                <a:tc>
                  <a:txBody>
                    <a:bodyPr>
                      <a:noAutofit/>
                    </a:bodyPr>
                    <a:lstStyle/>
                    <a:p>
                      <a:pPr lvl="0">
                        <a:spcBef>
                          <a:spcPts val="0"/>
                        </a:spcBef>
                        <a:buNone/>
                      </a:pPr>
                      <a:r>
                        <a:rPr lang="en">
                          <a:solidFill>
                            <a:schemeClr val="lt2"/>
                          </a:solidFill>
                        </a:rPr>
                        <a:t>Baker</a:t>
                      </a:r>
                    </a:p>
                  </a:txBody>
                  <a:tcPr marT="91425" marB="91425" marR="91425" marL="91425"/>
                </a:tc>
              </a:tr>
              <a:tr h="554075">
                <a:tc>
                  <a:txBody>
                    <a:bodyPr>
                      <a:noAutofit/>
                    </a:bodyPr>
                    <a:lstStyle/>
                    <a:p>
                      <a:pPr lvl="0">
                        <a:spcBef>
                          <a:spcPts val="0"/>
                        </a:spcBef>
                        <a:buNone/>
                      </a:pPr>
                      <a:r>
                        <a:rPr lang="en">
                          <a:solidFill>
                            <a:schemeClr val="lt2"/>
                          </a:solidFill>
                        </a:rPr>
                        <a:t>Cake</a:t>
                      </a:r>
                    </a:p>
                  </a:txBody>
                  <a:tcPr marT="91425" marB="91425" marR="91425" marL="91425"/>
                </a:tc>
              </a:tr>
              <a:tr h="470375">
                <a:tc>
                  <a:txBody>
                    <a:bodyPr>
                      <a:noAutofit/>
                    </a:bodyPr>
                    <a:lstStyle/>
                    <a:p>
                      <a:pPr lvl="0">
                        <a:spcBef>
                          <a:spcPts val="0"/>
                        </a:spcBef>
                        <a:buNone/>
                      </a:pPr>
                      <a:r>
                        <a:rPr lang="en">
                          <a:solidFill>
                            <a:schemeClr val="lt2"/>
                          </a:solidFill>
                        </a:rPr>
                        <a:t>Pastry</a:t>
                      </a:r>
                    </a:p>
                  </a:txBody>
                  <a:tcPr marT="91425" marB="91425" marR="91425" marL="91425"/>
                </a:tc>
              </a:tr>
              <a:tr h="554075">
                <a:tc>
                  <a:txBody>
                    <a:bodyPr>
                      <a:noAutofit/>
                    </a:bodyPr>
                    <a:lstStyle/>
                    <a:p>
                      <a:pPr lvl="0">
                        <a:spcBef>
                          <a:spcPts val="0"/>
                        </a:spcBef>
                        <a:buNone/>
                      </a:pPr>
                      <a:r>
                        <a:rPr lang="en">
                          <a:solidFill>
                            <a:schemeClr val="lt2"/>
                          </a:solidFill>
                        </a:rPr>
                        <a:t>Sweet</a:t>
                      </a:r>
                    </a:p>
                  </a:txBody>
                  <a:tcPr marT="91425" marB="91425" marR="91425" marL="91425"/>
                </a:tc>
              </a:tr>
              <a:tr h="554075">
                <a:tc>
                  <a:txBody>
                    <a:bodyPr>
                      <a:noAutofit/>
                    </a:bodyPr>
                    <a:lstStyle/>
                    <a:p>
                      <a:pPr lvl="0">
                        <a:spcBef>
                          <a:spcPts val="0"/>
                        </a:spcBef>
                        <a:buNone/>
                      </a:pPr>
                      <a:r>
                        <a:rPr lang="en">
                          <a:solidFill>
                            <a:schemeClr val="lt2"/>
                          </a:solidFill>
                        </a:rPr>
                        <a:t>Bread</a:t>
                      </a:r>
                    </a:p>
                  </a:txBody>
                  <a:tcPr marT="91425" marB="91425" marR="91425" marL="91425"/>
                </a:tc>
              </a:tr>
            </a:tbl>
          </a:graphicData>
        </a:graphic>
      </p:graphicFrame>
      <p:sp>
        <p:nvSpPr>
          <p:cNvPr id="195" name="Shape 19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LDA</a:t>
            </a:r>
          </a:p>
        </p:txBody>
      </p:sp>
      <p:sp>
        <p:nvSpPr>
          <p:cNvPr id="201" name="Shape 201"/>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317500" lvl="0" marL="457200">
              <a:spcBef>
                <a:spcPts val="0"/>
              </a:spcBef>
              <a:buSzPct val="100000"/>
            </a:pPr>
            <a:r>
              <a:rPr lang="en" sz="1400"/>
              <a:t>Latent Dirichlet Allocation</a:t>
            </a:r>
          </a:p>
          <a:p>
            <a:pPr indent="-317500" lvl="0" marL="457200">
              <a:spcBef>
                <a:spcPts val="0"/>
              </a:spcBef>
              <a:buSzPct val="100000"/>
            </a:pPr>
            <a:r>
              <a:rPr lang="en" sz="1400"/>
              <a:t>A model which breaks down the collection of documents into topics by representing the document as a mixture of topics with their probability distributions.</a:t>
            </a:r>
          </a:p>
          <a:p>
            <a:pPr indent="-317500" lvl="0" marL="457200">
              <a:spcBef>
                <a:spcPts val="0"/>
              </a:spcBef>
              <a:buSzPct val="100000"/>
            </a:pPr>
            <a:r>
              <a:rPr lang="en" sz="1400"/>
              <a:t>The topics are represented as a mixture of words with a probability representing the importance of the word for each topic.</a:t>
            </a:r>
          </a:p>
          <a:p>
            <a:pPr indent="-317500" lvl="0" marL="457200" rtl="0">
              <a:spcBef>
                <a:spcPts val="0"/>
              </a:spcBef>
              <a:buSzPct val="100000"/>
            </a:pPr>
            <a:r>
              <a:rPr lang="en" sz="1400"/>
              <a:t>The distribution is such that Words(1..n) -&gt; Documents(1..n) -&gt; Dataset</a:t>
            </a:r>
          </a:p>
          <a:p>
            <a:pPr indent="-317500" lvl="0" marL="457200" rtl="0">
              <a:spcBef>
                <a:spcPts val="0"/>
              </a:spcBef>
              <a:buSzPct val="100000"/>
            </a:pPr>
            <a:r>
              <a:rPr lang="en" sz="1400"/>
              <a:t>Since LDA provides probability distributions of topics, it is possible to use statistical measures for quantifying the similarity between 2 documents.</a:t>
            </a:r>
          </a:p>
          <a:p>
            <a:pPr indent="-317500" lvl="0" marL="457200" rtl="0">
              <a:spcBef>
                <a:spcPts val="0"/>
              </a:spcBef>
              <a:buSzPct val="100000"/>
            </a:pPr>
            <a:r>
              <a:rPr lang="en" sz="1400"/>
              <a:t>The generative process is as follows:</a:t>
            </a:r>
          </a:p>
          <a:p>
            <a:pPr indent="-228600" lvl="1" marL="914400">
              <a:spcBef>
                <a:spcPts val="0"/>
              </a:spcBef>
            </a:pPr>
            <a:r>
              <a:rPr lang="en"/>
              <a:t>Randomly choose a distribution over topics</a:t>
            </a:r>
          </a:p>
          <a:p>
            <a:pPr indent="-228600" lvl="1" marL="914400" rtl="0">
              <a:spcBef>
                <a:spcPts val="0"/>
              </a:spcBef>
            </a:pPr>
            <a:r>
              <a:rPr lang="en"/>
              <a:t>Probabilistically draw one of the K topics from the distribution over topics</a:t>
            </a:r>
          </a:p>
          <a:p>
            <a:pPr indent="0" lvl="0" marL="0" rtl="0">
              <a:spcBef>
                <a:spcPts val="0"/>
              </a:spcBef>
              <a:buNone/>
            </a:pPr>
            <a:r>
              <a:t/>
            </a:r>
            <a:endParaRPr sz="1400"/>
          </a:p>
          <a:p>
            <a:pPr indent="0" lvl="0" marL="0" rtl="0">
              <a:spcBef>
                <a:spcPts val="0"/>
              </a:spcBef>
              <a:buNone/>
            </a:pPr>
            <a:r>
              <a:t/>
            </a:r>
            <a:endParaRPr sz="1400"/>
          </a:p>
          <a:p>
            <a:pPr indent="0" lvl="0" marL="0" rtl="0">
              <a:spcBef>
                <a:spcPts val="0"/>
              </a:spcBef>
              <a:buNone/>
            </a:pPr>
            <a:r>
              <a:rPr lang="en" sz="1400"/>
              <a:t>measures for quantifying the similarity between two documents.</a:t>
            </a:r>
          </a:p>
          <a:p>
            <a:pPr indent="0" lvl="0" marL="0" rtl="0">
              <a:spcBef>
                <a:spcPts val="0"/>
              </a:spcBef>
              <a:buNone/>
            </a:pPr>
            <a:r>
              <a:t/>
            </a:r>
            <a:endParaRPr sz="1400"/>
          </a:p>
          <a:p>
            <a:pPr lvl="0">
              <a:spcBef>
                <a:spcPts val="0"/>
              </a:spcBef>
              <a:buNone/>
            </a:pPr>
            <a:r>
              <a:t/>
            </a:r>
            <a:endParaRPr sz="1400"/>
          </a:p>
        </p:txBody>
      </p:sp>
      <p:sp>
        <p:nvSpPr>
          <p:cNvPr id="202" name="Shape 20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LDA contd</a:t>
            </a:r>
          </a:p>
        </p:txBody>
      </p:sp>
      <p:sp>
        <p:nvSpPr>
          <p:cNvPr id="208" name="Shape 208"/>
          <p:cNvSpPr txBox="1"/>
          <p:nvPr>
            <p:ph idx="1" type="body"/>
          </p:nvPr>
        </p:nvSpPr>
        <p:spPr>
          <a:xfrm>
            <a:off x="471900" y="1919075"/>
            <a:ext cx="8222100" cy="2556600"/>
          </a:xfrm>
          <a:prstGeom prst="rect">
            <a:avLst/>
          </a:prstGeom>
        </p:spPr>
        <p:txBody>
          <a:bodyPr anchorCtr="0" anchor="t" bIns="91425" lIns="91425" rIns="91425" tIns="91425">
            <a:noAutofit/>
          </a:bodyPr>
          <a:lstStyle/>
          <a:p>
            <a:pPr lvl="0">
              <a:spcBef>
                <a:spcPts val="0"/>
              </a:spcBef>
              <a:buNone/>
            </a:pPr>
            <a:r>
              <a:rPr lang="en"/>
              <a:t>The goal of LDA is to automatically choose a word and correctly guess it’s topic.</a:t>
            </a:r>
          </a:p>
          <a:p>
            <a:pPr lvl="0">
              <a:spcBef>
                <a:spcPts val="0"/>
              </a:spcBef>
              <a:buNone/>
            </a:pPr>
            <a:r>
              <a:t/>
            </a:r>
            <a:endParaRPr/>
          </a:p>
        </p:txBody>
      </p:sp>
      <p:sp>
        <p:nvSpPr>
          <p:cNvPr id="209" name="Shape 209"/>
          <p:cNvSpPr txBox="1"/>
          <p:nvPr/>
        </p:nvSpPr>
        <p:spPr>
          <a:xfrm>
            <a:off x="6910875" y="1654075"/>
            <a:ext cx="1393500" cy="8496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unnamed.jpg" id="210" name="Shape 210"/>
          <p:cNvPicPr preferRelativeResize="0"/>
          <p:nvPr/>
        </p:nvPicPr>
        <p:blipFill>
          <a:blip r:embed="rId3">
            <a:alphaModFix/>
          </a:blip>
          <a:stretch>
            <a:fillRect/>
          </a:stretch>
        </p:blipFill>
        <p:spPr>
          <a:xfrm>
            <a:off x="0" y="0"/>
            <a:ext cx="9144000" cy="4742699"/>
          </a:xfrm>
          <a:prstGeom prst="rect">
            <a:avLst/>
          </a:prstGeom>
          <a:noFill/>
          <a:ln>
            <a:noFill/>
          </a:ln>
        </p:spPr>
      </p:pic>
      <p:sp>
        <p:nvSpPr>
          <p:cNvPr id="211" name="Shape 21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ABSTRACT</a:t>
            </a:r>
          </a:p>
        </p:txBody>
      </p:sp>
      <p:sp>
        <p:nvSpPr>
          <p:cNvPr id="79" name="Shape 79"/>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419100" lvl="0" marL="457200">
              <a:spcBef>
                <a:spcPts val="0"/>
              </a:spcBef>
              <a:buSzPct val="100000"/>
            </a:pPr>
            <a:r>
              <a:rPr lang="en" sz="3000"/>
              <a:t>Semantic Relatedness and its need</a:t>
            </a:r>
          </a:p>
          <a:p>
            <a:pPr indent="-419100" lvl="0" marL="457200">
              <a:spcBef>
                <a:spcPts val="0"/>
              </a:spcBef>
              <a:buSzPct val="100000"/>
            </a:pPr>
            <a:r>
              <a:rPr lang="en" sz="3000"/>
              <a:t>Existing Semantic Models(LSA, LDA, Word2Vec, Doc2Vec)</a:t>
            </a:r>
          </a:p>
          <a:p>
            <a:pPr indent="-419100" lvl="0" marL="457200">
              <a:spcBef>
                <a:spcPts val="0"/>
              </a:spcBef>
              <a:buSzPct val="100000"/>
            </a:pPr>
            <a:r>
              <a:rPr lang="en" sz="3000"/>
              <a:t>Knowledge Base like Wikipedia to supply us with concept vectors</a:t>
            </a:r>
          </a:p>
          <a:p>
            <a:pPr lvl="0">
              <a:spcBef>
                <a:spcPts val="0"/>
              </a:spcBef>
              <a:buNone/>
            </a:pPr>
            <a:r>
              <a:t/>
            </a:r>
            <a:endParaRPr/>
          </a:p>
        </p:txBody>
      </p:sp>
      <p:sp>
        <p:nvSpPr>
          <p:cNvPr id="80" name="Shape 8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Word2Vec</a:t>
            </a:r>
          </a:p>
        </p:txBody>
      </p:sp>
      <p:sp>
        <p:nvSpPr>
          <p:cNvPr id="217" name="Shape 217"/>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pPr>
            <a:r>
              <a:rPr lang="en"/>
              <a:t>Word2Vec is a two-layer neural net published by Google in 2013.</a:t>
            </a:r>
          </a:p>
          <a:p>
            <a:pPr indent="-228600" lvl="0" marL="457200">
              <a:spcBef>
                <a:spcPts val="0"/>
              </a:spcBef>
            </a:pPr>
            <a:r>
              <a:rPr lang="en"/>
              <a:t>It implements continuous bag-of-words and skip-gram architectures for computing vector representations of words.</a:t>
            </a:r>
          </a:p>
          <a:p>
            <a:pPr indent="-228600" lvl="0" marL="457200">
              <a:spcBef>
                <a:spcPts val="0"/>
              </a:spcBef>
            </a:pPr>
            <a:r>
              <a:rPr lang="en"/>
              <a:t>The output of Word2Vec is a vocabulary of words, which appear in the original document, along with their vector representations in an n-dimensional vector space.</a:t>
            </a:r>
          </a:p>
          <a:p>
            <a:pPr indent="-228600" lvl="0" marL="457200">
              <a:spcBef>
                <a:spcPts val="0"/>
              </a:spcBef>
            </a:pPr>
            <a:r>
              <a:rPr lang="en"/>
              <a:t>Related words and/or groups of words appear next to each other in this space.</a:t>
            </a:r>
          </a:p>
        </p:txBody>
      </p:sp>
      <p:sp>
        <p:nvSpPr>
          <p:cNvPr id="218" name="Shape 21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descr="This video is part of the Udacity course &quot;Deep Learning&quot;. Watch the full course at https://www.udacity.com/course/ud730" id="223" name="Shape 223" title="Word2Vec">
            <a:hlinkClick r:id="rId3"/>
          </p:cNvPr>
          <p:cNvSpPr/>
          <p:nvPr/>
        </p:nvSpPr>
        <p:spPr>
          <a:xfrm>
            <a:off x="2637200" y="1790025"/>
            <a:ext cx="3670700" cy="2753025"/>
          </a:xfrm>
          <a:prstGeom prst="rect">
            <a:avLst/>
          </a:prstGeom>
          <a:blipFill>
            <a:blip r:embed="rId4">
              <a:alphaModFix/>
            </a:blip>
            <a:stretch>
              <a:fillRect/>
            </a:stretch>
          </a:blipFill>
          <a:ln>
            <a:noFill/>
          </a:ln>
        </p:spPr>
      </p:sp>
      <p:sp>
        <p:nvSpPr>
          <p:cNvPr id="224" name="Shape 22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67675"/>
            <a:ext cx="8520600" cy="572700"/>
          </a:xfrm>
          <a:prstGeom prst="rect">
            <a:avLst/>
          </a:prstGeom>
        </p:spPr>
        <p:txBody>
          <a:bodyPr anchorCtr="0" anchor="b" bIns="91425" lIns="91425" rIns="91425" tIns="91425">
            <a:noAutofit/>
          </a:bodyPr>
          <a:lstStyle/>
          <a:p>
            <a:pPr lvl="0" algn="ctr">
              <a:spcBef>
                <a:spcPts val="0"/>
              </a:spcBef>
              <a:buNone/>
            </a:pPr>
            <a:r>
              <a:rPr lang="en"/>
              <a:t>Word2Vec contd</a:t>
            </a:r>
          </a:p>
        </p:txBody>
      </p:sp>
      <p:sp>
        <p:nvSpPr>
          <p:cNvPr id="230" name="Shape 230"/>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pPr>
            <a:r>
              <a:rPr lang="en"/>
              <a:t>Since Word2Vec provides vector representations only for words, we need to combine them in some way to get a representation of the whole document.</a:t>
            </a:r>
          </a:p>
          <a:p>
            <a:pPr indent="-228600" lvl="0" marL="457200" rtl="0">
              <a:spcBef>
                <a:spcPts val="0"/>
              </a:spcBef>
            </a:pPr>
            <a:r>
              <a:rPr lang="en"/>
              <a:t>This can be done by averaging all the word vectors for the given document, and thus creating just one document vector, which can be compared to another by cosine similarity.</a:t>
            </a:r>
          </a:p>
          <a:p>
            <a:pPr indent="-228600" lvl="0" marL="457200">
              <a:spcBef>
                <a:spcPts val="0"/>
              </a:spcBef>
            </a:pPr>
            <a:r>
              <a:rPr lang="en"/>
              <a:t>We usually normalise the vectors before finding the cosine between them because we are not interested in their lengths, but how near or far they are located to each other.</a:t>
            </a:r>
          </a:p>
          <a:p>
            <a:pPr lvl="0">
              <a:spcBef>
                <a:spcPts val="0"/>
              </a:spcBef>
              <a:buNone/>
            </a:pPr>
            <a:r>
              <a:t/>
            </a:r>
            <a:endParaRPr/>
          </a:p>
        </p:txBody>
      </p:sp>
      <p:sp>
        <p:nvSpPr>
          <p:cNvPr id="231" name="Shape 23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237" name="Shape 237"/>
          <p:cNvSpPr txBox="1"/>
          <p:nvPr>
            <p:ph idx="1" type="body"/>
          </p:nvPr>
        </p:nvSpPr>
        <p:spPr>
          <a:xfrm>
            <a:off x="471900" y="1919075"/>
            <a:ext cx="8222100" cy="2556600"/>
          </a:xfrm>
          <a:prstGeom prst="rect">
            <a:avLst/>
          </a:prstGeom>
        </p:spPr>
        <p:txBody>
          <a:bodyPr anchorCtr="0" anchor="t" bIns="91425" lIns="91425" rIns="91425" tIns="91425">
            <a:noAutofit/>
          </a:bodyPr>
          <a:lstStyle/>
          <a:p>
            <a:pPr lvl="0">
              <a:spcBef>
                <a:spcPts val="0"/>
              </a:spcBef>
              <a:buNone/>
            </a:pPr>
            <a:r>
              <a:t/>
            </a:r>
            <a:endParaRPr/>
          </a:p>
        </p:txBody>
      </p:sp>
      <p:sp>
        <p:nvSpPr>
          <p:cNvPr descr="This video is part of the Udacity course &quot;Deep Learning&quot;. Watch the full course at https://www.udacity.com/course/ud730" id="238" name="Shape 238" title="Word2Vec Details">
            <a:hlinkClick r:id="rId3"/>
          </p:cNvPr>
          <p:cNvSpPr/>
          <p:nvPr/>
        </p:nvSpPr>
        <p:spPr>
          <a:xfrm>
            <a:off x="2931775" y="1879400"/>
            <a:ext cx="3514599" cy="2635949"/>
          </a:xfrm>
          <a:prstGeom prst="rect">
            <a:avLst/>
          </a:prstGeom>
          <a:blipFill>
            <a:blip r:embed="rId4">
              <a:alphaModFix/>
            </a:blip>
            <a:stretch>
              <a:fillRect/>
            </a:stretch>
          </a:blipFill>
          <a:ln>
            <a:noFill/>
          </a:ln>
        </p:spPr>
      </p:sp>
      <p:sp>
        <p:nvSpPr>
          <p:cNvPr id="239" name="Shape 23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Doc2Vec</a:t>
            </a:r>
          </a:p>
        </p:txBody>
      </p:sp>
      <p:sp>
        <p:nvSpPr>
          <p:cNvPr id="245" name="Shape 245"/>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pPr>
            <a:r>
              <a:rPr lang="en"/>
              <a:t>Google’s Word2Vec project has created lots of interests in the text mining community. </a:t>
            </a:r>
          </a:p>
          <a:p>
            <a:pPr indent="-228600" lvl="0" marL="457200">
              <a:spcBef>
                <a:spcPts val="0"/>
              </a:spcBef>
            </a:pPr>
            <a:r>
              <a:rPr lang="en"/>
              <a:t>It provides high quality word vectors, however there is still no clear way to combine them into a high quality document vector.</a:t>
            </a:r>
          </a:p>
          <a:p>
            <a:pPr indent="-228600" lvl="0" marL="457200">
              <a:spcBef>
                <a:spcPts val="0"/>
              </a:spcBef>
            </a:pPr>
            <a:r>
              <a:rPr lang="en"/>
              <a:t>Doc2Vec (Paragraph2Vec) modifies the Word2Vec model into unsupervised learning of continuous representations for larger blocks of text, such as sentences, paragraphs or entire documents.</a:t>
            </a:r>
          </a:p>
          <a:p>
            <a:pPr indent="-228600" lvl="0" marL="457200">
              <a:spcBef>
                <a:spcPts val="0"/>
              </a:spcBef>
            </a:pPr>
            <a:r>
              <a:rPr lang="en"/>
              <a:t>Paragraph Vector is used on the IMDB dataset to produce some of the most state-of-the-art results to date.</a:t>
            </a:r>
          </a:p>
        </p:txBody>
      </p:sp>
      <p:sp>
        <p:nvSpPr>
          <p:cNvPr id="246" name="Shape 24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252" name="Shape 252"/>
          <p:cNvSpPr txBox="1"/>
          <p:nvPr>
            <p:ph idx="1" type="body"/>
          </p:nvPr>
        </p:nvSpPr>
        <p:spPr>
          <a:xfrm>
            <a:off x="471900" y="1919075"/>
            <a:ext cx="8222100" cy="2556600"/>
          </a:xfrm>
          <a:prstGeom prst="rect">
            <a:avLst/>
          </a:prstGeom>
        </p:spPr>
        <p:txBody>
          <a:bodyPr anchorCtr="0" anchor="t" bIns="91425" lIns="91425" rIns="91425" tIns="91425">
            <a:noAutofit/>
          </a:bodyPr>
          <a:lstStyle/>
          <a:p>
            <a:pPr lvl="0" rtl="0" algn="ctr">
              <a:spcBef>
                <a:spcPts val="0"/>
              </a:spcBef>
              <a:buNone/>
            </a:pPr>
            <a:r>
              <a:rPr lang="en" sz="3600"/>
              <a:t>TRANSPORT + WATER = BOAT or SHIP</a:t>
            </a:r>
          </a:p>
          <a:p>
            <a:pPr lvl="0">
              <a:spcBef>
                <a:spcPts val="0"/>
              </a:spcBef>
              <a:buNone/>
            </a:pPr>
            <a:r>
              <a:rPr lang="en" sz="3600"/>
              <a:t> 	                    +				 = </a:t>
            </a:r>
          </a:p>
        </p:txBody>
      </p:sp>
      <p:pic>
        <p:nvPicPr>
          <p:cNvPr descr="38898043-travel-transport.jpg" id="253" name="Shape 253"/>
          <p:cNvPicPr preferRelativeResize="0"/>
          <p:nvPr/>
        </p:nvPicPr>
        <p:blipFill>
          <a:blip r:embed="rId3">
            <a:alphaModFix/>
          </a:blip>
          <a:stretch>
            <a:fillRect/>
          </a:stretch>
        </p:blipFill>
        <p:spPr>
          <a:xfrm>
            <a:off x="703549" y="2603975"/>
            <a:ext cx="2405399" cy="2405399"/>
          </a:xfrm>
          <a:prstGeom prst="rect">
            <a:avLst/>
          </a:prstGeom>
          <a:noFill/>
          <a:ln>
            <a:noFill/>
          </a:ln>
        </p:spPr>
      </p:pic>
      <p:pic>
        <p:nvPicPr>
          <p:cNvPr descr="69iCrEETY1cMm_oNB4IiX2UwE8rmWkZfqyff3IZulrpl5LMhY6ChjYNm9D23KkUQrVc=w300" id="254" name="Shape 254"/>
          <p:cNvPicPr preferRelativeResize="0"/>
          <p:nvPr/>
        </p:nvPicPr>
        <p:blipFill>
          <a:blip r:embed="rId4">
            <a:alphaModFix/>
          </a:blip>
          <a:stretch>
            <a:fillRect/>
          </a:stretch>
        </p:blipFill>
        <p:spPr>
          <a:xfrm>
            <a:off x="3216400" y="2603975"/>
            <a:ext cx="2405400" cy="2405400"/>
          </a:xfrm>
          <a:prstGeom prst="rect">
            <a:avLst/>
          </a:prstGeom>
          <a:noFill/>
          <a:ln>
            <a:noFill/>
          </a:ln>
        </p:spPr>
      </p:pic>
      <p:pic>
        <p:nvPicPr>
          <p:cNvPr descr="Sport-fishing-boat-clip-art-free-clipart-images-2-clipartcow.png" id="255" name="Shape 255"/>
          <p:cNvPicPr preferRelativeResize="0"/>
          <p:nvPr/>
        </p:nvPicPr>
        <p:blipFill>
          <a:blip r:embed="rId5">
            <a:alphaModFix/>
          </a:blip>
          <a:stretch>
            <a:fillRect/>
          </a:stretch>
        </p:blipFill>
        <p:spPr>
          <a:xfrm>
            <a:off x="6133725" y="2706623"/>
            <a:ext cx="2510400" cy="1973575"/>
          </a:xfrm>
          <a:prstGeom prst="rect">
            <a:avLst/>
          </a:prstGeom>
          <a:noFill/>
          <a:ln>
            <a:noFill/>
          </a:ln>
        </p:spPr>
      </p:pic>
      <p:sp>
        <p:nvSpPr>
          <p:cNvPr id="256" name="Shape 2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Concept2Vec</a:t>
            </a:r>
          </a:p>
        </p:txBody>
      </p:sp>
      <p:sp>
        <p:nvSpPr>
          <p:cNvPr id="262" name="Shape 262"/>
          <p:cNvSpPr txBox="1"/>
          <p:nvPr>
            <p:ph idx="1" type="body"/>
          </p:nvPr>
        </p:nvSpPr>
        <p:spPr>
          <a:xfrm>
            <a:off x="471900" y="1919075"/>
            <a:ext cx="8222100" cy="2556600"/>
          </a:xfrm>
          <a:prstGeom prst="rect">
            <a:avLst/>
          </a:prstGeom>
        </p:spPr>
        <p:txBody>
          <a:bodyPr anchorCtr="0" anchor="t" bIns="91425" lIns="91425" rIns="91425" tIns="91425">
            <a:noAutofit/>
          </a:bodyPr>
          <a:lstStyle/>
          <a:p>
            <a:pPr lvl="0">
              <a:spcBef>
                <a:spcPts val="0"/>
              </a:spcBef>
              <a:buNone/>
            </a:pPr>
            <a:r>
              <a:t/>
            </a:r>
            <a:endParaRPr/>
          </a:p>
        </p:txBody>
      </p:sp>
      <p:pic>
        <p:nvPicPr>
          <p:cNvPr id="263" name="Shape 263"/>
          <p:cNvPicPr preferRelativeResize="0"/>
          <p:nvPr/>
        </p:nvPicPr>
        <p:blipFill>
          <a:blip r:embed="rId3">
            <a:alphaModFix/>
          </a:blip>
          <a:stretch>
            <a:fillRect/>
          </a:stretch>
        </p:blipFill>
        <p:spPr>
          <a:xfrm>
            <a:off x="471897" y="1948150"/>
            <a:ext cx="4384250" cy="2498450"/>
          </a:xfrm>
          <a:prstGeom prst="rect">
            <a:avLst/>
          </a:prstGeom>
          <a:noFill/>
          <a:ln>
            <a:noFill/>
          </a:ln>
        </p:spPr>
      </p:pic>
      <p:sp>
        <p:nvSpPr>
          <p:cNvPr id="264" name="Shape 264"/>
          <p:cNvSpPr txBox="1"/>
          <p:nvPr/>
        </p:nvSpPr>
        <p:spPr>
          <a:xfrm>
            <a:off x="5248300" y="2226800"/>
            <a:ext cx="5030100" cy="5868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65" name="Shape 26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APPLICATIONS</a:t>
            </a:r>
          </a:p>
        </p:txBody>
      </p:sp>
      <p:sp>
        <p:nvSpPr>
          <p:cNvPr id="271" name="Shape 271"/>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pPr>
            <a:r>
              <a:rPr lang="en"/>
              <a:t>Theoretical Applications</a:t>
            </a:r>
          </a:p>
          <a:p>
            <a:pPr indent="-228600" lvl="0" marL="457200">
              <a:spcBef>
                <a:spcPts val="0"/>
              </a:spcBef>
            </a:pPr>
            <a:r>
              <a:rPr lang="en"/>
              <a:t>Practical Applications</a:t>
            </a:r>
          </a:p>
          <a:p>
            <a:pPr indent="-228600" lvl="0" marL="457200">
              <a:spcBef>
                <a:spcPts val="0"/>
              </a:spcBef>
            </a:pPr>
            <a:r>
              <a:rPr lang="en"/>
              <a:t>Example Applications</a:t>
            </a:r>
            <a:r>
              <a:rPr lang="en"/>
              <a:t> </a:t>
            </a:r>
          </a:p>
        </p:txBody>
      </p:sp>
      <p:sp>
        <p:nvSpPr>
          <p:cNvPr id="272" name="Shape 27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THEORETICAL APPLICATIONS</a:t>
            </a:r>
          </a:p>
        </p:txBody>
      </p:sp>
      <p:sp>
        <p:nvSpPr>
          <p:cNvPr id="278" name="Shape 278"/>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pPr>
            <a:r>
              <a:rPr lang="en"/>
              <a:t>Preserves the word ordering and semantic relationships between words.</a:t>
            </a:r>
          </a:p>
          <a:p>
            <a:pPr indent="-228600" lvl="0" marL="457200">
              <a:spcBef>
                <a:spcPts val="0"/>
              </a:spcBef>
            </a:pPr>
            <a:r>
              <a:rPr lang="en"/>
              <a:t>Improves upon previous CBOW (Continuous Bag of Words) and Skip-Gram Models.</a:t>
            </a:r>
          </a:p>
          <a:p>
            <a:pPr indent="-228600" lvl="0" marL="457200">
              <a:spcBef>
                <a:spcPts val="0"/>
              </a:spcBef>
            </a:pPr>
            <a:r>
              <a:rPr lang="en"/>
              <a:t>Can be restricted in terms of dimensions.</a:t>
            </a:r>
          </a:p>
        </p:txBody>
      </p:sp>
      <p:sp>
        <p:nvSpPr>
          <p:cNvPr id="279" name="Shape 27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PRACTICAL APPLICATIONS</a:t>
            </a:r>
          </a:p>
        </p:txBody>
      </p:sp>
      <p:sp>
        <p:nvSpPr>
          <p:cNvPr id="285" name="Shape 285"/>
          <p:cNvSpPr txBox="1"/>
          <p:nvPr>
            <p:ph idx="1" type="body"/>
          </p:nvPr>
        </p:nvSpPr>
        <p:spPr>
          <a:xfrm>
            <a:off x="471900" y="1919075"/>
            <a:ext cx="8222100" cy="2556600"/>
          </a:xfrm>
          <a:prstGeom prst="rect">
            <a:avLst/>
          </a:prstGeom>
        </p:spPr>
        <p:txBody>
          <a:bodyPr anchorCtr="0" anchor="t" bIns="91425" lIns="91425" rIns="91425" tIns="91425">
            <a:noAutofit/>
          </a:bodyPr>
          <a:lstStyle/>
          <a:p>
            <a:pPr lvl="0">
              <a:spcBef>
                <a:spcPts val="0"/>
              </a:spcBef>
              <a:buNone/>
            </a:pPr>
            <a:r>
              <a:rPr lang="en"/>
              <a:t>Can be used to generate word embeddings. These embeddings can be used to build intelligent machines based on the hypothesis that ‘background knowledge is the key to intelligent decision making’.</a:t>
            </a:r>
          </a:p>
          <a:p>
            <a:pPr lvl="0">
              <a:spcBef>
                <a:spcPts val="0"/>
              </a:spcBef>
              <a:buNone/>
            </a:pPr>
            <a:r>
              <a:rPr lang="en"/>
              <a:t>Can be used to build large scale recommender systems. These recommender systems are arguably better than Collaborative Filtering Models that suffer from ‘cold-start’ problem.</a:t>
            </a:r>
          </a:p>
          <a:p>
            <a:pPr lvl="0">
              <a:spcBef>
                <a:spcPts val="0"/>
              </a:spcBef>
              <a:buNone/>
            </a:pPr>
            <a:r>
              <a:rPr lang="en"/>
              <a:t>Provides a contextual learning platform which can further be extrapolated to encompass any kind of ‘domain-specific’ contextual learning in a short period of time.</a:t>
            </a:r>
          </a:p>
        </p:txBody>
      </p:sp>
      <p:sp>
        <p:nvSpPr>
          <p:cNvPr id="286" name="Shape 28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CONTENTS</a:t>
            </a:r>
          </a:p>
        </p:txBody>
      </p:sp>
      <p:sp>
        <p:nvSpPr>
          <p:cNvPr id="86" name="Shape 86"/>
          <p:cNvSpPr txBox="1"/>
          <p:nvPr>
            <p:ph idx="1" type="body"/>
          </p:nvPr>
        </p:nvSpPr>
        <p:spPr>
          <a:xfrm>
            <a:off x="471900" y="1919075"/>
            <a:ext cx="8222100" cy="25566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87" name="Shape 87"/>
          <p:cNvGraphicFramePr/>
          <p:nvPr/>
        </p:nvGraphicFramePr>
        <p:xfrm>
          <a:off x="963450" y="1985025"/>
          <a:ext cx="3000000" cy="3000000"/>
        </p:xfrm>
        <a:graphic>
          <a:graphicData uri="http://schemas.openxmlformats.org/drawingml/2006/table">
            <a:tbl>
              <a:tblPr>
                <a:noFill/>
                <a:tableStyleId>{B11E22FA-342F-4487-B780-0B41DDBCEFFC}</a:tableStyleId>
              </a:tblPr>
              <a:tblGrid>
                <a:gridCol w="3619500"/>
                <a:gridCol w="3619500"/>
              </a:tblGrid>
              <a:tr h="381000">
                <a:tc>
                  <a:txBody>
                    <a:bodyPr>
                      <a:noAutofit/>
                    </a:bodyPr>
                    <a:lstStyle/>
                    <a:p>
                      <a:pPr lvl="0">
                        <a:spcBef>
                          <a:spcPts val="0"/>
                        </a:spcBef>
                        <a:buNone/>
                      </a:pPr>
                      <a:r>
                        <a:rPr lang="en">
                          <a:solidFill>
                            <a:schemeClr val="lt2"/>
                          </a:solidFill>
                        </a:rPr>
                        <a:t>Introduction</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rPr lang="en">
                          <a:solidFill>
                            <a:schemeClr val="lt2"/>
                          </a:solidFill>
                        </a:rPr>
                        <a:t>Technical Description</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rPr lang="en">
                          <a:solidFill>
                            <a:schemeClr val="lt2"/>
                          </a:solidFill>
                        </a:rPr>
                        <a:t>Applications</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rPr lang="en">
                          <a:solidFill>
                            <a:schemeClr val="lt2"/>
                          </a:solidFill>
                        </a:rPr>
                        <a:t>Conclusion</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rPr lang="en">
                          <a:solidFill>
                            <a:schemeClr val="lt2"/>
                          </a:solidFill>
                        </a:rPr>
                        <a:t>References</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
        <p:nvSpPr>
          <p:cNvPr id="88" name="Shape 8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EXAMPLE APPLICATIONS</a:t>
            </a:r>
          </a:p>
        </p:txBody>
      </p:sp>
      <p:sp>
        <p:nvSpPr>
          <p:cNvPr id="292" name="Shape 292"/>
          <p:cNvSpPr txBox="1"/>
          <p:nvPr>
            <p:ph idx="1" type="body"/>
          </p:nvPr>
        </p:nvSpPr>
        <p:spPr>
          <a:xfrm>
            <a:off x="471900" y="1919075"/>
            <a:ext cx="8222100" cy="2556600"/>
          </a:xfrm>
          <a:prstGeom prst="rect">
            <a:avLst/>
          </a:prstGeom>
        </p:spPr>
        <p:txBody>
          <a:bodyPr anchorCtr="0" anchor="t" bIns="91425" lIns="91425" rIns="91425" tIns="91425">
            <a:noAutofit/>
          </a:bodyPr>
          <a:lstStyle/>
          <a:p>
            <a:pPr lvl="0">
              <a:spcBef>
                <a:spcPts val="0"/>
              </a:spcBef>
              <a:buNone/>
            </a:pPr>
            <a:r>
              <a:rPr lang="en"/>
              <a:t>The Hospital Training Model</a:t>
            </a:r>
          </a:p>
        </p:txBody>
      </p:sp>
      <p:sp>
        <p:nvSpPr>
          <p:cNvPr id="293" name="Shape 29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CONCLUSION</a:t>
            </a:r>
          </a:p>
        </p:txBody>
      </p:sp>
      <p:sp>
        <p:nvSpPr>
          <p:cNvPr id="299" name="Shape 299"/>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pPr>
            <a:r>
              <a:rPr lang="en"/>
              <a:t>DBPedia to explore relationships among the detected concepts and weighs.</a:t>
            </a:r>
          </a:p>
          <a:p>
            <a:pPr indent="-228600" lvl="0" marL="457200">
              <a:spcBef>
                <a:spcPts val="0"/>
              </a:spcBef>
            </a:pPr>
            <a:r>
              <a:rPr lang="en"/>
              <a:t>ConceptGraphSim between two documents by comparing their concept graphs.</a:t>
            </a:r>
          </a:p>
          <a:p>
            <a:pPr indent="-228600" lvl="0" marL="457200">
              <a:spcBef>
                <a:spcPts val="0"/>
              </a:spcBef>
            </a:pPr>
            <a:r>
              <a:rPr lang="en"/>
              <a:t>For future work, we can add more features and improve the quality of the concept graph representation by either improving the accuracy of the mention detection tool or enriching the concept graph with additional related concepts from the knowledge base.</a:t>
            </a:r>
          </a:p>
        </p:txBody>
      </p:sp>
      <p:sp>
        <p:nvSpPr>
          <p:cNvPr id="300" name="Shape 30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REFERENCES</a:t>
            </a:r>
          </a:p>
        </p:txBody>
      </p:sp>
      <p:sp>
        <p:nvSpPr>
          <p:cNvPr id="306" name="Shape 306"/>
          <p:cNvSpPr txBox="1"/>
          <p:nvPr>
            <p:ph idx="1" type="body"/>
          </p:nvPr>
        </p:nvSpPr>
        <p:spPr>
          <a:xfrm>
            <a:off x="471900" y="1919075"/>
            <a:ext cx="8222100" cy="2556600"/>
          </a:xfrm>
          <a:prstGeom prst="rect">
            <a:avLst/>
          </a:prstGeom>
        </p:spPr>
        <p:txBody>
          <a:bodyPr anchorCtr="0" anchor="t" bIns="91425" lIns="91425" rIns="91425" tIns="91425">
            <a:noAutofit/>
          </a:bodyPr>
          <a:lstStyle/>
          <a:p>
            <a:pPr lvl="0">
              <a:spcBef>
                <a:spcPts val="0"/>
              </a:spcBef>
              <a:buNone/>
            </a:pPr>
            <a:r>
              <a:t/>
            </a:r>
            <a:endParaRPr/>
          </a:p>
        </p:txBody>
      </p:sp>
      <p:sp>
        <p:nvSpPr>
          <p:cNvPr id="307" name="Shape 30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INTRODUCTION</a:t>
            </a:r>
          </a:p>
        </p:txBody>
      </p:sp>
      <p:sp>
        <p:nvSpPr>
          <p:cNvPr id="94" name="Shape 94"/>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pPr>
            <a:r>
              <a:rPr lang="en"/>
              <a:t>Overview</a:t>
            </a:r>
          </a:p>
          <a:p>
            <a:pPr indent="-228600" lvl="0" marL="457200">
              <a:spcBef>
                <a:spcPts val="0"/>
              </a:spcBef>
            </a:pPr>
            <a:r>
              <a:rPr lang="en"/>
              <a:t>History</a:t>
            </a:r>
          </a:p>
        </p:txBody>
      </p:sp>
      <p:sp>
        <p:nvSpPr>
          <p:cNvPr id="95" name="Shape 9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latin typeface="Times New Roman"/>
                <a:ea typeface="Times New Roman"/>
                <a:cs typeface="Times New Roman"/>
                <a:sym typeface="Times New Roman"/>
              </a:rPr>
              <a:t>OVERVIEW</a:t>
            </a:r>
          </a:p>
        </p:txBody>
      </p:sp>
      <p:sp>
        <p:nvSpPr>
          <p:cNvPr id="101" name="Shape 101"/>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rtl="0">
              <a:spcBef>
                <a:spcPts val="0"/>
              </a:spcBef>
            </a:pPr>
            <a:r>
              <a:rPr lang="en"/>
              <a:t>Bag of Words</a:t>
            </a:r>
          </a:p>
          <a:p>
            <a:pPr indent="-228600" lvl="0" marL="457200" rtl="0">
              <a:spcBef>
                <a:spcPts val="0"/>
              </a:spcBef>
            </a:pPr>
            <a:r>
              <a:rPr lang="en"/>
              <a:t>Latent Topics</a:t>
            </a:r>
          </a:p>
          <a:p>
            <a:pPr indent="-228600" lvl="1" marL="914400" rtl="0">
              <a:spcBef>
                <a:spcPts val="0"/>
              </a:spcBef>
            </a:pPr>
            <a:r>
              <a:rPr lang="en"/>
              <a:t>Latent Semantic Analysis(LSA)</a:t>
            </a:r>
          </a:p>
          <a:p>
            <a:pPr indent="-228600" lvl="1" marL="914400" rtl="0">
              <a:spcBef>
                <a:spcPts val="0"/>
              </a:spcBef>
            </a:pPr>
            <a:r>
              <a:rPr lang="en"/>
              <a:t>Latent Dirichlet Allocation</a:t>
            </a:r>
            <a:r>
              <a:rPr lang="en"/>
              <a:t>(LDA)</a:t>
            </a:r>
          </a:p>
          <a:p>
            <a:pPr indent="-228600" lvl="1" marL="914400" rtl="0">
              <a:spcBef>
                <a:spcPts val="0"/>
              </a:spcBef>
            </a:pPr>
            <a:r>
              <a:rPr lang="en"/>
              <a:t>Word2Vec</a:t>
            </a:r>
          </a:p>
          <a:p>
            <a:pPr indent="-228600" lvl="0" marL="457200" rtl="0">
              <a:spcBef>
                <a:spcPts val="0"/>
              </a:spcBef>
            </a:pPr>
            <a:r>
              <a:rPr lang="en"/>
              <a:t>Our Model builds on the advantages of all these:</a:t>
            </a:r>
          </a:p>
          <a:p>
            <a:pPr indent="-228600" lvl="1" marL="914400" rtl="0">
              <a:spcBef>
                <a:spcPts val="0"/>
              </a:spcBef>
            </a:pPr>
            <a:r>
              <a:rPr lang="en"/>
              <a:t>Uses Topic Models based on explicit concepts</a:t>
            </a:r>
          </a:p>
          <a:p>
            <a:pPr indent="-228600" lvl="1" marL="914400" rtl="0">
              <a:spcBef>
                <a:spcPts val="0"/>
              </a:spcBef>
            </a:pPr>
            <a:r>
              <a:rPr lang="en"/>
              <a:t>Relationships among concepts</a:t>
            </a:r>
          </a:p>
          <a:p>
            <a:pPr indent="-228600" lvl="1" marL="914400" rtl="0">
              <a:spcBef>
                <a:spcPts val="0"/>
              </a:spcBef>
            </a:pPr>
            <a:r>
              <a:rPr lang="en"/>
              <a:t>Neural Net to represent concepts as continuous vectors</a:t>
            </a:r>
          </a:p>
        </p:txBody>
      </p:sp>
      <p:sp>
        <p:nvSpPr>
          <p:cNvPr id="102" name="Shape 10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HISTORY</a:t>
            </a:r>
          </a:p>
        </p:txBody>
      </p:sp>
      <p:sp>
        <p:nvSpPr>
          <p:cNvPr id="108" name="Shape 108"/>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pPr>
            <a:r>
              <a:rPr lang="en"/>
              <a:t>PreProcessing of Text</a:t>
            </a:r>
          </a:p>
          <a:p>
            <a:pPr indent="-228600" lvl="1" marL="914400" rtl="0">
              <a:spcBef>
                <a:spcPts val="0"/>
              </a:spcBef>
            </a:pPr>
            <a:r>
              <a:rPr lang="en"/>
              <a:t>Get a sentence</a:t>
            </a:r>
          </a:p>
          <a:p>
            <a:pPr indent="-228600" lvl="1" marL="914400">
              <a:spcBef>
                <a:spcPts val="0"/>
              </a:spcBef>
            </a:pPr>
            <a:r>
              <a:rPr lang="en"/>
              <a:t>Tokenize each word</a:t>
            </a:r>
          </a:p>
          <a:p>
            <a:pPr indent="-228600" lvl="1" marL="914400">
              <a:spcBef>
                <a:spcPts val="0"/>
              </a:spcBef>
            </a:pPr>
            <a:r>
              <a:rPr lang="en"/>
              <a:t>Lemmatize each token</a:t>
            </a:r>
          </a:p>
          <a:p>
            <a:pPr indent="-228600" lvl="0" marL="457200">
              <a:spcBef>
                <a:spcPts val="0"/>
              </a:spcBef>
            </a:pPr>
            <a:r>
              <a:rPr lang="en"/>
              <a:t>The result is a set of terms corresponding to the input document. We can use:</a:t>
            </a:r>
          </a:p>
          <a:p>
            <a:pPr indent="-228600" lvl="1" marL="914400">
              <a:spcBef>
                <a:spcPts val="0"/>
              </a:spcBef>
            </a:pPr>
            <a:r>
              <a:rPr lang="en"/>
              <a:t>Boolean Model</a:t>
            </a:r>
          </a:p>
          <a:p>
            <a:pPr indent="-228600" lvl="1" marL="914400">
              <a:spcBef>
                <a:spcPts val="0"/>
              </a:spcBef>
            </a:pPr>
            <a:r>
              <a:rPr lang="en"/>
              <a:t>Term Frequency</a:t>
            </a:r>
          </a:p>
          <a:p>
            <a:pPr indent="-228600" lvl="1" marL="914400">
              <a:spcBef>
                <a:spcPts val="0"/>
              </a:spcBef>
            </a:pPr>
            <a:r>
              <a:rPr lang="en"/>
              <a:t>Logarithmically scaled term frequency </a:t>
            </a:r>
          </a:p>
          <a:p>
            <a:pPr indent="-228600" lvl="1" marL="914400">
              <a:spcBef>
                <a:spcPts val="0"/>
              </a:spcBef>
            </a:pPr>
            <a:r>
              <a:rPr lang="en"/>
              <a:t>Augmented Frequency</a:t>
            </a:r>
          </a:p>
          <a:p>
            <a:pPr indent="-228600" lvl="0" marL="457200">
              <a:spcBef>
                <a:spcPts val="0"/>
              </a:spcBef>
            </a:pPr>
            <a:r>
              <a:rPr lang="en"/>
              <a:t>External Linguistic Models which has free APIs</a:t>
            </a:r>
          </a:p>
          <a:p>
            <a:pPr indent="-228600" lvl="1" marL="914400" rtl="0">
              <a:spcBef>
                <a:spcPts val="0"/>
              </a:spcBef>
            </a:pPr>
            <a:r>
              <a:rPr lang="en"/>
              <a:t>WordNet</a:t>
            </a:r>
          </a:p>
        </p:txBody>
      </p:sp>
      <p:sp>
        <p:nvSpPr>
          <p:cNvPr id="109" name="Shape 10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BAG OF WORDS</a:t>
            </a:r>
          </a:p>
        </p:txBody>
      </p:sp>
      <p:sp>
        <p:nvSpPr>
          <p:cNvPr id="115" name="Shape 115"/>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buFont typeface="Arial"/>
            </a:pPr>
            <a:r>
              <a:rPr lang="en">
                <a:latin typeface="Arial"/>
                <a:ea typeface="Arial"/>
                <a:cs typeface="Arial"/>
                <a:sym typeface="Arial"/>
              </a:rPr>
              <a:t>A text is represented as the bag (multiset) of its words, disregarding grammar and even word order but keeping multiplicity. </a:t>
            </a:r>
          </a:p>
          <a:p>
            <a:pPr indent="-228600" lvl="0" marL="457200">
              <a:spcBef>
                <a:spcPts val="0"/>
              </a:spcBef>
              <a:buFont typeface="Arial"/>
            </a:pPr>
            <a:r>
              <a:rPr lang="en">
                <a:latin typeface="Arial"/>
                <a:ea typeface="Arial"/>
                <a:cs typeface="Arial"/>
                <a:sym typeface="Arial"/>
              </a:rPr>
              <a:t>Is used in computer vision.</a:t>
            </a:r>
          </a:p>
          <a:p>
            <a:pPr indent="-228600" lvl="0" marL="457200">
              <a:spcBef>
                <a:spcPts val="0"/>
              </a:spcBef>
              <a:buFont typeface="Arial"/>
            </a:pPr>
            <a:r>
              <a:rPr lang="en">
                <a:latin typeface="Arial"/>
                <a:ea typeface="Arial"/>
                <a:cs typeface="Arial"/>
                <a:sym typeface="Arial"/>
              </a:rPr>
              <a:t>Occurrence of each word is used as a feature for training a classifier.</a:t>
            </a:r>
          </a:p>
          <a:p>
            <a:pPr indent="-228600" lvl="0" marL="457200">
              <a:spcBef>
                <a:spcPts val="0"/>
              </a:spcBef>
              <a:buFont typeface="Arial"/>
            </a:pPr>
            <a:r>
              <a:rPr lang="en">
                <a:latin typeface="Arial"/>
                <a:ea typeface="Arial"/>
                <a:cs typeface="Arial"/>
                <a:sym typeface="Arial"/>
              </a:rPr>
              <a:t>A tool for feature extraction.</a:t>
            </a:r>
          </a:p>
        </p:txBody>
      </p:sp>
      <p:sp>
        <p:nvSpPr>
          <p:cNvPr id="116" name="Shape 11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22" name="Shape 122"/>
          <p:cNvSpPr txBox="1"/>
          <p:nvPr>
            <p:ph idx="1" type="body"/>
          </p:nvPr>
        </p:nvSpPr>
        <p:spPr>
          <a:xfrm>
            <a:off x="471900" y="1919075"/>
            <a:ext cx="8222100" cy="2556600"/>
          </a:xfrm>
          <a:prstGeom prst="rect">
            <a:avLst/>
          </a:prstGeom>
        </p:spPr>
        <p:txBody>
          <a:bodyPr anchorCtr="0" anchor="t" bIns="91425" lIns="91425" rIns="91425" tIns="91425">
            <a:noAutofit/>
          </a:bodyPr>
          <a:lstStyle/>
          <a:p>
            <a:pPr lvl="0">
              <a:spcBef>
                <a:spcPts val="0"/>
              </a:spcBef>
              <a:buNone/>
            </a:pPr>
            <a:r>
              <a:t/>
            </a:r>
            <a:endParaRPr/>
          </a:p>
        </p:txBody>
      </p:sp>
      <p:sp>
        <p:nvSpPr>
          <p:cNvPr descr="This video is part of an online course, Intro to Machine Learning. Check out the course here: https://www.udacity.com/course/ud120. This course was designed as part of a program to help you and others become a Data Analyst.   You can check out the full details of the program here: https://www.udacity.com/course/nd002." id="123" name="Shape 123" title="Bag of Words - Intro to Machine Learning">
            <a:hlinkClick r:id="rId3"/>
          </p:cNvPr>
          <p:cNvSpPr/>
          <p:nvPr/>
        </p:nvSpPr>
        <p:spPr>
          <a:xfrm>
            <a:off x="2517625" y="1919075"/>
            <a:ext cx="3907525" cy="2930650"/>
          </a:xfrm>
          <a:prstGeom prst="rect">
            <a:avLst/>
          </a:prstGeom>
          <a:blipFill>
            <a:blip r:embed="rId4">
              <a:alphaModFix/>
            </a:blip>
            <a:stretch>
              <a:fillRect/>
            </a:stretch>
          </a:blipFill>
          <a:ln>
            <a:noFill/>
          </a:ln>
        </p:spPr>
      </p:sp>
      <p:sp>
        <p:nvSpPr>
          <p:cNvPr id="124" name="Shape 12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TECHNICAL DESCRIPTION</a:t>
            </a:r>
          </a:p>
        </p:txBody>
      </p:sp>
      <p:sp>
        <p:nvSpPr>
          <p:cNvPr id="130" name="Shape 130"/>
          <p:cNvSpPr txBox="1"/>
          <p:nvPr>
            <p:ph idx="1" type="body"/>
          </p:nvPr>
        </p:nvSpPr>
        <p:spPr>
          <a:xfrm>
            <a:off x="471900" y="1919075"/>
            <a:ext cx="8222100" cy="2556600"/>
          </a:xfrm>
          <a:prstGeom prst="rect">
            <a:avLst/>
          </a:prstGeom>
        </p:spPr>
        <p:txBody>
          <a:bodyPr anchorCtr="0" anchor="t" bIns="91425" lIns="91425" rIns="91425" tIns="91425">
            <a:noAutofit/>
          </a:bodyPr>
          <a:lstStyle/>
          <a:p>
            <a:pPr indent="-228600" lvl="0" marL="457200">
              <a:spcBef>
                <a:spcPts val="0"/>
              </a:spcBef>
            </a:pPr>
            <a:r>
              <a:rPr lang="en"/>
              <a:t>Tf-Idf</a:t>
            </a:r>
          </a:p>
          <a:p>
            <a:pPr indent="-228600" lvl="0" marL="457200">
              <a:spcBef>
                <a:spcPts val="0"/>
              </a:spcBef>
            </a:pPr>
            <a:r>
              <a:rPr lang="en"/>
              <a:t>LSA</a:t>
            </a:r>
          </a:p>
          <a:p>
            <a:pPr indent="-228600" lvl="0" marL="457200">
              <a:spcBef>
                <a:spcPts val="0"/>
              </a:spcBef>
            </a:pPr>
            <a:r>
              <a:rPr lang="en"/>
              <a:t>LDA</a:t>
            </a:r>
          </a:p>
          <a:p>
            <a:pPr indent="-228600" lvl="0" marL="457200">
              <a:spcBef>
                <a:spcPts val="0"/>
              </a:spcBef>
            </a:pPr>
            <a:r>
              <a:rPr lang="en"/>
              <a:t>Word2Vec</a:t>
            </a:r>
          </a:p>
          <a:p>
            <a:pPr indent="-228600" lvl="0" marL="457200">
              <a:spcBef>
                <a:spcPts val="0"/>
              </a:spcBef>
            </a:pPr>
            <a:r>
              <a:rPr lang="en"/>
              <a:t>Doc2Vec</a:t>
            </a:r>
          </a:p>
          <a:p>
            <a:pPr indent="-228600" lvl="0" marL="457200">
              <a:spcBef>
                <a:spcPts val="0"/>
              </a:spcBef>
            </a:pPr>
            <a:r>
              <a:rPr lang="en"/>
              <a:t>Concept2Vec</a:t>
            </a:r>
          </a:p>
        </p:txBody>
      </p:sp>
      <p:sp>
        <p:nvSpPr>
          <p:cNvPr id="131" name="Shape 13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