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2" r:id="rId10"/>
    <p:sldId id="273" r:id="rId11"/>
    <p:sldId id="274" r:id="rId12"/>
    <p:sldId id="275" r:id="rId13"/>
    <p:sldId id="267" r:id="rId14"/>
    <p:sldId id="268" r:id="rId15"/>
    <p:sldId id="269" r:id="rId16"/>
    <p:sldId id="270" r:id="rId17"/>
    <p:sldId id="271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F850-B0F5-884D-9EE1-B4C8832A0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/>
              <a:t>Lending Club Case Study</a:t>
            </a:r>
            <a:br>
              <a:rPr lang="en-IN" sz="4000" b="1" dirty="0"/>
            </a:br>
            <a:br>
              <a:rPr lang="en-IN" sz="4000" b="1" dirty="0"/>
            </a:br>
            <a:br>
              <a:rPr lang="en-IN" sz="4000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C2433-3105-C74D-AFE9-8F24E38E3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55285"/>
          </a:xfrm>
        </p:spPr>
        <p:txBody>
          <a:bodyPr>
            <a:noAutofit/>
          </a:bodyPr>
          <a:lstStyle/>
          <a:p>
            <a:pPr algn="r"/>
            <a:r>
              <a:rPr lang="en-US" sz="2400" dirty="0"/>
              <a:t>PRESENT BY </a:t>
            </a:r>
          </a:p>
          <a:p>
            <a:pPr algn="r"/>
            <a:r>
              <a:rPr lang="en-US" sz="2400" dirty="0"/>
              <a:t>KARAN SINGH BISHT</a:t>
            </a:r>
          </a:p>
          <a:p>
            <a:pPr algn="r"/>
            <a:r>
              <a:rPr lang="en-IN" sz="2400" dirty="0"/>
              <a:t>Surendra </a:t>
            </a:r>
            <a:r>
              <a:rPr lang="en-IN" sz="2400" dirty="0" err="1"/>
              <a:t>Babu</a:t>
            </a:r>
            <a:r>
              <a:rPr lang="en-IN" sz="2400" dirty="0"/>
              <a:t> Kunka</a:t>
            </a:r>
            <a:r>
              <a:rPr lang="en-IN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19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B3D0-8C09-D643-B3B0-C2F0B22D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On the basis of purpose why people taking loan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3B1A17-8FFE-F04A-9150-E1D361EF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23" y="1324611"/>
            <a:ext cx="11083927" cy="5186363"/>
          </a:xfrm>
        </p:spPr>
      </p:pic>
    </p:spTree>
    <p:extLst>
      <p:ext uri="{BB962C8B-B14F-4D97-AF65-F5344CB8AC3E}">
        <p14:creationId xmlns:p14="http://schemas.microsoft.com/office/powerpoint/2010/main" val="95264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AD07-6556-544B-A5E2-4344AE94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People those are living on rent are more interested on loan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56C64B-0F67-194C-9A60-ED352F75D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2289969"/>
            <a:ext cx="8731250" cy="4210844"/>
          </a:xfrm>
        </p:spPr>
      </p:pic>
    </p:spTree>
    <p:extLst>
      <p:ext uri="{BB962C8B-B14F-4D97-AF65-F5344CB8AC3E}">
        <p14:creationId xmlns:p14="http://schemas.microsoft.com/office/powerpoint/2010/main" val="298927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5D46-FEE7-4648-A146-DD6209CA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Acording</a:t>
            </a:r>
            <a:r>
              <a:rPr lang="en-US" sz="2000" dirty="0"/>
              <a:t> to state where people taking more loan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79205-9BB7-9749-B0F2-4EE2C8CC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" y="1263015"/>
            <a:ext cx="11144249" cy="52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D2C3-DBED-654B-BFE7-F1985B0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Observation: 52 % Loan amount is recovered from defaulters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9099D-196C-094E-901B-76BE961F8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691" y="2052638"/>
            <a:ext cx="8380394" cy="4195762"/>
          </a:xfrm>
        </p:spPr>
      </p:pic>
    </p:spTree>
    <p:extLst>
      <p:ext uri="{BB962C8B-B14F-4D97-AF65-F5344CB8AC3E}">
        <p14:creationId xmlns:p14="http://schemas.microsoft.com/office/powerpoint/2010/main" val="8625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C17-7F24-5A48-B99B-21C5C383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Bivariate analysis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Observation: </a:t>
            </a:r>
            <a:br>
              <a:rPr lang="en-IN" sz="2000" dirty="0"/>
            </a:br>
            <a:r>
              <a:rPr lang="en-IN" sz="2000" dirty="0"/>
              <a:t>As per the analysis, Higher the term and loan amount, higher Charged off's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AFEFA-EF93-1641-B055-845282F2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97013"/>
            <a:ext cx="8947150" cy="3907012"/>
          </a:xfrm>
        </p:spPr>
      </p:pic>
    </p:spTree>
    <p:extLst>
      <p:ext uri="{BB962C8B-B14F-4D97-AF65-F5344CB8AC3E}">
        <p14:creationId xmlns:p14="http://schemas.microsoft.com/office/powerpoint/2010/main" val="251627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093-9E7D-284C-90FE-CD28126A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/>
              <a:t>Observation : State Ak has Higher loan amount that is charged off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ED134-B812-7744-B515-5F22AB738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" y="1260158"/>
            <a:ext cx="11624310" cy="4320539"/>
          </a:xfrm>
        </p:spPr>
      </p:pic>
    </p:spTree>
    <p:extLst>
      <p:ext uri="{BB962C8B-B14F-4D97-AF65-F5344CB8AC3E}">
        <p14:creationId xmlns:p14="http://schemas.microsoft.com/office/powerpoint/2010/main" val="290340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DE5D-0A99-674C-9265-14AE04C5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/>
              <a:t>Observation: Interest rate is increased with each year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DC7E1-58AA-A54F-80AD-2D97E6C58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94"/>
          <a:stretch/>
        </p:blipFill>
        <p:spPr>
          <a:xfrm>
            <a:off x="646111" y="1223010"/>
            <a:ext cx="9726614" cy="4994910"/>
          </a:xfrm>
        </p:spPr>
      </p:pic>
    </p:spTree>
    <p:extLst>
      <p:ext uri="{BB962C8B-B14F-4D97-AF65-F5344CB8AC3E}">
        <p14:creationId xmlns:p14="http://schemas.microsoft.com/office/powerpoint/2010/main" val="255459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D940-A01A-9E4C-96C6-EF4CBCF5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/>
              <a:t>Observation: </a:t>
            </a:r>
            <a:r>
              <a:rPr lang="en-IN" sz="2000" b="1" dirty="0" err="1"/>
              <a:t>Intrest</a:t>
            </a:r>
            <a:r>
              <a:rPr lang="en-IN" sz="2000" b="1" dirty="0"/>
              <a:t> rate is also increased when Loan amount increase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EBBC4D-CEE0-CF4B-9751-95F4B7FD3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0" b="13123"/>
          <a:stretch/>
        </p:blipFill>
        <p:spPr>
          <a:xfrm>
            <a:off x="1278789" y="1463041"/>
            <a:ext cx="9084361" cy="4583430"/>
          </a:xfrm>
        </p:spPr>
      </p:pic>
    </p:spTree>
    <p:extLst>
      <p:ext uri="{BB962C8B-B14F-4D97-AF65-F5344CB8AC3E}">
        <p14:creationId xmlns:p14="http://schemas.microsoft.com/office/powerpoint/2010/main" val="277506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BF93-3D6E-834A-8ECF-1A8AA998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2876"/>
            <a:ext cx="9404723" cy="1143000"/>
          </a:xfrm>
        </p:spPr>
        <p:txBody>
          <a:bodyPr/>
          <a:lstStyle/>
          <a:p>
            <a:r>
              <a:rPr lang="en-IN" sz="2000" dirty="0"/>
              <a:t>Observation:</a:t>
            </a:r>
            <a:br>
              <a:rPr lang="en-IN" sz="2000" dirty="0"/>
            </a:br>
            <a:r>
              <a:rPr lang="en-IN" sz="2000" dirty="0"/>
              <a:t>Loan amount and </a:t>
            </a:r>
            <a:r>
              <a:rPr lang="en-IN" sz="2000" dirty="0" err="1"/>
              <a:t>installment</a:t>
            </a:r>
            <a:r>
              <a:rPr lang="en-IN" sz="2000" dirty="0"/>
              <a:t> has high correlation</a:t>
            </a:r>
            <a:br>
              <a:rPr lang="en-IN" sz="2000" dirty="0"/>
            </a:br>
            <a:r>
              <a:rPr lang="en-IN" sz="2000" dirty="0"/>
              <a:t>Annual Income and </a:t>
            </a:r>
            <a:r>
              <a:rPr lang="en-IN" sz="2000" dirty="0" err="1"/>
              <a:t>int_rate</a:t>
            </a:r>
            <a:r>
              <a:rPr lang="en-IN" sz="2000" dirty="0"/>
              <a:t> has negative correlation </a:t>
            </a:r>
            <a:br>
              <a:rPr lang="en-IN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5020-7B72-414A-A7F7-02524DA4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3B128E6-35A4-A84E-87C7-1DAFD01E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3" y="1285876"/>
            <a:ext cx="7486649" cy="55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4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13A3-B77F-C248-A539-58782AC9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9BFA-CE4D-D040-9A44-ACDCB35D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820C1-57DD-594B-9AA3-52B2AD3C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60071"/>
            <a:ext cx="9462440" cy="55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F82F-B917-6248-9076-B113320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73EA-86F7-A545-9D17-DAB0A289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endParaRPr lang="en-US" dirty="0"/>
          </a:p>
          <a:p>
            <a:r>
              <a:rPr lang="en-US" dirty="0"/>
              <a:t>DATA CLEANING </a:t>
            </a:r>
          </a:p>
          <a:p>
            <a:endParaRPr lang="en-US" dirty="0"/>
          </a:p>
          <a:p>
            <a:r>
              <a:rPr lang="en-US" dirty="0"/>
              <a:t>ANALYSIS</a:t>
            </a:r>
          </a:p>
          <a:p>
            <a:endParaRPr lang="en-US" dirty="0"/>
          </a:p>
          <a:p>
            <a:r>
              <a:rPr lang="en-US" dirty="0"/>
              <a:t>FINDINGS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8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9BA-9B13-3741-821A-CD27B18C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80210"/>
            <a:ext cx="9404723" cy="33375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47B2-BEA7-C542-B1C9-293DD26F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30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6BAD-DA3B-7B4B-86A6-BC46C46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6" y="924210"/>
            <a:ext cx="9404723" cy="140053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39EC-8681-5041-88BE-8B31311F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/>
              <a:t>         </a:t>
            </a:r>
            <a:r>
              <a:rPr lang="en-IN" sz="1800" dirty="0"/>
              <a:t>You work for a </a:t>
            </a:r>
            <a:r>
              <a:rPr lang="en-IN" sz="1800" b="1" dirty="0"/>
              <a:t>consumer finance company </a:t>
            </a:r>
            <a:r>
              <a:rPr lang="en-IN" sz="1800" dirty="0"/>
              <a:t>which specialises in lending various types of loans to urban customers. When the company receives a loan application, the company has to make a decision for loan approval based on the applicant’s profile. 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Two </a:t>
            </a:r>
            <a:r>
              <a:rPr lang="en-IN" sz="1800" b="1" dirty="0"/>
              <a:t>types of risks</a:t>
            </a:r>
            <a:r>
              <a:rPr lang="en-IN" sz="1800" dirty="0"/>
              <a:t> are associated with the bank’s decision:</a:t>
            </a:r>
          </a:p>
          <a:p>
            <a:r>
              <a:rPr lang="en-IN" sz="1800" dirty="0"/>
              <a:t>If the applicant is</a:t>
            </a:r>
            <a:r>
              <a:rPr lang="en-IN" sz="1800" b="1" dirty="0"/>
              <a:t> likely to repay the loan</a:t>
            </a:r>
            <a:r>
              <a:rPr lang="en-IN" sz="1800" dirty="0"/>
              <a:t>, then not approving the loan results in a </a:t>
            </a:r>
            <a:r>
              <a:rPr lang="en-IN" sz="1800" b="1" dirty="0"/>
              <a:t>loss of business</a:t>
            </a:r>
            <a:r>
              <a:rPr lang="en-IN" sz="1800" dirty="0"/>
              <a:t> to the company</a:t>
            </a:r>
          </a:p>
          <a:p>
            <a:r>
              <a:rPr lang="en-IN" sz="1800" dirty="0"/>
              <a:t>If the applicant is </a:t>
            </a:r>
            <a:r>
              <a:rPr lang="en-IN" sz="1800" b="1" dirty="0"/>
              <a:t>not likely to repay the loan,</a:t>
            </a:r>
            <a:r>
              <a:rPr lang="en-IN" sz="1800" dirty="0"/>
              <a:t> i.e. he/she is likely to default, then approving the loan may lead to a </a:t>
            </a:r>
            <a:r>
              <a:rPr lang="en-IN" sz="1800" b="1" dirty="0"/>
              <a:t>financial loss</a:t>
            </a:r>
            <a:r>
              <a:rPr lang="en-IN" sz="1800" dirty="0"/>
              <a:t> for the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3409-86B9-0C4E-8FC1-24993C3F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5448"/>
          </a:xfrm>
        </p:spPr>
        <p:txBody>
          <a:bodyPr/>
          <a:lstStyle/>
          <a:p>
            <a:pPr algn="ctr"/>
            <a:r>
              <a:rPr lang="en-US" sz="3200" dirty="0"/>
              <a:t>Loan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10179-E186-8541-8B95-B2694A42E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78" r="-986"/>
          <a:stretch/>
        </p:blipFill>
        <p:spPr>
          <a:xfrm>
            <a:off x="1484800" y="1508166"/>
            <a:ext cx="8264842" cy="4740233"/>
          </a:xfrm>
        </p:spPr>
      </p:pic>
    </p:spTree>
    <p:extLst>
      <p:ext uri="{BB962C8B-B14F-4D97-AF65-F5344CB8AC3E}">
        <p14:creationId xmlns:p14="http://schemas.microsoft.com/office/powerpoint/2010/main" val="382519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28A9-2DC1-A044-937D-0DE158F2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C698-E043-8F48-9D14-D73EF1A3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to fix rows and columns</a:t>
            </a:r>
          </a:p>
          <a:p>
            <a:endParaRPr lang="en-IN" dirty="0"/>
          </a:p>
          <a:p>
            <a:r>
              <a:rPr lang="en-IN" dirty="0"/>
              <a:t>Drop columns which not required</a:t>
            </a:r>
          </a:p>
          <a:p>
            <a:endParaRPr lang="en-IN" dirty="0"/>
          </a:p>
          <a:p>
            <a:r>
              <a:rPr lang="en-IN" dirty="0"/>
              <a:t>Need to fix missing values</a:t>
            </a:r>
          </a:p>
          <a:p>
            <a:endParaRPr lang="en-IN" dirty="0"/>
          </a:p>
          <a:p>
            <a:r>
              <a:rPr lang="en-IN" dirty="0"/>
              <a:t>Derived Columns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3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7BF6-5865-AB4E-89E4-472C3FAB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2583-2BAB-4644-B6C8-2B4331E2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AFTER CLEANING THE DATA WE CAN USE THESE TWO ANALYSIS  TO UNDERSTAND THE DATA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IN" dirty="0"/>
              <a:t>Univariate analysis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  <a:r>
              <a:rPr lang="en-IN" dirty="0"/>
              <a:t> Bivariate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1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33B5-BC52-4941-992B-CDAE1FA7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Mostly people taking loan between 5k to 15 k</a:t>
            </a: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26007-C3F9-A24E-A019-8107D713E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272" y="3100229"/>
            <a:ext cx="5740400" cy="3289300"/>
          </a:xfrm>
        </p:spPr>
      </p:pic>
    </p:spTree>
    <p:extLst>
      <p:ext uri="{BB962C8B-B14F-4D97-AF65-F5344CB8AC3E}">
        <p14:creationId xmlns:p14="http://schemas.microsoft.com/office/powerpoint/2010/main" val="367332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1EFC-3A43-3248-8ED5-64AEFC6A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 per annual income people those are interested in Loan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96CE9-BB25-9F40-BD61-BF4F72717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338" y="2436019"/>
            <a:ext cx="5499100" cy="3429000"/>
          </a:xfrm>
        </p:spPr>
      </p:pic>
    </p:spTree>
    <p:extLst>
      <p:ext uri="{BB962C8B-B14F-4D97-AF65-F5344CB8AC3E}">
        <p14:creationId xmlns:p14="http://schemas.microsoft.com/office/powerpoint/2010/main" val="78117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F0EC-3E0D-1240-AA88-51166F1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8D389-09BA-B54A-AFB7-8C1ECF36D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3" y="1457325"/>
            <a:ext cx="9386887" cy="4458494"/>
          </a:xfrm>
        </p:spPr>
      </p:pic>
    </p:spTree>
    <p:extLst>
      <p:ext uri="{BB962C8B-B14F-4D97-AF65-F5344CB8AC3E}">
        <p14:creationId xmlns:p14="http://schemas.microsoft.com/office/powerpoint/2010/main" val="223024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536</TotalTime>
  <Words>341</Words>
  <Application>Microsoft Macintosh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Lending Club Case Study   </vt:lpstr>
      <vt:lpstr>AGENDA</vt:lpstr>
      <vt:lpstr>Problem statement</vt:lpstr>
      <vt:lpstr>Loan dataset</vt:lpstr>
      <vt:lpstr>DATA CLEANING </vt:lpstr>
      <vt:lpstr>ANALYSIS</vt:lpstr>
      <vt:lpstr>Univariate analysis  Mostly people taking loan between 5k to 15 k</vt:lpstr>
      <vt:lpstr>As per annual income people those are interested in Loan</vt:lpstr>
      <vt:lpstr>PowerPoint Presentation</vt:lpstr>
      <vt:lpstr>On the basis of purpose why people taking loan</vt:lpstr>
      <vt:lpstr>People those are living on rent are more interested on loan</vt:lpstr>
      <vt:lpstr>Acording to state where people taking more loan</vt:lpstr>
      <vt:lpstr>   Observation: 52 % Loan amount is recovered from defaulters</vt:lpstr>
      <vt:lpstr>Bivariate analysis  Observation:  As per the analysis, Higher the term and loan amount, higher Charged off's</vt:lpstr>
      <vt:lpstr>Observation : State Ak has Higher loan amount that is charged off</vt:lpstr>
      <vt:lpstr>Observation: Interest rate is increased with each year</vt:lpstr>
      <vt:lpstr>Observation: Intrest rate is also increased when Loan amount increase</vt:lpstr>
      <vt:lpstr>Observation: Loan amount and installment has high correlation Annual Income and int_rate has negative correlation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karan bisht</dc:creator>
  <cp:lastModifiedBy>karan bisht</cp:lastModifiedBy>
  <cp:revision>10</cp:revision>
  <dcterms:created xsi:type="dcterms:W3CDTF">2022-10-02T13:50:59Z</dcterms:created>
  <dcterms:modified xsi:type="dcterms:W3CDTF">2022-10-05T00:34:40Z</dcterms:modified>
</cp:coreProperties>
</file>