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BBB0B-BA47-4E2A-86F6-9CF452D40D64}" type="doc">
      <dgm:prSet loTypeId="urn:microsoft.com/office/officeart/2005/8/layout/process2" loCatId="process" qsTypeId="urn:microsoft.com/office/officeart/2005/8/quickstyle/3d1" qsCatId="3D" csTypeId="urn:microsoft.com/office/officeart/2005/8/colors/colorful1" csCatId="colorful" phldr="1"/>
      <dgm:spPr/>
      <dgm:t>
        <a:bodyPr/>
        <a:lstStyle/>
        <a:p>
          <a:endParaRPr lang="en-CA"/>
        </a:p>
      </dgm:t>
    </dgm:pt>
    <dgm:pt modelId="{E83003CB-7181-4C98-BAE2-8D3701EAF761}">
      <dgm:prSet phldrT="[Text]"/>
      <dgm:spPr/>
      <dgm:t>
        <a:bodyPr/>
        <a:lstStyle/>
        <a:p>
          <a:r>
            <a:rPr lang="en-US" dirty="0"/>
            <a:t>Importing Libraries</a:t>
          </a:r>
          <a:endParaRPr lang="en-CA" dirty="0"/>
        </a:p>
      </dgm:t>
    </dgm:pt>
    <dgm:pt modelId="{CF19C21A-9D9A-4AC0-9829-AAA0E04A1501}" type="parTrans" cxnId="{1E1E7FD8-CB58-4C50-B12C-E3C734CD72F8}">
      <dgm:prSet/>
      <dgm:spPr/>
      <dgm:t>
        <a:bodyPr/>
        <a:lstStyle/>
        <a:p>
          <a:endParaRPr lang="en-CA"/>
        </a:p>
      </dgm:t>
    </dgm:pt>
    <dgm:pt modelId="{84477F4E-5B20-4728-B541-7BD780F84CF4}" type="sibTrans" cxnId="{1E1E7FD8-CB58-4C50-B12C-E3C734CD72F8}">
      <dgm:prSet/>
      <dgm:spPr/>
      <dgm:t>
        <a:bodyPr/>
        <a:lstStyle/>
        <a:p>
          <a:endParaRPr lang="en-CA"/>
        </a:p>
      </dgm:t>
    </dgm:pt>
    <dgm:pt modelId="{5C567DE6-C1B8-49A2-87A6-121733C15D84}">
      <dgm:prSet phldrT="[Text]"/>
      <dgm:spPr/>
      <dgm:t>
        <a:bodyPr/>
        <a:lstStyle/>
        <a:p>
          <a:r>
            <a:rPr lang="en-US" dirty="0"/>
            <a:t>Data Exploration</a:t>
          </a:r>
          <a:endParaRPr lang="en-CA" dirty="0"/>
        </a:p>
      </dgm:t>
    </dgm:pt>
    <dgm:pt modelId="{E4F4AB12-B860-453D-8A73-5F1A0BA62993}" type="parTrans" cxnId="{0983C45F-2A7A-4C88-863B-7A62AD0D7A72}">
      <dgm:prSet/>
      <dgm:spPr/>
      <dgm:t>
        <a:bodyPr/>
        <a:lstStyle/>
        <a:p>
          <a:endParaRPr lang="en-CA"/>
        </a:p>
      </dgm:t>
    </dgm:pt>
    <dgm:pt modelId="{9561C0E5-76DA-41FA-9B1D-8206F2D8711C}" type="sibTrans" cxnId="{0983C45F-2A7A-4C88-863B-7A62AD0D7A72}">
      <dgm:prSet/>
      <dgm:spPr/>
      <dgm:t>
        <a:bodyPr/>
        <a:lstStyle/>
        <a:p>
          <a:endParaRPr lang="en-CA"/>
        </a:p>
      </dgm:t>
    </dgm:pt>
    <dgm:pt modelId="{5AE94C4F-C7F9-4267-AE07-82690C03A7D3}">
      <dgm:prSet phldrT="[Text]"/>
      <dgm:spPr/>
      <dgm:t>
        <a:bodyPr/>
        <a:lstStyle/>
        <a:p>
          <a:r>
            <a:rPr lang="en-US" dirty="0"/>
            <a:t>Creating submission file</a:t>
          </a:r>
          <a:endParaRPr lang="en-CA" dirty="0"/>
        </a:p>
      </dgm:t>
    </dgm:pt>
    <dgm:pt modelId="{F07E0BC7-2A39-40F6-9261-B4B8CCD86AA7}" type="parTrans" cxnId="{C2ECC455-A7E4-4E3D-A888-1BDB90552A1A}">
      <dgm:prSet/>
      <dgm:spPr/>
      <dgm:t>
        <a:bodyPr/>
        <a:lstStyle/>
        <a:p>
          <a:endParaRPr lang="en-CA"/>
        </a:p>
      </dgm:t>
    </dgm:pt>
    <dgm:pt modelId="{D991A08E-3ED0-4C2B-8885-94E0EF6CA772}" type="sibTrans" cxnId="{C2ECC455-A7E4-4E3D-A888-1BDB90552A1A}">
      <dgm:prSet/>
      <dgm:spPr/>
      <dgm:t>
        <a:bodyPr/>
        <a:lstStyle/>
        <a:p>
          <a:endParaRPr lang="en-CA"/>
        </a:p>
      </dgm:t>
    </dgm:pt>
    <dgm:pt modelId="{DE7A224F-A3A0-423F-9C9A-804B5D8BC338}">
      <dgm:prSet phldrT="[Text]"/>
      <dgm:spPr/>
      <dgm:t>
        <a:bodyPr/>
        <a:lstStyle/>
        <a:p>
          <a:r>
            <a:rPr lang="en-US" dirty="0"/>
            <a:t>Data Cleaning</a:t>
          </a:r>
          <a:endParaRPr lang="en-CA" dirty="0"/>
        </a:p>
      </dgm:t>
    </dgm:pt>
    <dgm:pt modelId="{5531DEBB-FCD6-4262-B7D5-7F56374F09E5}" type="parTrans" cxnId="{0B420CB3-DF3C-491C-9972-87DD8339AB72}">
      <dgm:prSet/>
      <dgm:spPr/>
      <dgm:t>
        <a:bodyPr/>
        <a:lstStyle/>
        <a:p>
          <a:endParaRPr lang="en-CA"/>
        </a:p>
      </dgm:t>
    </dgm:pt>
    <dgm:pt modelId="{C40CE897-0FE9-4804-9CF5-F1EDD3F9FE4F}" type="sibTrans" cxnId="{0B420CB3-DF3C-491C-9972-87DD8339AB72}">
      <dgm:prSet/>
      <dgm:spPr/>
      <dgm:t>
        <a:bodyPr/>
        <a:lstStyle/>
        <a:p>
          <a:endParaRPr lang="en-CA"/>
        </a:p>
      </dgm:t>
    </dgm:pt>
    <dgm:pt modelId="{F5BA8AAE-31C9-4630-9500-D564DF5D2882}">
      <dgm:prSet phldrT="[Text]"/>
      <dgm:spPr/>
      <dgm:t>
        <a:bodyPr/>
        <a:lstStyle/>
        <a:p>
          <a:r>
            <a:rPr lang="en-US" dirty="0"/>
            <a:t>Feature Engineering</a:t>
          </a:r>
          <a:endParaRPr lang="en-CA" dirty="0"/>
        </a:p>
      </dgm:t>
    </dgm:pt>
    <dgm:pt modelId="{828DB19B-1857-4065-8B93-96D5FD9BBF70}" type="parTrans" cxnId="{F603B88F-EB15-4BD1-88BE-867D7B11BC2B}">
      <dgm:prSet/>
      <dgm:spPr/>
      <dgm:t>
        <a:bodyPr/>
        <a:lstStyle/>
        <a:p>
          <a:endParaRPr lang="en-CA"/>
        </a:p>
      </dgm:t>
    </dgm:pt>
    <dgm:pt modelId="{D79523D7-7990-4D2A-B652-23E862C1B402}" type="sibTrans" cxnId="{F603B88F-EB15-4BD1-88BE-867D7B11BC2B}">
      <dgm:prSet/>
      <dgm:spPr/>
      <dgm:t>
        <a:bodyPr/>
        <a:lstStyle/>
        <a:p>
          <a:endParaRPr lang="en-CA"/>
        </a:p>
      </dgm:t>
    </dgm:pt>
    <dgm:pt modelId="{E2D82424-C833-4DD5-A82A-DFF22ABC3B62}">
      <dgm:prSet phldrT="[Text]"/>
      <dgm:spPr/>
      <dgm:t>
        <a:bodyPr/>
        <a:lstStyle/>
        <a:p>
          <a:r>
            <a:rPr lang="en-US" dirty="0"/>
            <a:t>Grid search cross-validation</a:t>
          </a:r>
          <a:endParaRPr lang="en-CA" dirty="0"/>
        </a:p>
      </dgm:t>
    </dgm:pt>
    <dgm:pt modelId="{068FDB36-D09A-4B33-860D-E62E25C6D2F9}" type="parTrans" cxnId="{58A9815E-E2B1-44D9-A9C5-E54BCE26DC07}">
      <dgm:prSet/>
      <dgm:spPr/>
      <dgm:t>
        <a:bodyPr/>
        <a:lstStyle/>
        <a:p>
          <a:endParaRPr lang="en-CA"/>
        </a:p>
      </dgm:t>
    </dgm:pt>
    <dgm:pt modelId="{82BDF966-E024-4A2B-9DED-E3EA1E8A618C}" type="sibTrans" cxnId="{58A9815E-E2B1-44D9-A9C5-E54BCE26DC07}">
      <dgm:prSet/>
      <dgm:spPr/>
      <dgm:t>
        <a:bodyPr/>
        <a:lstStyle/>
        <a:p>
          <a:endParaRPr lang="en-CA"/>
        </a:p>
      </dgm:t>
    </dgm:pt>
    <dgm:pt modelId="{4C0851CB-C78C-4CF4-B263-B80FA506F95E}">
      <dgm:prSet phldrT="[Text]"/>
      <dgm:spPr/>
      <dgm:t>
        <a:bodyPr/>
        <a:lstStyle/>
        <a:p>
          <a:r>
            <a:rPr lang="en-US" dirty="0"/>
            <a:t>Optimal Model Creation</a:t>
          </a:r>
          <a:endParaRPr lang="en-CA" dirty="0"/>
        </a:p>
      </dgm:t>
    </dgm:pt>
    <dgm:pt modelId="{D7E85404-16BF-4D86-8B3F-E891827B873F}" type="parTrans" cxnId="{06F16FCA-6778-4C70-9BFF-F767AFDF1459}">
      <dgm:prSet/>
      <dgm:spPr/>
      <dgm:t>
        <a:bodyPr/>
        <a:lstStyle/>
        <a:p>
          <a:endParaRPr lang="en-CA"/>
        </a:p>
      </dgm:t>
    </dgm:pt>
    <dgm:pt modelId="{9F09E747-72F5-4FC6-A5F4-B240B1219451}" type="sibTrans" cxnId="{06F16FCA-6778-4C70-9BFF-F767AFDF1459}">
      <dgm:prSet/>
      <dgm:spPr/>
      <dgm:t>
        <a:bodyPr/>
        <a:lstStyle/>
        <a:p>
          <a:endParaRPr lang="en-CA"/>
        </a:p>
      </dgm:t>
    </dgm:pt>
    <dgm:pt modelId="{4F3919FE-757E-4B62-B965-66A61235EFA6}" type="pres">
      <dgm:prSet presAssocID="{185BBB0B-BA47-4E2A-86F6-9CF452D40D64}" presName="linearFlow" presStyleCnt="0">
        <dgm:presLayoutVars>
          <dgm:resizeHandles val="exact"/>
        </dgm:presLayoutVars>
      </dgm:prSet>
      <dgm:spPr/>
    </dgm:pt>
    <dgm:pt modelId="{A6BD8E7A-CDCD-4340-A2E9-C66271C5CA98}" type="pres">
      <dgm:prSet presAssocID="{E83003CB-7181-4C98-BAE2-8D3701EAF761}" presName="node" presStyleLbl="node1" presStyleIdx="0" presStyleCnt="7">
        <dgm:presLayoutVars>
          <dgm:bulletEnabled val="1"/>
        </dgm:presLayoutVars>
      </dgm:prSet>
      <dgm:spPr/>
    </dgm:pt>
    <dgm:pt modelId="{4B94FF9D-29FA-4EE0-B662-22BD2CFD5EEA}" type="pres">
      <dgm:prSet presAssocID="{84477F4E-5B20-4728-B541-7BD780F84CF4}" presName="sibTrans" presStyleLbl="sibTrans2D1" presStyleIdx="0" presStyleCnt="6"/>
      <dgm:spPr/>
    </dgm:pt>
    <dgm:pt modelId="{8A1BDF09-9A48-4762-AD9B-8AB2A5211E9E}" type="pres">
      <dgm:prSet presAssocID="{84477F4E-5B20-4728-B541-7BD780F84CF4}" presName="connectorText" presStyleLbl="sibTrans2D1" presStyleIdx="0" presStyleCnt="6"/>
      <dgm:spPr/>
    </dgm:pt>
    <dgm:pt modelId="{A6B73F5D-A1AA-4EA5-A6A6-A44BC1CF95DC}" type="pres">
      <dgm:prSet presAssocID="{5C567DE6-C1B8-49A2-87A6-121733C15D84}" presName="node" presStyleLbl="node1" presStyleIdx="1" presStyleCnt="7">
        <dgm:presLayoutVars>
          <dgm:bulletEnabled val="1"/>
        </dgm:presLayoutVars>
      </dgm:prSet>
      <dgm:spPr/>
    </dgm:pt>
    <dgm:pt modelId="{EC92E670-8BA8-4595-9C55-8C1F4C21EE4B}" type="pres">
      <dgm:prSet presAssocID="{9561C0E5-76DA-41FA-9B1D-8206F2D8711C}" presName="sibTrans" presStyleLbl="sibTrans2D1" presStyleIdx="1" presStyleCnt="6"/>
      <dgm:spPr/>
    </dgm:pt>
    <dgm:pt modelId="{F762E915-F730-4D13-A4A9-D462BE35AB40}" type="pres">
      <dgm:prSet presAssocID="{9561C0E5-76DA-41FA-9B1D-8206F2D8711C}" presName="connectorText" presStyleLbl="sibTrans2D1" presStyleIdx="1" presStyleCnt="6"/>
      <dgm:spPr/>
    </dgm:pt>
    <dgm:pt modelId="{1438142A-739E-4E52-B8D7-60575ECCBD87}" type="pres">
      <dgm:prSet presAssocID="{DE7A224F-A3A0-423F-9C9A-804B5D8BC338}" presName="node" presStyleLbl="node1" presStyleIdx="2" presStyleCnt="7">
        <dgm:presLayoutVars>
          <dgm:bulletEnabled val="1"/>
        </dgm:presLayoutVars>
      </dgm:prSet>
      <dgm:spPr/>
    </dgm:pt>
    <dgm:pt modelId="{BD7606F0-5123-4A1F-A44A-82371438BAC5}" type="pres">
      <dgm:prSet presAssocID="{C40CE897-0FE9-4804-9CF5-F1EDD3F9FE4F}" presName="sibTrans" presStyleLbl="sibTrans2D1" presStyleIdx="2" presStyleCnt="6"/>
      <dgm:spPr/>
    </dgm:pt>
    <dgm:pt modelId="{DE52A210-4AF8-4654-B944-8C0A541D835F}" type="pres">
      <dgm:prSet presAssocID="{C40CE897-0FE9-4804-9CF5-F1EDD3F9FE4F}" presName="connectorText" presStyleLbl="sibTrans2D1" presStyleIdx="2" presStyleCnt="6"/>
      <dgm:spPr/>
    </dgm:pt>
    <dgm:pt modelId="{2B24BB34-465B-4A59-8945-6D8329DA5DCD}" type="pres">
      <dgm:prSet presAssocID="{F5BA8AAE-31C9-4630-9500-D564DF5D2882}" presName="node" presStyleLbl="node1" presStyleIdx="3" presStyleCnt="7">
        <dgm:presLayoutVars>
          <dgm:bulletEnabled val="1"/>
        </dgm:presLayoutVars>
      </dgm:prSet>
      <dgm:spPr/>
    </dgm:pt>
    <dgm:pt modelId="{C11ADDA8-9A6E-45BD-AD84-38A4A6E366B1}" type="pres">
      <dgm:prSet presAssocID="{D79523D7-7990-4D2A-B652-23E862C1B402}" presName="sibTrans" presStyleLbl="sibTrans2D1" presStyleIdx="3" presStyleCnt="6"/>
      <dgm:spPr/>
    </dgm:pt>
    <dgm:pt modelId="{F0D573F2-C2AE-4FA1-8317-A4729FBA7564}" type="pres">
      <dgm:prSet presAssocID="{D79523D7-7990-4D2A-B652-23E862C1B402}" presName="connectorText" presStyleLbl="sibTrans2D1" presStyleIdx="3" presStyleCnt="6"/>
      <dgm:spPr/>
    </dgm:pt>
    <dgm:pt modelId="{42784B30-61A8-4D00-B49A-9138AFC8BA72}" type="pres">
      <dgm:prSet presAssocID="{E2D82424-C833-4DD5-A82A-DFF22ABC3B62}" presName="node" presStyleLbl="node1" presStyleIdx="4" presStyleCnt="7">
        <dgm:presLayoutVars>
          <dgm:bulletEnabled val="1"/>
        </dgm:presLayoutVars>
      </dgm:prSet>
      <dgm:spPr/>
    </dgm:pt>
    <dgm:pt modelId="{E54410D2-E472-4A89-A8E7-9480EF5CB15A}" type="pres">
      <dgm:prSet presAssocID="{82BDF966-E024-4A2B-9DED-E3EA1E8A618C}" presName="sibTrans" presStyleLbl="sibTrans2D1" presStyleIdx="4" presStyleCnt="6"/>
      <dgm:spPr/>
    </dgm:pt>
    <dgm:pt modelId="{51DD98BB-E38E-4389-89C2-06E4C9790B1F}" type="pres">
      <dgm:prSet presAssocID="{82BDF966-E024-4A2B-9DED-E3EA1E8A618C}" presName="connectorText" presStyleLbl="sibTrans2D1" presStyleIdx="4" presStyleCnt="6"/>
      <dgm:spPr/>
    </dgm:pt>
    <dgm:pt modelId="{4665D3C0-99B5-4798-AC95-0F647694656D}" type="pres">
      <dgm:prSet presAssocID="{4C0851CB-C78C-4CF4-B263-B80FA506F95E}" presName="node" presStyleLbl="node1" presStyleIdx="5" presStyleCnt="7">
        <dgm:presLayoutVars>
          <dgm:bulletEnabled val="1"/>
        </dgm:presLayoutVars>
      </dgm:prSet>
      <dgm:spPr/>
    </dgm:pt>
    <dgm:pt modelId="{020D28C8-3EE5-4DFA-AEFB-95E8323683DB}" type="pres">
      <dgm:prSet presAssocID="{9F09E747-72F5-4FC6-A5F4-B240B1219451}" presName="sibTrans" presStyleLbl="sibTrans2D1" presStyleIdx="5" presStyleCnt="6"/>
      <dgm:spPr/>
    </dgm:pt>
    <dgm:pt modelId="{DFEF6ECA-CA42-4BD3-8AF5-50C0F7842095}" type="pres">
      <dgm:prSet presAssocID="{9F09E747-72F5-4FC6-A5F4-B240B1219451}" presName="connectorText" presStyleLbl="sibTrans2D1" presStyleIdx="5" presStyleCnt="6"/>
      <dgm:spPr/>
    </dgm:pt>
    <dgm:pt modelId="{D64636A4-0BCC-447E-9AA7-86C10B7C1DD9}" type="pres">
      <dgm:prSet presAssocID="{5AE94C4F-C7F9-4267-AE07-82690C03A7D3}" presName="node" presStyleLbl="node1" presStyleIdx="6" presStyleCnt="7">
        <dgm:presLayoutVars>
          <dgm:bulletEnabled val="1"/>
        </dgm:presLayoutVars>
      </dgm:prSet>
      <dgm:spPr/>
    </dgm:pt>
  </dgm:ptLst>
  <dgm:cxnLst>
    <dgm:cxn modelId="{D8D1F90A-E643-44F5-870B-6A53CBDDE1CB}" type="presOf" srcId="{82BDF966-E024-4A2B-9DED-E3EA1E8A618C}" destId="{E54410D2-E472-4A89-A8E7-9480EF5CB15A}" srcOrd="0" destOrd="0" presId="urn:microsoft.com/office/officeart/2005/8/layout/process2"/>
    <dgm:cxn modelId="{22458613-2A3C-4B52-BC14-966403CF5C8F}" type="presOf" srcId="{E83003CB-7181-4C98-BAE2-8D3701EAF761}" destId="{A6BD8E7A-CDCD-4340-A2E9-C66271C5CA98}" srcOrd="0" destOrd="0" presId="urn:microsoft.com/office/officeart/2005/8/layout/process2"/>
    <dgm:cxn modelId="{0C54861A-8CE6-4097-AF54-015420960B72}" type="presOf" srcId="{5C567DE6-C1B8-49A2-87A6-121733C15D84}" destId="{A6B73F5D-A1AA-4EA5-A6A6-A44BC1CF95DC}" srcOrd="0" destOrd="0" presId="urn:microsoft.com/office/officeart/2005/8/layout/process2"/>
    <dgm:cxn modelId="{0BE5122F-1661-4BD4-9DD8-7D20C7656B58}" type="presOf" srcId="{5AE94C4F-C7F9-4267-AE07-82690C03A7D3}" destId="{D64636A4-0BCC-447E-9AA7-86C10B7C1DD9}" srcOrd="0" destOrd="0" presId="urn:microsoft.com/office/officeart/2005/8/layout/process2"/>
    <dgm:cxn modelId="{58A9815E-E2B1-44D9-A9C5-E54BCE26DC07}" srcId="{185BBB0B-BA47-4E2A-86F6-9CF452D40D64}" destId="{E2D82424-C833-4DD5-A82A-DFF22ABC3B62}" srcOrd="4" destOrd="0" parTransId="{068FDB36-D09A-4B33-860D-E62E25C6D2F9}" sibTransId="{82BDF966-E024-4A2B-9DED-E3EA1E8A618C}"/>
    <dgm:cxn modelId="{0983C45F-2A7A-4C88-863B-7A62AD0D7A72}" srcId="{185BBB0B-BA47-4E2A-86F6-9CF452D40D64}" destId="{5C567DE6-C1B8-49A2-87A6-121733C15D84}" srcOrd="1" destOrd="0" parTransId="{E4F4AB12-B860-453D-8A73-5F1A0BA62993}" sibTransId="{9561C0E5-76DA-41FA-9B1D-8206F2D8711C}"/>
    <dgm:cxn modelId="{CA4EBB44-8F11-43E8-BB9E-B1528D0A700F}" type="presOf" srcId="{9F09E747-72F5-4FC6-A5F4-B240B1219451}" destId="{DFEF6ECA-CA42-4BD3-8AF5-50C0F7842095}" srcOrd="1" destOrd="0" presId="urn:microsoft.com/office/officeart/2005/8/layout/process2"/>
    <dgm:cxn modelId="{9A90926D-1DCC-4707-A333-5B563EB91C06}" type="presOf" srcId="{185BBB0B-BA47-4E2A-86F6-9CF452D40D64}" destId="{4F3919FE-757E-4B62-B965-66A61235EFA6}" srcOrd="0" destOrd="0" presId="urn:microsoft.com/office/officeart/2005/8/layout/process2"/>
    <dgm:cxn modelId="{6E32C26E-6E8F-4AE5-857E-D8B73D69F27F}" type="presOf" srcId="{9561C0E5-76DA-41FA-9B1D-8206F2D8711C}" destId="{EC92E670-8BA8-4595-9C55-8C1F4C21EE4B}" srcOrd="0" destOrd="0" presId="urn:microsoft.com/office/officeart/2005/8/layout/process2"/>
    <dgm:cxn modelId="{914CD770-B9F5-4199-9570-4FBE45804880}" type="presOf" srcId="{82BDF966-E024-4A2B-9DED-E3EA1E8A618C}" destId="{51DD98BB-E38E-4389-89C2-06E4C9790B1F}" srcOrd="1" destOrd="0" presId="urn:microsoft.com/office/officeart/2005/8/layout/process2"/>
    <dgm:cxn modelId="{203A4754-F23C-4B31-9190-891DCE27B29E}" type="presOf" srcId="{DE7A224F-A3A0-423F-9C9A-804B5D8BC338}" destId="{1438142A-739E-4E52-B8D7-60575ECCBD87}" srcOrd="0" destOrd="0" presId="urn:microsoft.com/office/officeart/2005/8/layout/process2"/>
    <dgm:cxn modelId="{C2ECC455-A7E4-4E3D-A888-1BDB90552A1A}" srcId="{185BBB0B-BA47-4E2A-86F6-9CF452D40D64}" destId="{5AE94C4F-C7F9-4267-AE07-82690C03A7D3}" srcOrd="6" destOrd="0" parTransId="{F07E0BC7-2A39-40F6-9261-B4B8CCD86AA7}" sibTransId="{D991A08E-3ED0-4C2B-8885-94E0EF6CA772}"/>
    <dgm:cxn modelId="{E6CE9E7E-519E-4538-BAD1-4A9DB958FE28}" type="presOf" srcId="{9561C0E5-76DA-41FA-9B1D-8206F2D8711C}" destId="{F762E915-F730-4D13-A4A9-D462BE35AB40}" srcOrd="1" destOrd="0" presId="urn:microsoft.com/office/officeart/2005/8/layout/process2"/>
    <dgm:cxn modelId="{08F06084-AEDA-45DD-B71F-064018691B32}" type="presOf" srcId="{F5BA8AAE-31C9-4630-9500-D564DF5D2882}" destId="{2B24BB34-465B-4A59-8945-6D8329DA5DCD}" srcOrd="0" destOrd="0" presId="urn:microsoft.com/office/officeart/2005/8/layout/process2"/>
    <dgm:cxn modelId="{9E8D458C-85D8-48E8-B8A1-7C8931604FDC}" type="presOf" srcId="{D79523D7-7990-4D2A-B652-23E862C1B402}" destId="{C11ADDA8-9A6E-45BD-AD84-38A4A6E366B1}" srcOrd="0" destOrd="0" presId="urn:microsoft.com/office/officeart/2005/8/layout/process2"/>
    <dgm:cxn modelId="{F603B88F-EB15-4BD1-88BE-867D7B11BC2B}" srcId="{185BBB0B-BA47-4E2A-86F6-9CF452D40D64}" destId="{F5BA8AAE-31C9-4630-9500-D564DF5D2882}" srcOrd="3" destOrd="0" parTransId="{828DB19B-1857-4065-8B93-96D5FD9BBF70}" sibTransId="{D79523D7-7990-4D2A-B652-23E862C1B402}"/>
    <dgm:cxn modelId="{6879AA9B-608E-4F6C-A11B-BCB5ACA2E065}" type="presOf" srcId="{84477F4E-5B20-4728-B541-7BD780F84CF4}" destId="{4B94FF9D-29FA-4EE0-B662-22BD2CFD5EEA}" srcOrd="0" destOrd="0" presId="urn:microsoft.com/office/officeart/2005/8/layout/process2"/>
    <dgm:cxn modelId="{610AAE9D-0F51-49C8-A995-F3F305B6113E}" type="presOf" srcId="{C40CE897-0FE9-4804-9CF5-F1EDD3F9FE4F}" destId="{DE52A210-4AF8-4654-B944-8C0A541D835F}" srcOrd="1" destOrd="0" presId="urn:microsoft.com/office/officeart/2005/8/layout/process2"/>
    <dgm:cxn modelId="{1466DDA3-EF2F-4AA8-99E6-9B037886EC45}" type="presOf" srcId="{84477F4E-5B20-4728-B541-7BD780F84CF4}" destId="{8A1BDF09-9A48-4762-AD9B-8AB2A5211E9E}" srcOrd="1" destOrd="0" presId="urn:microsoft.com/office/officeart/2005/8/layout/process2"/>
    <dgm:cxn modelId="{C5AABBA5-4736-4D22-A7DA-FFAACC54B864}" type="presOf" srcId="{D79523D7-7990-4D2A-B652-23E862C1B402}" destId="{F0D573F2-C2AE-4FA1-8317-A4729FBA7564}" srcOrd="1" destOrd="0" presId="urn:microsoft.com/office/officeart/2005/8/layout/process2"/>
    <dgm:cxn modelId="{0B420CB3-DF3C-491C-9972-87DD8339AB72}" srcId="{185BBB0B-BA47-4E2A-86F6-9CF452D40D64}" destId="{DE7A224F-A3A0-423F-9C9A-804B5D8BC338}" srcOrd="2" destOrd="0" parTransId="{5531DEBB-FCD6-4262-B7D5-7F56374F09E5}" sibTransId="{C40CE897-0FE9-4804-9CF5-F1EDD3F9FE4F}"/>
    <dgm:cxn modelId="{F5E598B7-56C6-4B62-912D-50B170372AD1}" type="presOf" srcId="{E2D82424-C833-4DD5-A82A-DFF22ABC3B62}" destId="{42784B30-61A8-4D00-B49A-9138AFC8BA72}" srcOrd="0" destOrd="0" presId="urn:microsoft.com/office/officeart/2005/8/layout/process2"/>
    <dgm:cxn modelId="{06F16FCA-6778-4C70-9BFF-F767AFDF1459}" srcId="{185BBB0B-BA47-4E2A-86F6-9CF452D40D64}" destId="{4C0851CB-C78C-4CF4-B263-B80FA506F95E}" srcOrd="5" destOrd="0" parTransId="{D7E85404-16BF-4D86-8B3F-E891827B873F}" sibTransId="{9F09E747-72F5-4FC6-A5F4-B240B1219451}"/>
    <dgm:cxn modelId="{1E1E7FD8-CB58-4C50-B12C-E3C734CD72F8}" srcId="{185BBB0B-BA47-4E2A-86F6-9CF452D40D64}" destId="{E83003CB-7181-4C98-BAE2-8D3701EAF761}" srcOrd="0" destOrd="0" parTransId="{CF19C21A-9D9A-4AC0-9829-AAA0E04A1501}" sibTransId="{84477F4E-5B20-4728-B541-7BD780F84CF4}"/>
    <dgm:cxn modelId="{E022F0E1-B688-4B6B-A732-A658282F0A98}" type="presOf" srcId="{C40CE897-0FE9-4804-9CF5-F1EDD3F9FE4F}" destId="{BD7606F0-5123-4A1F-A44A-82371438BAC5}" srcOrd="0" destOrd="0" presId="urn:microsoft.com/office/officeart/2005/8/layout/process2"/>
    <dgm:cxn modelId="{CB12B4ED-4CD4-40F5-BE84-DE7F45BB74A9}" type="presOf" srcId="{4C0851CB-C78C-4CF4-B263-B80FA506F95E}" destId="{4665D3C0-99B5-4798-AC95-0F647694656D}" srcOrd="0" destOrd="0" presId="urn:microsoft.com/office/officeart/2005/8/layout/process2"/>
    <dgm:cxn modelId="{C7D05FF8-77E7-4DF0-9CC3-62201B2443EE}" type="presOf" srcId="{9F09E747-72F5-4FC6-A5F4-B240B1219451}" destId="{020D28C8-3EE5-4DFA-AEFB-95E8323683DB}" srcOrd="0" destOrd="0" presId="urn:microsoft.com/office/officeart/2005/8/layout/process2"/>
    <dgm:cxn modelId="{18B6C2F0-DE81-4301-AD1D-DC45B79BCBBC}" type="presParOf" srcId="{4F3919FE-757E-4B62-B965-66A61235EFA6}" destId="{A6BD8E7A-CDCD-4340-A2E9-C66271C5CA98}" srcOrd="0" destOrd="0" presId="urn:microsoft.com/office/officeart/2005/8/layout/process2"/>
    <dgm:cxn modelId="{C377EAB0-A9FE-4FE4-A676-A9C742BDD688}" type="presParOf" srcId="{4F3919FE-757E-4B62-B965-66A61235EFA6}" destId="{4B94FF9D-29FA-4EE0-B662-22BD2CFD5EEA}" srcOrd="1" destOrd="0" presId="urn:microsoft.com/office/officeart/2005/8/layout/process2"/>
    <dgm:cxn modelId="{F8D0A4CA-8113-4FF7-8845-4B15D09E7D52}" type="presParOf" srcId="{4B94FF9D-29FA-4EE0-B662-22BD2CFD5EEA}" destId="{8A1BDF09-9A48-4762-AD9B-8AB2A5211E9E}" srcOrd="0" destOrd="0" presId="urn:microsoft.com/office/officeart/2005/8/layout/process2"/>
    <dgm:cxn modelId="{C441DCEE-98EF-486E-9865-C711991DA845}" type="presParOf" srcId="{4F3919FE-757E-4B62-B965-66A61235EFA6}" destId="{A6B73F5D-A1AA-4EA5-A6A6-A44BC1CF95DC}" srcOrd="2" destOrd="0" presId="urn:microsoft.com/office/officeart/2005/8/layout/process2"/>
    <dgm:cxn modelId="{5D06D6D3-E48E-4B4D-BCD5-9AA1ADCEEB68}" type="presParOf" srcId="{4F3919FE-757E-4B62-B965-66A61235EFA6}" destId="{EC92E670-8BA8-4595-9C55-8C1F4C21EE4B}" srcOrd="3" destOrd="0" presId="urn:microsoft.com/office/officeart/2005/8/layout/process2"/>
    <dgm:cxn modelId="{5F3ACD36-3691-40BB-AAA0-0BF03DAF0ABD}" type="presParOf" srcId="{EC92E670-8BA8-4595-9C55-8C1F4C21EE4B}" destId="{F762E915-F730-4D13-A4A9-D462BE35AB40}" srcOrd="0" destOrd="0" presId="urn:microsoft.com/office/officeart/2005/8/layout/process2"/>
    <dgm:cxn modelId="{A56FAF14-3AC5-4172-B86E-61BD4040F4B5}" type="presParOf" srcId="{4F3919FE-757E-4B62-B965-66A61235EFA6}" destId="{1438142A-739E-4E52-B8D7-60575ECCBD87}" srcOrd="4" destOrd="0" presId="urn:microsoft.com/office/officeart/2005/8/layout/process2"/>
    <dgm:cxn modelId="{C5B90151-893B-41BD-BE79-0327BDF4F1D6}" type="presParOf" srcId="{4F3919FE-757E-4B62-B965-66A61235EFA6}" destId="{BD7606F0-5123-4A1F-A44A-82371438BAC5}" srcOrd="5" destOrd="0" presId="urn:microsoft.com/office/officeart/2005/8/layout/process2"/>
    <dgm:cxn modelId="{FC326364-08A4-4C77-8E6E-778CC8DA915C}" type="presParOf" srcId="{BD7606F0-5123-4A1F-A44A-82371438BAC5}" destId="{DE52A210-4AF8-4654-B944-8C0A541D835F}" srcOrd="0" destOrd="0" presId="urn:microsoft.com/office/officeart/2005/8/layout/process2"/>
    <dgm:cxn modelId="{72A5E818-4B7F-4329-BDC0-8A694E0AB852}" type="presParOf" srcId="{4F3919FE-757E-4B62-B965-66A61235EFA6}" destId="{2B24BB34-465B-4A59-8945-6D8329DA5DCD}" srcOrd="6" destOrd="0" presId="urn:microsoft.com/office/officeart/2005/8/layout/process2"/>
    <dgm:cxn modelId="{B6FDE156-69A9-4168-A79C-E69464E5ADC3}" type="presParOf" srcId="{4F3919FE-757E-4B62-B965-66A61235EFA6}" destId="{C11ADDA8-9A6E-45BD-AD84-38A4A6E366B1}" srcOrd="7" destOrd="0" presId="urn:microsoft.com/office/officeart/2005/8/layout/process2"/>
    <dgm:cxn modelId="{7C115C7A-2403-495E-9895-007AC09560E5}" type="presParOf" srcId="{C11ADDA8-9A6E-45BD-AD84-38A4A6E366B1}" destId="{F0D573F2-C2AE-4FA1-8317-A4729FBA7564}" srcOrd="0" destOrd="0" presId="urn:microsoft.com/office/officeart/2005/8/layout/process2"/>
    <dgm:cxn modelId="{53BC0154-B4ED-4E75-94F9-61A0A037892E}" type="presParOf" srcId="{4F3919FE-757E-4B62-B965-66A61235EFA6}" destId="{42784B30-61A8-4D00-B49A-9138AFC8BA72}" srcOrd="8" destOrd="0" presId="urn:microsoft.com/office/officeart/2005/8/layout/process2"/>
    <dgm:cxn modelId="{67A24B34-80CB-48B6-9A6D-4954391072B3}" type="presParOf" srcId="{4F3919FE-757E-4B62-B965-66A61235EFA6}" destId="{E54410D2-E472-4A89-A8E7-9480EF5CB15A}" srcOrd="9" destOrd="0" presId="urn:microsoft.com/office/officeart/2005/8/layout/process2"/>
    <dgm:cxn modelId="{6D6EBF9E-71C4-4359-9E62-0FB668B79E82}" type="presParOf" srcId="{E54410D2-E472-4A89-A8E7-9480EF5CB15A}" destId="{51DD98BB-E38E-4389-89C2-06E4C9790B1F}" srcOrd="0" destOrd="0" presId="urn:microsoft.com/office/officeart/2005/8/layout/process2"/>
    <dgm:cxn modelId="{E3961B06-E7F9-4525-8A41-BE4E543F8096}" type="presParOf" srcId="{4F3919FE-757E-4B62-B965-66A61235EFA6}" destId="{4665D3C0-99B5-4798-AC95-0F647694656D}" srcOrd="10" destOrd="0" presId="urn:microsoft.com/office/officeart/2005/8/layout/process2"/>
    <dgm:cxn modelId="{071A5939-B4E1-4EB6-AC54-4CE6BE37F44B}" type="presParOf" srcId="{4F3919FE-757E-4B62-B965-66A61235EFA6}" destId="{020D28C8-3EE5-4DFA-AEFB-95E8323683DB}" srcOrd="11" destOrd="0" presId="urn:microsoft.com/office/officeart/2005/8/layout/process2"/>
    <dgm:cxn modelId="{592AAA5F-D709-4752-94EB-9AC0952DACB5}" type="presParOf" srcId="{020D28C8-3EE5-4DFA-AEFB-95E8323683DB}" destId="{DFEF6ECA-CA42-4BD3-8AF5-50C0F7842095}" srcOrd="0" destOrd="0" presId="urn:microsoft.com/office/officeart/2005/8/layout/process2"/>
    <dgm:cxn modelId="{C932D27E-7A9F-4ACA-A7B2-48D692D24DC4}" type="presParOf" srcId="{4F3919FE-757E-4B62-B965-66A61235EFA6}" destId="{D64636A4-0BCC-447E-9AA7-86C10B7C1DD9}"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0EAAB0-4120-4A31-AC0B-6546D51971FC}" type="doc">
      <dgm:prSet loTypeId="urn:microsoft.com/office/officeart/2005/8/layout/hList3" loCatId="list" qsTypeId="urn:microsoft.com/office/officeart/2005/8/quickstyle/simple4" qsCatId="simple" csTypeId="urn:microsoft.com/office/officeart/2005/8/colors/accent0_3" csCatId="mainScheme" phldr="1"/>
      <dgm:spPr/>
      <dgm:t>
        <a:bodyPr/>
        <a:lstStyle/>
        <a:p>
          <a:endParaRPr lang="en-CA"/>
        </a:p>
      </dgm:t>
    </dgm:pt>
    <dgm:pt modelId="{4C2AC77F-1FE4-4675-81BD-DBF47C5CFE16}">
      <dgm:prSet phldrT="[Text]"/>
      <dgm:spPr/>
      <dgm:t>
        <a:bodyPr/>
        <a:lstStyle/>
        <a:p>
          <a:r>
            <a:rPr lang="en-US" dirty="0"/>
            <a:t>3-ways to deal with missing values in this particular dataset</a:t>
          </a:r>
          <a:endParaRPr lang="en-CA" dirty="0"/>
        </a:p>
      </dgm:t>
    </dgm:pt>
    <dgm:pt modelId="{D35A29BA-2202-49D2-B26B-C663F132FB47}" type="parTrans" cxnId="{FAEBEF63-FC21-4B9D-A4C2-4BBC1D5783B2}">
      <dgm:prSet/>
      <dgm:spPr/>
      <dgm:t>
        <a:bodyPr/>
        <a:lstStyle/>
        <a:p>
          <a:endParaRPr lang="en-CA"/>
        </a:p>
      </dgm:t>
    </dgm:pt>
    <dgm:pt modelId="{2518D1B8-6DD6-4D62-8178-2486D69D62DE}" type="sibTrans" cxnId="{FAEBEF63-FC21-4B9D-A4C2-4BBC1D5783B2}">
      <dgm:prSet/>
      <dgm:spPr/>
      <dgm:t>
        <a:bodyPr/>
        <a:lstStyle/>
        <a:p>
          <a:endParaRPr lang="en-CA"/>
        </a:p>
      </dgm:t>
    </dgm:pt>
    <dgm:pt modelId="{8E19F2A6-3290-46B7-B990-4F0DF576F207}">
      <dgm:prSet phldrT="[Text]"/>
      <dgm:spPr/>
      <dgm:t>
        <a:bodyPr/>
        <a:lstStyle/>
        <a:p>
          <a:r>
            <a:rPr lang="en-US" dirty="0"/>
            <a:t>Data we can drop</a:t>
          </a:r>
          <a:endParaRPr lang="en-CA" dirty="0"/>
        </a:p>
      </dgm:t>
    </dgm:pt>
    <dgm:pt modelId="{34144864-CADA-4599-89A1-C66DAB482EBB}" type="parTrans" cxnId="{49CA141B-BFA2-42A6-AC8D-2243C4AAF09D}">
      <dgm:prSet/>
      <dgm:spPr/>
      <dgm:t>
        <a:bodyPr/>
        <a:lstStyle/>
        <a:p>
          <a:endParaRPr lang="en-CA"/>
        </a:p>
      </dgm:t>
    </dgm:pt>
    <dgm:pt modelId="{FB114D33-518A-4B9D-8957-DCDC3063C38F}" type="sibTrans" cxnId="{49CA141B-BFA2-42A6-AC8D-2243C4AAF09D}">
      <dgm:prSet/>
      <dgm:spPr/>
      <dgm:t>
        <a:bodyPr/>
        <a:lstStyle/>
        <a:p>
          <a:endParaRPr lang="en-CA"/>
        </a:p>
      </dgm:t>
    </dgm:pt>
    <dgm:pt modelId="{AA1980D3-0B9E-4256-A9C6-D4B7F5A846D2}">
      <dgm:prSet phldrT="[Text]"/>
      <dgm:spPr/>
      <dgm:t>
        <a:bodyPr/>
        <a:lstStyle/>
        <a:p>
          <a:r>
            <a:rPr lang="en-US" dirty="0"/>
            <a:t>Dealing with numerical data  </a:t>
          </a:r>
          <a:endParaRPr lang="en-CA" dirty="0"/>
        </a:p>
      </dgm:t>
    </dgm:pt>
    <dgm:pt modelId="{F1E6C677-5161-4A0C-B024-F8C8FB17EEAE}" type="parTrans" cxnId="{40CEEF68-3CAC-45CA-A3A7-4581A2E3A81A}">
      <dgm:prSet/>
      <dgm:spPr/>
      <dgm:t>
        <a:bodyPr/>
        <a:lstStyle/>
        <a:p>
          <a:endParaRPr lang="en-CA"/>
        </a:p>
      </dgm:t>
    </dgm:pt>
    <dgm:pt modelId="{0D6F8DB6-897B-4992-8277-84B55196CA95}" type="sibTrans" cxnId="{40CEEF68-3CAC-45CA-A3A7-4581A2E3A81A}">
      <dgm:prSet/>
      <dgm:spPr/>
      <dgm:t>
        <a:bodyPr/>
        <a:lstStyle/>
        <a:p>
          <a:endParaRPr lang="en-CA"/>
        </a:p>
      </dgm:t>
    </dgm:pt>
    <dgm:pt modelId="{B3EBEF76-45E5-4234-81BF-CB79B24872CA}">
      <dgm:prSet phldrT="[Text]"/>
      <dgm:spPr/>
      <dgm:t>
        <a:bodyPr/>
        <a:lstStyle/>
        <a:p>
          <a:r>
            <a:rPr lang="en-US" dirty="0"/>
            <a:t>Dealing with categorical data</a:t>
          </a:r>
          <a:endParaRPr lang="en-CA" dirty="0"/>
        </a:p>
      </dgm:t>
    </dgm:pt>
    <dgm:pt modelId="{7F74A466-4347-427C-B774-35C6B3CDBC1F}" type="parTrans" cxnId="{606A9FB9-A845-4296-8A91-4DE73E724089}">
      <dgm:prSet/>
      <dgm:spPr/>
      <dgm:t>
        <a:bodyPr/>
        <a:lstStyle/>
        <a:p>
          <a:endParaRPr lang="en-CA"/>
        </a:p>
      </dgm:t>
    </dgm:pt>
    <dgm:pt modelId="{714567B2-D7D8-4DE7-B654-F3AC6FC1BA96}" type="sibTrans" cxnId="{606A9FB9-A845-4296-8A91-4DE73E724089}">
      <dgm:prSet/>
      <dgm:spPr/>
      <dgm:t>
        <a:bodyPr/>
        <a:lstStyle/>
        <a:p>
          <a:endParaRPr lang="en-CA"/>
        </a:p>
      </dgm:t>
    </dgm:pt>
    <dgm:pt modelId="{47D7AC59-6430-4B34-86A7-8A8F86400F24}" type="pres">
      <dgm:prSet presAssocID="{1E0EAAB0-4120-4A31-AC0B-6546D51971FC}" presName="composite" presStyleCnt="0">
        <dgm:presLayoutVars>
          <dgm:chMax val="1"/>
          <dgm:dir/>
          <dgm:resizeHandles val="exact"/>
        </dgm:presLayoutVars>
      </dgm:prSet>
      <dgm:spPr/>
    </dgm:pt>
    <dgm:pt modelId="{4427B6CF-9FBD-4B17-B8B3-E0D7147607E7}" type="pres">
      <dgm:prSet presAssocID="{4C2AC77F-1FE4-4675-81BD-DBF47C5CFE16}" presName="roof" presStyleLbl="dkBgShp" presStyleIdx="0" presStyleCnt="2"/>
      <dgm:spPr/>
    </dgm:pt>
    <dgm:pt modelId="{09DF4C45-766D-44BB-A7B1-5218CED58892}" type="pres">
      <dgm:prSet presAssocID="{4C2AC77F-1FE4-4675-81BD-DBF47C5CFE16}" presName="pillars" presStyleCnt="0"/>
      <dgm:spPr/>
    </dgm:pt>
    <dgm:pt modelId="{08C690CD-C555-4E32-8014-E630D6E8B735}" type="pres">
      <dgm:prSet presAssocID="{4C2AC77F-1FE4-4675-81BD-DBF47C5CFE16}" presName="pillar1" presStyleLbl="node1" presStyleIdx="0" presStyleCnt="3">
        <dgm:presLayoutVars>
          <dgm:bulletEnabled val="1"/>
        </dgm:presLayoutVars>
      </dgm:prSet>
      <dgm:spPr/>
    </dgm:pt>
    <dgm:pt modelId="{9BDA82E1-9D5A-4F7A-B390-FB6386A74BFA}" type="pres">
      <dgm:prSet presAssocID="{AA1980D3-0B9E-4256-A9C6-D4B7F5A846D2}" presName="pillarX" presStyleLbl="node1" presStyleIdx="1" presStyleCnt="3">
        <dgm:presLayoutVars>
          <dgm:bulletEnabled val="1"/>
        </dgm:presLayoutVars>
      </dgm:prSet>
      <dgm:spPr/>
    </dgm:pt>
    <dgm:pt modelId="{BF0C7D3F-6856-4AA8-9978-9F92243E1793}" type="pres">
      <dgm:prSet presAssocID="{B3EBEF76-45E5-4234-81BF-CB79B24872CA}" presName="pillarX" presStyleLbl="node1" presStyleIdx="2" presStyleCnt="3">
        <dgm:presLayoutVars>
          <dgm:bulletEnabled val="1"/>
        </dgm:presLayoutVars>
      </dgm:prSet>
      <dgm:spPr/>
    </dgm:pt>
    <dgm:pt modelId="{6CFC9D9C-75AC-4EC3-BF33-DFD24872F31E}" type="pres">
      <dgm:prSet presAssocID="{4C2AC77F-1FE4-4675-81BD-DBF47C5CFE16}" presName="base" presStyleLbl="dkBgShp" presStyleIdx="1" presStyleCnt="2"/>
      <dgm:spPr/>
    </dgm:pt>
  </dgm:ptLst>
  <dgm:cxnLst>
    <dgm:cxn modelId="{49CA141B-BFA2-42A6-AC8D-2243C4AAF09D}" srcId="{4C2AC77F-1FE4-4675-81BD-DBF47C5CFE16}" destId="{8E19F2A6-3290-46B7-B990-4F0DF576F207}" srcOrd="0" destOrd="0" parTransId="{34144864-CADA-4599-89A1-C66DAB482EBB}" sibTransId="{FB114D33-518A-4B9D-8957-DCDC3063C38F}"/>
    <dgm:cxn modelId="{1167E72D-B664-4074-82E7-D9C9EEF320EC}" type="presOf" srcId="{1E0EAAB0-4120-4A31-AC0B-6546D51971FC}" destId="{47D7AC59-6430-4B34-86A7-8A8F86400F24}" srcOrd="0" destOrd="0" presId="urn:microsoft.com/office/officeart/2005/8/layout/hList3"/>
    <dgm:cxn modelId="{06672361-40FC-4CA3-9A35-000657FCBD84}" type="presOf" srcId="{4C2AC77F-1FE4-4675-81BD-DBF47C5CFE16}" destId="{4427B6CF-9FBD-4B17-B8B3-E0D7147607E7}" srcOrd="0" destOrd="0" presId="urn:microsoft.com/office/officeart/2005/8/layout/hList3"/>
    <dgm:cxn modelId="{FAEBEF63-FC21-4B9D-A4C2-4BBC1D5783B2}" srcId="{1E0EAAB0-4120-4A31-AC0B-6546D51971FC}" destId="{4C2AC77F-1FE4-4675-81BD-DBF47C5CFE16}" srcOrd="0" destOrd="0" parTransId="{D35A29BA-2202-49D2-B26B-C663F132FB47}" sibTransId="{2518D1B8-6DD6-4D62-8178-2486D69D62DE}"/>
    <dgm:cxn modelId="{40CEEF68-3CAC-45CA-A3A7-4581A2E3A81A}" srcId="{4C2AC77F-1FE4-4675-81BD-DBF47C5CFE16}" destId="{AA1980D3-0B9E-4256-A9C6-D4B7F5A846D2}" srcOrd="1" destOrd="0" parTransId="{F1E6C677-5161-4A0C-B024-F8C8FB17EEAE}" sibTransId="{0D6F8DB6-897B-4992-8277-84B55196CA95}"/>
    <dgm:cxn modelId="{31FC9F80-0817-45C2-92C7-5BCB3CB7D76C}" type="presOf" srcId="{8E19F2A6-3290-46B7-B990-4F0DF576F207}" destId="{08C690CD-C555-4E32-8014-E630D6E8B735}" srcOrd="0" destOrd="0" presId="urn:microsoft.com/office/officeart/2005/8/layout/hList3"/>
    <dgm:cxn modelId="{606A9FB9-A845-4296-8A91-4DE73E724089}" srcId="{4C2AC77F-1FE4-4675-81BD-DBF47C5CFE16}" destId="{B3EBEF76-45E5-4234-81BF-CB79B24872CA}" srcOrd="2" destOrd="0" parTransId="{7F74A466-4347-427C-B774-35C6B3CDBC1F}" sibTransId="{714567B2-D7D8-4DE7-B654-F3AC6FC1BA96}"/>
    <dgm:cxn modelId="{67DA3DC7-007C-49E4-ADFD-071661AFE33B}" type="presOf" srcId="{AA1980D3-0B9E-4256-A9C6-D4B7F5A846D2}" destId="{9BDA82E1-9D5A-4F7A-B390-FB6386A74BFA}" srcOrd="0" destOrd="0" presId="urn:microsoft.com/office/officeart/2005/8/layout/hList3"/>
    <dgm:cxn modelId="{78CEA6D3-56F8-4A0E-8628-142DA5CA3080}" type="presOf" srcId="{B3EBEF76-45E5-4234-81BF-CB79B24872CA}" destId="{BF0C7D3F-6856-4AA8-9978-9F92243E1793}" srcOrd="0" destOrd="0" presId="urn:microsoft.com/office/officeart/2005/8/layout/hList3"/>
    <dgm:cxn modelId="{759D4F4A-C62D-48E9-9EB3-60A181DAC008}" type="presParOf" srcId="{47D7AC59-6430-4B34-86A7-8A8F86400F24}" destId="{4427B6CF-9FBD-4B17-B8B3-E0D7147607E7}" srcOrd="0" destOrd="0" presId="urn:microsoft.com/office/officeart/2005/8/layout/hList3"/>
    <dgm:cxn modelId="{3BC3509A-68DB-4566-963C-572C4B2BB11B}" type="presParOf" srcId="{47D7AC59-6430-4B34-86A7-8A8F86400F24}" destId="{09DF4C45-766D-44BB-A7B1-5218CED58892}" srcOrd="1" destOrd="0" presId="urn:microsoft.com/office/officeart/2005/8/layout/hList3"/>
    <dgm:cxn modelId="{88B840F8-B60F-409F-B63D-51E7C4A14F12}" type="presParOf" srcId="{09DF4C45-766D-44BB-A7B1-5218CED58892}" destId="{08C690CD-C555-4E32-8014-E630D6E8B735}" srcOrd="0" destOrd="0" presId="urn:microsoft.com/office/officeart/2005/8/layout/hList3"/>
    <dgm:cxn modelId="{7BBD475C-2957-485E-B64A-F36B559B7CF9}" type="presParOf" srcId="{09DF4C45-766D-44BB-A7B1-5218CED58892}" destId="{9BDA82E1-9D5A-4F7A-B390-FB6386A74BFA}" srcOrd="1" destOrd="0" presId="urn:microsoft.com/office/officeart/2005/8/layout/hList3"/>
    <dgm:cxn modelId="{F26F08B1-1852-4A41-A108-A449DBCDDECA}" type="presParOf" srcId="{09DF4C45-766D-44BB-A7B1-5218CED58892}" destId="{BF0C7D3F-6856-4AA8-9978-9F92243E1793}" srcOrd="2" destOrd="0" presId="urn:microsoft.com/office/officeart/2005/8/layout/hList3"/>
    <dgm:cxn modelId="{340E7EBB-685B-4209-A915-786BEFA5CDC2}" type="presParOf" srcId="{47D7AC59-6430-4B34-86A7-8A8F86400F24}" destId="{6CFC9D9C-75AC-4EC3-BF33-DFD24872F31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D8E7A-CDCD-4340-A2E9-C66271C5CA98}">
      <dsp:nvSpPr>
        <dsp:cNvPr id="0" name=""/>
        <dsp:cNvSpPr/>
      </dsp:nvSpPr>
      <dsp:spPr>
        <a:xfrm>
          <a:off x="2484954" y="712"/>
          <a:ext cx="1583862" cy="5833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Importing Libraries</a:t>
          </a:r>
          <a:endParaRPr lang="en-CA" sz="1500" kern="1200" dirty="0"/>
        </a:p>
      </dsp:txBody>
      <dsp:txXfrm>
        <a:off x="2502041" y="17799"/>
        <a:ext cx="1549688" cy="549208"/>
      </dsp:txXfrm>
    </dsp:sp>
    <dsp:sp modelId="{4B94FF9D-29FA-4EE0-B662-22BD2CFD5EEA}">
      <dsp:nvSpPr>
        <dsp:cNvPr id="0" name=""/>
        <dsp:cNvSpPr/>
      </dsp:nvSpPr>
      <dsp:spPr>
        <a:xfrm rot="5400000">
          <a:off x="3167501" y="598679"/>
          <a:ext cx="218768" cy="262521"/>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620555"/>
        <a:ext cx="157513" cy="153138"/>
      </dsp:txXfrm>
    </dsp:sp>
    <dsp:sp modelId="{A6B73F5D-A1AA-4EA5-A6A6-A44BC1CF95DC}">
      <dsp:nvSpPr>
        <dsp:cNvPr id="0" name=""/>
        <dsp:cNvSpPr/>
      </dsp:nvSpPr>
      <dsp:spPr>
        <a:xfrm>
          <a:off x="2484954" y="875785"/>
          <a:ext cx="1583862" cy="58338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Exploration</a:t>
          </a:r>
          <a:endParaRPr lang="en-CA" sz="1500" kern="1200" dirty="0"/>
        </a:p>
      </dsp:txBody>
      <dsp:txXfrm>
        <a:off x="2502041" y="892872"/>
        <a:ext cx="1549688" cy="549208"/>
      </dsp:txXfrm>
    </dsp:sp>
    <dsp:sp modelId="{EC92E670-8BA8-4595-9C55-8C1F4C21EE4B}">
      <dsp:nvSpPr>
        <dsp:cNvPr id="0" name=""/>
        <dsp:cNvSpPr/>
      </dsp:nvSpPr>
      <dsp:spPr>
        <a:xfrm rot="5400000">
          <a:off x="3167501" y="1473752"/>
          <a:ext cx="218768" cy="262521"/>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1495628"/>
        <a:ext cx="157513" cy="153138"/>
      </dsp:txXfrm>
    </dsp:sp>
    <dsp:sp modelId="{1438142A-739E-4E52-B8D7-60575ECCBD87}">
      <dsp:nvSpPr>
        <dsp:cNvPr id="0" name=""/>
        <dsp:cNvSpPr/>
      </dsp:nvSpPr>
      <dsp:spPr>
        <a:xfrm>
          <a:off x="2484954" y="1750858"/>
          <a:ext cx="1583862" cy="583382"/>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a:t>
          </a:r>
          <a:endParaRPr lang="en-CA" sz="1500" kern="1200" dirty="0"/>
        </a:p>
      </dsp:txBody>
      <dsp:txXfrm>
        <a:off x="2502041" y="1767945"/>
        <a:ext cx="1549688" cy="549208"/>
      </dsp:txXfrm>
    </dsp:sp>
    <dsp:sp modelId="{BD7606F0-5123-4A1F-A44A-82371438BAC5}">
      <dsp:nvSpPr>
        <dsp:cNvPr id="0" name=""/>
        <dsp:cNvSpPr/>
      </dsp:nvSpPr>
      <dsp:spPr>
        <a:xfrm rot="5400000">
          <a:off x="3167501" y="2348825"/>
          <a:ext cx="218768" cy="262521"/>
        </a:xfrm>
        <a:prstGeom prst="rightArrow">
          <a:avLst>
            <a:gd name="adj1" fmla="val 60000"/>
            <a:gd name="adj2" fmla="val 5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2370701"/>
        <a:ext cx="157513" cy="153138"/>
      </dsp:txXfrm>
    </dsp:sp>
    <dsp:sp modelId="{2B24BB34-465B-4A59-8945-6D8329DA5DCD}">
      <dsp:nvSpPr>
        <dsp:cNvPr id="0" name=""/>
        <dsp:cNvSpPr/>
      </dsp:nvSpPr>
      <dsp:spPr>
        <a:xfrm>
          <a:off x="2484954" y="2625931"/>
          <a:ext cx="1583862" cy="583382"/>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Feature Engineering</a:t>
          </a:r>
          <a:endParaRPr lang="en-CA" sz="1500" kern="1200" dirty="0"/>
        </a:p>
      </dsp:txBody>
      <dsp:txXfrm>
        <a:off x="2502041" y="2643018"/>
        <a:ext cx="1549688" cy="549208"/>
      </dsp:txXfrm>
    </dsp:sp>
    <dsp:sp modelId="{C11ADDA8-9A6E-45BD-AD84-38A4A6E366B1}">
      <dsp:nvSpPr>
        <dsp:cNvPr id="0" name=""/>
        <dsp:cNvSpPr/>
      </dsp:nvSpPr>
      <dsp:spPr>
        <a:xfrm rot="5400000">
          <a:off x="3167501" y="3223898"/>
          <a:ext cx="218768" cy="262521"/>
        </a:xfrm>
        <a:prstGeom prst="rightArrow">
          <a:avLst>
            <a:gd name="adj1" fmla="val 60000"/>
            <a:gd name="adj2" fmla="val 5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3245774"/>
        <a:ext cx="157513" cy="153138"/>
      </dsp:txXfrm>
    </dsp:sp>
    <dsp:sp modelId="{42784B30-61A8-4D00-B49A-9138AFC8BA72}">
      <dsp:nvSpPr>
        <dsp:cNvPr id="0" name=""/>
        <dsp:cNvSpPr/>
      </dsp:nvSpPr>
      <dsp:spPr>
        <a:xfrm>
          <a:off x="2484954" y="3501005"/>
          <a:ext cx="1583862" cy="583382"/>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Grid search cross-validation</a:t>
          </a:r>
          <a:endParaRPr lang="en-CA" sz="1500" kern="1200" dirty="0"/>
        </a:p>
      </dsp:txBody>
      <dsp:txXfrm>
        <a:off x="2502041" y="3518092"/>
        <a:ext cx="1549688" cy="549208"/>
      </dsp:txXfrm>
    </dsp:sp>
    <dsp:sp modelId="{E54410D2-E472-4A89-A8E7-9480EF5CB15A}">
      <dsp:nvSpPr>
        <dsp:cNvPr id="0" name=""/>
        <dsp:cNvSpPr/>
      </dsp:nvSpPr>
      <dsp:spPr>
        <a:xfrm rot="5400000">
          <a:off x="3167501" y="4098971"/>
          <a:ext cx="218768" cy="262521"/>
        </a:xfrm>
        <a:prstGeom prst="rightArrow">
          <a:avLst>
            <a:gd name="adj1" fmla="val 60000"/>
            <a:gd name="adj2" fmla="val 5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4120847"/>
        <a:ext cx="157513" cy="153138"/>
      </dsp:txXfrm>
    </dsp:sp>
    <dsp:sp modelId="{4665D3C0-99B5-4798-AC95-0F647694656D}">
      <dsp:nvSpPr>
        <dsp:cNvPr id="0" name=""/>
        <dsp:cNvSpPr/>
      </dsp:nvSpPr>
      <dsp:spPr>
        <a:xfrm>
          <a:off x="2484954" y="4376078"/>
          <a:ext cx="1583862" cy="5833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Optimal Model Creation</a:t>
          </a:r>
          <a:endParaRPr lang="en-CA" sz="1500" kern="1200" dirty="0"/>
        </a:p>
      </dsp:txBody>
      <dsp:txXfrm>
        <a:off x="2502041" y="4393165"/>
        <a:ext cx="1549688" cy="549208"/>
      </dsp:txXfrm>
    </dsp:sp>
    <dsp:sp modelId="{020D28C8-3EE5-4DFA-AEFB-95E8323683DB}">
      <dsp:nvSpPr>
        <dsp:cNvPr id="0" name=""/>
        <dsp:cNvSpPr/>
      </dsp:nvSpPr>
      <dsp:spPr>
        <a:xfrm rot="5400000">
          <a:off x="3167501" y="4974045"/>
          <a:ext cx="218768" cy="262521"/>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rot="-5400000">
        <a:off x="3198129" y="4995921"/>
        <a:ext cx="157513" cy="153138"/>
      </dsp:txXfrm>
    </dsp:sp>
    <dsp:sp modelId="{D64636A4-0BCC-447E-9AA7-86C10B7C1DD9}">
      <dsp:nvSpPr>
        <dsp:cNvPr id="0" name=""/>
        <dsp:cNvSpPr/>
      </dsp:nvSpPr>
      <dsp:spPr>
        <a:xfrm>
          <a:off x="2484954" y="5251151"/>
          <a:ext cx="1583862" cy="583382"/>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Creating submission file</a:t>
          </a:r>
          <a:endParaRPr lang="en-CA" sz="1500" kern="1200" dirty="0"/>
        </a:p>
      </dsp:txBody>
      <dsp:txXfrm>
        <a:off x="2502041" y="5268238"/>
        <a:ext cx="1549688" cy="549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7B6CF-9FBD-4B17-B8B3-E0D7147607E7}">
      <dsp:nvSpPr>
        <dsp:cNvPr id="0" name=""/>
        <dsp:cNvSpPr/>
      </dsp:nvSpPr>
      <dsp:spPr>
        <a:xfrm>
          <a:off x="0" y="0"/>
          <a:ext cx="6495847" cy="1444008"/>
        </a:xfrm>
        <a:prstGeom prst="rect">
          <a:avLst/>
        </a:prstGeom>
        <a:solidFill>
          <a:schemeClr val="dk2">
            <a:shade val="8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3-ways to deal with missing values in this particular dataset</a:t>
          </a:r>
          <a:endParaRPr lang="en-CA" sz="3200" kern="1200" dirty="0"/>
        </a:p>
      </dsp:txBody>
      <dsp:txXfrm>
        <a:off x="0" y="0"/>
        <a:ext cx="6495847" cy="1444008"/>
      </dsp:txXfrm>
    </dsp:sp>
    <dsp:sp modelId="{08C690CD-C555-4E32-8014-E630D6E8B735}">
      <dsp:nvSpPr>
        <dsp:cNvPr id="0" name=""/>
        <dsp:cNvSpPr/>
      </dsp:nvSpPr>
      <dsp:spPr>
        <a:xfrm>
          <a:off x="3171" y="1444008"/>
          <a:ext cx="2163167" cy="3032417"/>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we can drop</a:t>
          </a:r>
          <a:endParaRPr lang="en-CA" sz="2700" kern="1200" dirty="0"/>
        </a:p>
      </dsp:txBody>
      <dsp:txXfrm>
        <a:off x="3171" y="1444008"/>
        <a:ext cx="2163167" cy="3032417"/>
      </dsp:txXfrm>
    </dsp:sp>
    <dsp:sp modelId="{9BDA82E1-9D5A-4F7A-B390-FB6386A74BFA}">
      <dsp:nvSpPr>
        <dsp:cNvPr id="0" name=""/>
        <dsp:cNvSpPr/>
      </dsp:nvSpPr>
      <dsp:spPr>
        <a:xfrm>
          <a:off x="2166339" y="1444008"/>
          <a:ext cx="2163167" cy="3032417"/>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Dealing with numerical data  </a:t>
          </a:r>
          <a:endParaRPr lang="en-CA" sz="2700" kern="1200" dirty="0"/>
        </a:p>
      </dsp:txBody>
      <dsp:txXfrm>
        <a:off x="2166339" y="1444008"/>
        <a:ext cx="2163167" cy="3032417"/>
      </dsp:txXfrm>
    </dsp:sp>
    <dsp:sp modelId="{BF0C7D3F-6856-4AA8-9978-9F92243E1793}">
      <dsp:nvSpPr>
        <dsp:cNvPr id="0" name=""/>
        <dsp:cNvSpPr/>
      </dsp:nvSpPr>
      <dsp:spPr>
        <a:xfrm>
          <a:off x="4329507" y="1444008"/>
          <a:ext cx="2163167" cy="3032417"/>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Dealing with categorical data</a:t>
          </a:r>
          <a:endParaRPr lang="en-CA" sz="2700" kern="1200" dirty="0"/>
        </a:p>
      </dsp:txBody>
      <dsp:txXfrm>
        <a:off x="4329507" y="1444008"/>
        <a:ext cx="2163167" cy="3032417"/>
      </dsp:txXfrm>
    </dsp:sp>
    <dsp:sp modelId="{6CFC9D9C-75AC-4EC3-BF33-DFD24872F31E}">
      <dsp:nvSpPr>
        <dsp:cNvPr id="0" name=""/>
        <dsp:cNvSpPr/>
      </dsp:nvSpPr>
      <dsp:spPr>
        <a:xfrm>
          <a:off x="0" y="4476425"/>
          <a:ext cx="6495847" cy="336935"/>
        </a:xfrm>
        <a:prstGeom prst="rect">
          <a:avLst/>
        </a:prstGeom>
        <a:solidFill>
          <a:schemeClr val="dk2">
            <a:shade val="8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C5BCA-6CA1-4EA9-AAA7-4F0D00A79537}" type="datetimeFigureOut">
              <a:rPr lang="en-CA" smtClean="0"/>
              <a:t>2021-04-20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AD98-39CD-4E6E-A0BB-8DE6784C97B2}" type="slidenum">
              <a:rPr lang="en-CA" smtClean="0"/>
              <a:t>‹#›</a:t>
            </a:fld>
            <a:endParaRPr lang="en-CA"/>
          </a:p>
        </p:txBody>
      </p:sp>
    </p:spTree>
    <p:extLst>
      <p:ext uri="{BB962C8B-B14F-4D97-AF65-F5344CB8AC3E}">
        <p14:creationId xmlns:p14="http://schemas.microsoft.com/office/powerpoint/2010/main" val="102198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1D0AD98-39CD-4E6E-A0BB-8DE6784C97B2}" type="slidenum">
              <a:rPr lang="en-CA" smtClean="0"/>
              <a:t>1</a:t>
            </a:fld>
            <a:endParaRPr lang="en-CA"/>
          </a:p>
        </p:txBody>
      </p:sp>
    </p:spTree>
    <p:extLst>
      <p:ext uri="{BB962C8B-B14F-4D97-AF65-F5344CB8AC3E}">
        <p14:creationId xmlns:p14="http://schemas.microsoft.com/office/powerpoint/2010/main" val="157006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261071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EF3A0-EE99-4C4A-8BAB-5849CB4EEA64}" type="datetimeFigureOut">
              <a:rPr lang="en-CA" smtClean="0"/>
              <a:t>2021-04-20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27841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70544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7672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336308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258521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413018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308022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41343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178182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99101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AEF3A0-EE99-4C4A-8BAB-5849CB4EEA64}" type="datetimeFigureOut">
              <a:rPr lang="en-CA" smtClean="0"/>
              <a:t>2021-04-20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154330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AEF3A0-EE99-4C4A-8BAB-5849CB4EEA64}" type="datetimeFigureOut">
              <a:rPr lang="en-CA" smtClean="0"/>
              <a:t>2021-04-20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150101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191191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77895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AEF3A0-EE99-4C4A-8BAB-5849CB4EEA64}" type="datetimeFigureOut">
              <a:rPr lang="en-CA" smtClean="0"/>
              <a:t>2021-04-20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78906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EF3A0-EE99-4C4A-8BAB-5849CB4EEA64}" type="datetimeFigureOut">
              <a:rPr lang="en-CA" smtClean="0"/>
              <a:t>2021-04-20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F8F9A33-9264-4B66-82E8-68891DC1A989}" type="slidenum">
              <a:rPr lang="en-CA" smtClean="0"/>
              <a:t>‹#›</a:t>
            </a:fld>
            <a:endParaRPr lang="en-CA"/>
          </a:p>
        </p:txBody>
      </p:sp>
    </p:spTree>
    <p:extLst>
      <p:ext uri="{BB962C8B-B14F-4D97-AF65-F5344CB8AC3E}">
        <p14:creationId xmlns:p14="http://schemas.microsoft.com/office/powerpoint/2010/main" val="346058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AEF3A0-EE99-4C4A-8BAB-5849CB4EEA64}" type="datetimeFigureOut">
              <a:rPr lang="en-CA" smtClean="0"/>
              <a:t>2021-04-20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8F9A33-9264-4B66-82E8-68891DC1A989}" type="slidenum">
              <a:rPr lang="en-CA" smtClean="0"/>
              <a:t>‹#›</a:t>
            </a:fld>
            <a:endParaRPr lang="en-CA"/>
          </a:p>
        </p:txBody>
      </p:sp>
    </p:spTree>
    <p:extLst>
      <p:ext uri="{BB962C8B-B14F-4D97-AF65-F5344CB8AC3E}">
        <p14:creationId xmlns:p14="http://schemas.microsoft.com/office/powerpoint/2010/main" val="17970572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311E91F-D806-4422-8632-DBB4F70CCDBD}"/>
              </a:ext>
            </a:extLst>
          </p:cNvPr>
          <p:cNvSpPr>
            <a:spLocks noGrp="1"/>
          </p:cNvSpPr>
          <p:nvPr>
            <p:ph type="title"/>
          </p:nvPr>
        </p:nvSpPr>
        <p:spPr>
          <a:xfrm>
            <a:off x="8200279" y="639905"/>
            <a:ext cx="3344020" cy="5456095"/>
          </a:xfrm>
        </p:spPr>
        <p:txBody>
          <a:bodyPr vert="horz" lIns="91440" tIns="45720" rIns="91440" bIns="45720" rtlCol="0" anchor="b">
            <a:normAutofit/>
          </a:bodyPr>
          <a:lstStyle/>
          <a:p>
            <a:pPr>
              <a:lnSpc>
                <a:spcPct val="90000"/>
              </a:lnSpc>
            </a:pPr>
            <a:r>
              <a:rPr lang="en-US" sz="5000" b="1" i="0" kern="1200" dirty="0">
                <a:solidFill>
                  <a:schemeClr val="bg1"/>
                </a:solidFill>
                <a:latin typeface="+mj-lt"/>
                <a:ea typeface="+mj-ea"/>
                <a:cs typeface="+mj-cs"/>
              </a:rPr>
              <a:t>Kaggle: Predicting Housing Prices</a:t>
            </a:r>
            <a:br>
              <a:rPr lang="en-US" sz="5000" b="1" i="0" kern="1200" dirty="0">
                <a:solidFill>
                  <a:schemeClr val="bg1"/>
                </a:solidFill>
                <a:latin typeface="+mj-lt"/>
                <a:ea typeface="+mj-ea"/>
                <a:cs typeface="+mj-cs"/>
              </a:rPr>
            </a:br>
            <a:br>
              <a:rPr lang="en-US" sz="5000" b="1" i="0" kern="1200" dirty="0">
                <a:solidFill>
                  <a:schemeClr val="bg1"/>
                </a:solidFill>
                <a:latin typeface="+mj-lt"/>
                <a:ea typeface="+mj-ea"/>
                <a:cs typeface="+mj-cs"/>
              </a:rPr>
            </a:br>
            <a:r>
              <a:rPr lang="en-US" sz="3200" i="0" kern="1200" dirty="0">
                <a:solidFill>
                  <a:schemeClr val="bg1"/>
                </a:solidFill>
                <a:latin typeface="+mj-lt"/>
                <a:ea typeface="+mj-ea"/>
                <a:cs typeface="+mj-cs"/>
              </a:rPr>
              <a:t>By: Karan Seth</a:t>
            </a:r>
            <a:br>
              <a:rPr lang="en-US" sz="5000" b="1" i="0" kern="1200" dirty="0">
                <a:solidFill>
                  <a:schemeClr val="bg1"/>
                </a:solidFill>
                <a:latin typeface="+mj-lt"/>
                <a:ea typeface="+mj-ea"/>
                <a:cs typeface="+mj-cs"/>
              </a:rPr>
            </a:br>
            <a:endParaRPr lang="en-US" sz="5000" b="1" i="0" kern="1200" dirty="0">
              <a:solidFill>
                <a:schemeClr val="bg1"/>
              </a:solidFill>
              <a:latin typeface="+mj-lt"/>
              <a:ea typeface="+mj-ea"/>
              <a:cs typeface="+mj-cs"/>
            </a:endParaRPr>
          </a:p>
        </p:txBody>
      </p:sp>
      <p:sp useBgFill="1">
        <p:nvSpPr>
          <p:cNvPr id="41" name="Rectangle 40">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picture containing text, house, night sky&#10;&#10;Description automatically generated">
            <a:extLst>
              <a:ext uri="{FF2B5EF4-FFF2-40B4-BE49-F238E27FC236}">
                <a16:creationId xmlns:a16="http://schemas.microsoft.com/office/drawing/2014/main" id="{B563A90A-3EE7-4604-B5CD-F849EF08C73B}"/>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8687" r="9085"/>
          <a:stretch/>
        </p:blipFill>
        <p:spPr>
          <a:xfrm>
            <a:off x="1054806" y="965141"/>
            <a:ext cx="6076755" cy="4932911"/>
          </a:xfrm>
          <a:prstGeom prst="rect">
            <a:avLst/>
          </a:prstGeom>
          <a:effectLst/>
        </p:spPr>
      </p:pic>
    </p:spTree>
    <p:extLst>
      <p:ext uri="{BB962C8B-B14F-4D97-AF65-F5344CB8AC3E}">
        <p14:creationId xmlns:p14="http://schemas.microsoft.com/office/powerpoint/2010/main" val="339833795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B9B1-043D-4183-A392-9E638D7F5645}"/>
              </a:ext>
            </a:extLst>
          </p:cNvPr>
          <p:cNvSpPr>
            <a:spLocks noGrp="1"/>
          </p:cNvSpPr>
          <p:nvPr>
            <p:ph type="title"/>
          </p:nvPr>
        </p:nvSpPr>
        <p:spPr/>
        <p:txBody>
          <a:bodyPr/>
          <a:lstStyle/>
          <a:p>
            <a:r>
              <a:rPr lang="en-US" dirty="0"/>
              <a:t>Dropping Missing value:</a:t>
            </a:r>
            <a:br>
              <a:rPr lang="en-US" dirty="0"/>
            </a:br>
            <a:br>
              <a:rPr lang="en-US" dirty="0"/>
            </a:br>
            <a:r>
              <a:rPr lang="en-US" sz="2000" b="1" dirty="0"/>
              <a:t> We notice that few feature have missing values that are really missing. That means that specific house doesn't have that feature. So, we can drop those columns as follow:</a:t>
            </a:r>
            <a:br>
              <a:rPr lang="en-US" sz="2000" b="1" dirty="0"/>
            </a:br>
            <a:endParaRPr lang="en-CA" sz="2000" b="1" dirty="0"/>
          </a:p>
        </p:txBody>
      </p:sp>
      <p:pic>
        <p:nvPicPr>
          <p:cNvPr id="9" name="Content Placeholder 8" descr="Graphical user interface, text, application&#10;&#10;Description automatically generated">
            <a:extLst>
              <a:ext uri="{FF2B5EF4-FFF2-40B4-BE49-F238E27FC236}">
                <a16:creationId xmlns:a16="http://schemas.microsoft.com/office/drawing/2014/main" id="{0230B772-5325-49B7-B654-8FA37FD170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52" t="23314" r="36047" b="57882"/>
          <a:stretch/>
        </p:blipFill>
        <p:spPr>
          <a:xfrm>
            <a:off x="1162039" y="2785534"/>
            <a:ext cx="8570296" cy="2650734"/>
          </a:xfrm>
        </p:spPr>
      </p:pic>
    </p:spTree>
    <p:extLst>
      <p:ext uri="{BB962C8B-B14F-4D97-AF65-F5344CB8AC3E}">
        <p14:creationId xmlns:p14="http://schemas.microsoft.com/office/powerpoint/2010/main" val="191644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2771-AAE9-4B35-A01E-ECE048D4DB6B}"/>
              </a:ext>
            </a:extLst>
          </p:cNvPr>
          <p:cNvSpPr>
            <a:spLocks noGrp="1"/>
          </p:cNvSpPr>
          <p:nvPr>
            <p:ph type="title"/>
          </p:nvPr>
        </p:nvSpPr>
        <p:spPr/>
        <p:txBody>
          <a:bodyPr/>
          <a:lstStyle/>
          <a:p>
            <a:r>
              <a:rPr lang="en-US" b="1" u="sng" dirty="0"/>
              <a:t>Dealing with Numerical data</a:t>
            </a:r>
            <a:br>
              <a:rPr lang="en-US" b="1" u="sng" dirty="0"/>
            </a:br>
            <a:br>
              <a:rPr lang="en-US" b="1" u="sng" dirty="0"/>
            </a:br>
            <a:r>
              <a:rPr lang="en-US" sz="2400" dirty="0"/>
              <a:t>Some features consist of numbers that are actually categories </a:t>
            </a:r>
            <a:br>
              <a:rPr lang="en-US" sz="2400" dirty="0"/>
            </a:br>
            <a:r>
              <a:rPr lang="en-US" sz="2400" dirty="0"/>
              <a:t>so we'll convert to str so they get binarized later. Then we can fill numerical data with mean of that specific </a:t>
            </a:r>
            <a:r>
              <a:rPr lang="en-US" sz="2400" dirty="0" err="1"/>
              <a:t>fearure</a:t>
            </a:r>
            <a:r>
              <a:rPr lang="en-US" sz="2400" dirty="0"/>
              <a:t>.</a:t>
            </a:r>
            <a:br>
              <a:rPr lang="en-US" dirty="0"/>
            </a:br>
            <a:endParaRPr lang="en-CA" dirty="0"/>
          </a:p>
        </p:txBody>
      </p:sp>
      <p:pic>
        <p:nvPicPr>
          <p:cNvPr id="5" name="Content Placeholder 4" descr="Graphical user interface, text, application&#10;&#10;Description automatically generated">
            <a:extLst>
              <a:ext uri="{FF2B5EF4-FFF2-40B4-BE49-F238E27FC236}">
                <a16:creationId xmlns:a16="http://schemas.microsoft.com/office/drawing/2014/main" id="{B8FDDEAF-F91B-496C-857D-466A449A01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52" t="29926" r="51946" b="56606"/>
          <a:stretch/>
        </p:blipFill>
        <p:spPr>
          <a:xfrm>
            <a:off x="1199826" y="3267181"/>
            <a:ext cx="9404723" cy="2054831"/>
          </a:xfrm>
        </p:spPr>
      </p:pic>
    </p:spTree>
    <p:extLst>
      <p:ext uri="{BB962C8B-B14F-4D97-AF65-F5344CB8AC3E}">
        <p14:creationId xmlns:p14="http://schemas.microsoft.com/office/powerpoint/2010/main" val="316263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89C8-A7B8-421C-8345-7DB380C8CAF4}"/>
              </a:ext>
            </a:extLst>
          </p:cNvPr>
          <p:cNvSpPr>
            <a:spLocks noGrp="1"/>
          </p:cNvSpPr>
          <p:nvPr>
            <p:ph type="title"/>
          </p:nvPr>
        </p:nvSpPr>
        <p:spPr/>
        <p:txBody>
          <a:bodyPr/>
          <a:lstStyle/>
          <a:p>
            <a:r>
              <a:rPr lang="en-US" b="1" u="sng" dirty="0"/>
              <a:t>Dealing with Categorical data</a:t>
            </a:r>
            <a:br>
              <a:rPr lang="en-US" b="1" u="sng" dirty="0"/>
            </a:br>
            <a:r>
              <a:rPr lang="en-US" sz="2800" b="1" dirty="0"/>
              <a:t>While filling categorical values, we have use different techniques.</a:t>
            </a:r>
            <a:endParaRPr lang="en-CA" dirty="0"/>
          </a:p>
        </p:txBody>
      </p:sp>
      <p:pic>
        <p:nvPicPr>
          <p:cNvPr id="5" name="Content Placeholder 4" descr="Graphical user interface, text, application&#10;&#10;Description automatically generated">
            <a:extLst>
              <a:ext uri="{FF2B5EF4-FFF2-40B4-BE49-F238E27FC236}">
                <a16:creationId xmlns:a16="http://schemas.microsoft.com/office/drawing/2014/main" id="{A6B4E217-ECBC-4E08-A7FD-F00C1CD9C0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67018" y="2052638"/>
            <a:ext cx="7819740" cy="4195762"/>
          </a:xfrm>
        </p:spPr>
      </p:pic>
    </p:spTree>
    <p:extLst>
      <p:ext uri="{BB962C8B-B14F-4D97-AF65-F5344CB8AC3E}">
        <p14:creationId xmlns:p14="http://schemas.microsoft.com/office/powerpoint/2010/main" val="237489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76A6-288C-42A7-84FF-6A6F55FCD84F}"/>
              </a:ext>
            </a:extLst>
          </p:cNvPr>
          <p:cNvSpPr>
            <a:spLocks noGrp="1"/>
          </p:cNvSpPr>
          <p:nvPr>
            <p:ph type="title"/>
          </p:nvPr>
        </p:nvSpPr>
        <p:spPr/>
        <p:txBody>
          <a:bodyPr/>
          <a:lstStyle/>
          <a:p>
            <a:r>
              <a:rPr lang="en-US" sz="4400" b="1" u="sng" dirty="0"/>
              <a:t>Feature Engineering:</a:t>
            </a:r>
            <a:br>
              <a:rPr lang="en-US" sz="4400" b="1" u="sng" dirty="0"/>
            </a:br>
            <a:endParaRPr lang="en-CA" sz="4400" b="1" u="sng"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3F2B6EA5-2909-481C-8172-541EC6F6D8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51" t="17910" r="51683" b="31506"/>
          <a:stretch/>
        </p:blipFill>
        <p:spPr>
          <a:xfrm>
            <a:off x="1150706" y="1633591"/>
            <a:ext cx="9092629" cy="4836283"/>
          </a:xfrm>
        </p:spPr>
      </p:pic>
    </p:spTree>
    <p:extLst>
      <p:ext uri="{BB962C8B-B14F-4D97-AF65-F5344CB8AC3E}">
        <p14:creationId xmlns:p14="http://schemas.microsoft.com/office/powerpoint/2010/main" val="54741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B2C4-1A0E-48C9-A756-EEFA4BE7C47A}"/>
              </a:ext>
            </a:extLst>
          </p:cNvPr>
          <p:cNvSpPr>
            <a:spLocks noGrp="1"/>
          </p:cNvSpPr>
          <p:nvPr>
            <p:ph type="title"/>
          </p:nvPr>
        </p:nvSpPr>
        <p:spPr>
          <a:xfrm>
            <a:off x="648930" y="629266"/>
            <a:ext cx="3322912" cy="1641987"/>
          </a:xfrm>
        </p:spPr>
        <p:txBody>
          <a:bodyPr>
            <a:normAutofit/>
          </a:bodyPr>
          <a:lstStyle/>
          <a:p>
            <a:r>
              <a:rPr lang="en-US" b="1" u="sng"/>
              <a:t>MODEL SELECTION:</a:t>
            </a:r>
            <a:endParaRPr lang="en-CA" b="1" u="sng"/>
          </a:p>
        </p:txBody>
      </p:sp>
      <p:pic>
        <p:nvPicPr>
          <p:cNvPr id="5" name="Content Placeholder 4" descr="Graphical user interface, text, application&#10;&#10;Description automatically generated">
            <a:extLst>
              <a:ext uri="{FF2B5EF4-FFF2-40B4-BE49-F238E27FC236}">
                <a16:creationId xmlns:a16="http://schemas.microsoft.com/office/drawing/2014/main" id="{7133CCFB-492B-49A2-9261-BAB61B3566F0}"/>
              </a:ext>
            </a:extLst>
          </p:cNvPr>
          <p:cNvPicPr>
            <a:picLocks noChangeAspect="1"/>
          </p:cNvPicPr>
          <p:nvPr/>
        </p:nvPicPr>
        <p:blipFill rotWithShape="1">
          <a:blip r:embed="rId3">
            <a:extLst>
              <a:ext uri="{28A0092B-C50C-407E-A947-70E740481C1C}">
                <a14:useLocalDpi xmlns:a14="http://schemas.microsoft.com/office/drawing/2010/main" val="0"/>
              </a:ext>
            </a:extLst>
          </a:blip>
          <a:srcRect l="2729" t="16702" r="51891"/>
          <a:stretch/>
        </p:blipFill>
        <p:spPr>
          <a:xfrm>
            <a:off x="5472299" y="629266"/>
            <a:ext cx="4760762" cy="5771534"/>
          </a:xfrm>
          <a:prstGeom prst="rect">
            <a:avLst/>
          </a:prstGeom>
          <a:effectLst>
            <a:outerShdw blurRad="50800" dist="38100" dir="5400000" algn="t" rotWithShape="0">
              <a:prstClr val="black">
                <a:alpha val="43000"/>
              </a:prstClr>
            </a:outerShdw>
          </a:effectLst>
        </p:spPr>
      </p:pic>
      <p:sp>
        <p:nvSpPr>
          <p:cNvPr id="12" name="Rectangle 11">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234ECAF-34B2-4757-9E6D-B01D5268992F}"/>
              </a:ext>
            </a:extLst>
          </p:cNvPr>
          <p:cNvSpPr>
            <a:spLocks noGrp="1"/>
          </p:cNvSpPr>
          <p:nvPr>
            <p:ph idx="1"/>
          </p:nvPr>
        </p:nvSpPr>
        <p:spPr>
          <a:xfrm>
            <a:off x="647701" y="2438401"/>
            <a:ext cx="3324141" cy="3809998"/>
          </a:xfrm>
        </p:spPr>
        <p:txBody>
          <a:bodyPr>
            <a:normAutofit/>
          </a:bodyPr>
          <a:lstStyle/>
          <a:p>
            <a:r>
              <a:rPr lang="en-US" dirty="0"/>
              <a:t>Random forest Model has highest value of R-Square. So, we can conclude that Random forest model is the most optimal model for this dataset.</a:t>
            </a:r>
          </a:p>
        </p:txBody>
      </p:sp>
    </p:spTree>
    <p:extLst>
      <p:ext uri="{BB962C8B-B14F-4D97-AF65-F5344CB8AC3E}">
        <p14:creationId xmlns:p14="http://schemas.microsoft.com/office/powerpoint/2010/main" val="64524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38A0-31C8-42F7-95E2-CDCDE79CC718}"/>
              </a:ext>
            </a:extLst>
          </p:cNvPr>
          <p:cNvSpPr>
            <a:spLocks noGrp="1"/>
          </p:cNvSpPr>
          <p:nvPr>
            <p:ph type="title"/>
          </p:nvPr>
        </p:nvSpPr>
        <p:spPr/>
        <p:txBody>
          <a:bodyPr/>
          <a:lstStyle/>
          <a:p>
            <a:r>
              <a:rPr lang="en-US" b="1" u="sng" dirty="0"/>
              <a:t>Creation of final submission:</a:t>
            </a:r>
            <a:endParaRPr lang="en-CA" b="1" u="sng"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4568618-5BDE-4227-BD81-C2C7C9E106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4" t="30906" r="28822" b="26242"/>
          <a:stretch/>
        </p:blipFill>
        <p:spPr>
          <a:xfrm>
            <a:off x="2141166" y="1853247"/>
            <a:ext cx="7426425" cy="3941378"/>
          </a:xfrm>
        </p:spPr>
      </p:pic>
    </p:spTree>
    <p:extLst>
      <p:ext uri="{BB962C8B-B14F-4D97-AF65-F5344CB8AC3E}">
        <p14:creationId xmlns:p14="http://schemas.microsoft.com/office/powerpoint/2010/main" val="378548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EA9741-3483-48C5-B83F-0B31A0855855}"/>
              </a:ext>
            </a:extLst>
          </p:cNvPr>
          <p:cNvSpPr/>
          <p:nvPr/>
        </p:nvSpPr>
        <p:spPr>
          <a:xfrm>
            <a:off x="4304483" y="2967335"/>
            <a:ext cx="3583032" cy="923330"/>
          </a:xfrm>
          <a:prstGeom prst="rect">
            <a:avLst/>
          </a:prstGeom>
          <a:noFill/>
        </p:spPr>
        <p:txBody>
          <a:bodyPr wrap="none" lIns="91440" tIns="45720" rIns="91440" bIns="45720">
            <a:prstTxWarp prst="textChevronInverted">
              <a:avLst/>
            </a:prstTxWarp>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803344DE-6373-4400-8D86-0CDA0D301DF4}"/>
              </a:ext>
            </a:extLst>
          </p:cNvPr>
          <p:cNvSpPr txBox="1"/>
          <p:nvPr/>
        </p:nvSpPr>
        <p:spPr>
          <a:xfrm>
            <a:off x="1078787" y="4407613"/>
            <a:ext cx="10233060" cy="830997"/>
          </a:xfrm>
          <a:prstGeom prst="rect">
            <a:avLst/>
          </a:prstGeom>
          <a:noFill/>
        </p:spPr>
        <p:txBody>
          <a:bodyPr wrap="square" rtlCol="0">
            <a:spAutoFit/>
          </a:bodyPr>
          <a:lstStyle/>
          <a:p>
            <a:r>
              <a:rPr lang="en-US" sz="2400" b="1" dirty="0"/>
              <a:t>I am still working on this project. If you have any suggestions , please provide feedback at karanseth718@gmail.com</a:t>
            </a:r>
            <a:endParaRPr lang="en-CA" sz="2400" b="1" dirty="0"/>
          </a:p>
        </p:txBody>
      </p:sp>
    </p:spTree>
    <p:extLst>
      <p:ext uri="{BB962C8B-B14F-4D97-AF65-F5344CB8AC3E}">
        <p14:creationId xmlns:p14="http://schemas.microsoft.com/office/powerpoint/2010/main" val="137836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96887-1F47-4E6C-A67D-AA44141034BE}"/>
              </a:ext>
            </a:extLst>
          </p:cNvPr>
          <p:cNvSpPr/>
          <p:nvPr isPhoto="1"/>
        </p:nvSpPr>
        <p:spPr>
          <a:xfrm>
            <a:off x="0" y="0"/>
            <a:ext cx="12192000" cy="6858000"/>
          </a:xfrm>
          <a:prstGeom prst="rect">
            <a:avLst/>
          </a:prstGeom>
          <a:noFill/>
          <a:ln>
            <a:noFill/>
          </a:ln>
        </p:spPr>
        <p:txBody>
          <a:bodyPr anchor="ctr">
            <a:normAutofit/>
          </a:bodyPr>
          <a:lstStyle/>
          <a:p>
            <a:pPr algn="l"/>
            <a:r>
              <a:rPr lang="en-CA" sz="3200" dirty="0"/>
              <a:t> </a:t>
            </a:r>
          </a:p>
        </p:txBody>
      </p:sp>
      <p:sp>
        <p:nvSpPr>
          <p:cNvPr id="3" name="TextBox 2">
            <a:extLst>
              <a:ext uri="{FF2B5EF4-FFF2-40B4-BE49-F238E27FC236}">
                <a16:creationId xmlns:a16="http://schemas.microsoft.com/office/drawing/2014/main" id="{17909A16-78DB-4B7B-B83D-1F97B10B20AF}"/>
              </a:ext>
            </a:extLst>
          </p:cNvPr>
          <p:cNvSpPr txBox="1"/>
          <p:nvPr/>
        </p:nvSpPr>
        <p:spPr>
          <a:xfrm>
            <a:off x="636998" y="513708"/>
            <a:ext cx="8722759" cy="5201424"/>
          </a:xfrm>
          <a:prstGeom prst="rect">
            <a:avLst/>
          </a:prstGeom>
          <a:noFill/>
        </p:spPr>
        <p:txBody>
          <a:bodyPr wrap="square" rtlCol="0">
            <a:spAutoFit/>
          </a:bodyPr>
          <a:lstStyle/>
          <a:p>
            <a:r>
              <a:rPr lang="en-US" sz="4400" b="1" u="sng" dirty="0"/>
              <a:t>OUTILINE</a:t>
            </a:r>
          </a:p>
          <a:p>
            <a:pPr marL="285750" indent="-285750">
              <a:buFont typeface="Arial" panose="020B0604020202020204" pitchFamily="34" charset="0"/>
              <a:buChar char="•"/>
            </a:pPr>
            <a:r>
              <a:rPr lang="en-US" sz="3200" b="1" dirty="0"/>
              <a:t>Introduction</a:t>
            </a:r>
          </a:p>
          <a:p>
            <a:pPr marL="285750" indent="-285750">
              <a:buFont typeface="Arial" panose="020B0604020202020204" pitchFamily="34" charset="0"/>
              <a:buChar char="•"/>
            </a:pPr>
            <a:r>
              <a:rPr lang="en-US" sz="3200" b="1" dirty="0"/>
              <a:t>Problem Statement</a:t>
            </a:r>
          </a:p>
          <a:p>
            <a:pPr marL="285750" indent="-285750">
              <a:buFont typeface="Arial" panose="020B0604020202020204" pitchFamily="34" charset="0"/>
              <a:buChar char="•"/>
            </a:pPr>
            <a:r>
              <a:rPr lang="en-US" sz="3200" b="1" dirty="0"/>
              <a:t>Dataset</a:t>
            </a:r>
          </a:p>
          <a:p>
            <a:pPr marL="285750" indent="-285750">
              <a:buFont typeface="Arial" panose="020B0604020202020204" pitchFamily="34" charset="0"/>
              <a:buChar char="•"/>
            </a:pPr>
            <a:r>
              <a:rPr lang="en-US" sz="3200" b="1" dirty="0"/>
              <a:t>Pipeline</a:t>
            </a:r>
          </a:p>
          <a:p>
            <a:pPr marL="285750" indent="-285750">
              <a:buFont typeface="Arial" panose="020B0604020202020204" pitchFamily="34" charset="0"/>
              <a:buChar char="•"/>
            </a:pPr>
            <a:r>
              <a:rPr lang="en-US" sz="3200" b="1" dirty="0"/>
              <a:t>Data cleaning </a:t>
            </a:r>
          </a:p>
          <a:p>
            <a:pPr marL="285750" indent="-285750">
              <a:buFont typeface="Arial" panose="020B0604020202020204" pitchFamily="34" charset="0"/>
              <a:buChar char="•"/>
            </a:pPr>
            <a:r>
              <a:rPr lang="en-US" sz="3200" b="1" dirty="0"/>
              <a:t>Feature engineering</a:t>
            </a:r>
          </a:p>
          <a:p>
            <a:pPr marL="285750" indent="-285750">
              <a:buFont typeface="Arial" panose="020B0604020202020204" pitchFamily="34" charset="0"/>
              <a:buChar char="•"/>
            </a:pPr>
            <a:r>
              <a:rPr lang="en-US" sz="3200" b="1" dirty="0"/>
              <a:t>Model creation</a:t>
            </a:r>
          </a:p>
          <a:p>
            <a:pPr marL="285750" indent="-285750">
              <a:buFont typeface="Arial" panose="020B0604020202020204" pitchFamily="34" charset="0"/>
              <a:buChar char="•"/>
            </a:pPr>
            <a:r>
              <a:rPr lang="en-US" sz="3200" b="1" dirty="0"/>
              <a:t>Grid Search cross validation</a:t>
            </a:r>
          </a:p>
          <a:p>
            <a:pPr marL="285750" indent="-285750">
              <a:buFont typeface="Arial" panose="020B0604020202020204" pitchFamily="34" charset="0"/>
              <a:buChar char="•"/>
            </a:pPr>
            <a:r>
              <a:rPr lang="en-US" sz="3200" b="1" dirty="0"/>
              <a:t>Result/Output</a:t>
            </a:r>
            <a:endParaRPr lang="en-CA" sz="3200" b="1" dirty="0"/>
          </a:p>
        </p:txBody>
      </p:sp>
    </p:spTree>
    <p:extLst>
      <p:ext uri="{BB962C8B-B14F-4D97-AF65-F5344CB8AC3E}">
        <p14:creationId xmlns:p14="http://schemas.microsoft.com/office/powerpoint/2010/main" val="3939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181FA9-7DA7-429A-B2FB-F076A131BB47}"/>
              </a:ext>
            </a:extLst>
          </p:cNvPr>
          <p:cNvSpPr txBox="1"/>
          <p:nvPr/>
        </p:nvSpPr>
        <p:spPr>
          <a:xfrm>
            <a:off x="1017141" y="493160"/>
            <a:ext cx="9359758" cy="5693866"/>
          </a:xfrm>
          <a:prstGeom prst="rect">
            <a:avLst/>
          </a:prstGeom>
          <a:noFill/>
        </p:spPr>
        <p:txBody>
          <a:bodyPr wrap="square" rtlCol="0">
            <a:spAutoFit/>
          </a:bodyPr>
          <a:lstStyle/>
          <a:p>
            <a:r>
              <a:rPr lang="en-US" sz="4400" b="1" u="sng" dirty="0"/>
              <a:t>INTRODUCTION</a:t>
            </a:r>
          </a:p>
          <a:p>
            <a:pPr marL="457200" indent="-457200">
              <a:buFont typeface="Arial" panose="020B0604020202020204" pitchFamily="34" charset="0"/>
              <a:buChar char="•"/>
            </a:pPr>
            <a:r>
              <a:rPr lang="en-CA" sz="3200" b="1" dirty="0"/>
              <a:t>In this project, we have built machine learning model to predict the house prices.</a:t>
            </a:r>
          </a:p>
          <a:p>
            <a:pPr marL="457200" indent="-457200">
              <a:buFont typeface="Arial" panose="020B0604020202020204" pitchFamily="34" charset="0"/>
              <a:buChar char="•"/>
            </a:pPr>
            <a:r>
              <a:rPr lang="en-US" sz="3200" b="1" dirty="0"/>
              <a:t>Housing sales price are determined by numerous factors such as material quality, living area square feet ,Size of garage, location of the house number of bedrooms and so on.</a:t>
            </a:r>
          </a:p>
          <a:p>
            <a:pPr marL="457200" indent="-457200">
              <a:buFont typeface="Arial" panose="020B0604020202020204" pitchFamily="34" charset="0"/>
              <a:buChar char="•"/>
            </a:pPr>
            <a:r>
              <a:rPr lang="en-CA" sz="3200" b="1" dirty="0">
                <a:latin typeface="Nunito Sans" panose="00000500000000000000" pitchFamily="2" charset="0"/>
                <a:ea typeface="Nunito Sans" panose="00000500000000000000" pitchFamily="2" charset="0"/>
                <a:cs typeface="Nunito Sans" panose="00000500000000000000" pitchFamily="2" charset="0"/>
              </a:rPr>
              <a:t>We will apply numerous regression models and will find out the most optimal model with </a:t>
            </a:r>
            <a:r>
              <a:rPr lang="en-CA" sz="3200" b="1" dirty="0" err="1">
                <a:latin typeface="Nunito Sans" panose="00000500000000000000" pitchFamily="2" charset="0"/>
                <a:ea typeface="Nunito Sans" panose="00000500000000000000" pitchFamily="2" charset="0"/>
                <a:cs typeface="Nunito Sans" panose="00000500000000000000" pitchFamily="2" charset="0"/>
              </a:rPr>
              <a:t>maxiumum</a:t>
            </a:r>
            <a:r>
              <a:rPr lang="en-CA" sz="3200" b="1" dirty="0">
                <a:latin typeface="Nunito Sans" panose="00000500000000000000" pitchFamily="2" charset="0"/>
                <a:ea typeface="Nunito Sans" panose="00000500000000000000" pitchFamily="2" charset="0"/>
                <a:cs typeface="Nunito Sans" panose="00000500000000000000" pitchFamily="2" charset="0"/>
              </a:rPr>
              <a:t> R-squared value.</a:t>
            </a:r>
            <a:endParaRPr lang="en-CA" sz="3200" b="1" dirty="0"/>
          </a:p>
        </p:txBody>
      </p:sp>
    </p:spTree>
    <p:extLst>
      <p:ext uri="{BB962C8B-B14F-4D97-AF65-F5344CB8AC3E}">
        <p14:creationId xmlns:p14="http://schemas.microsoft.com/office/powerpoint/2010/main" val="39576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2629A-B32B-4781-9E03-1371CD9E56F2}"/>
              </a:ext>
            </a:extLst>
          </p:cNvPr>
          <p:cNvSpPr txBox="1"/>
          <p:nvPr/>
        </p:nvSpPr>
        <p:spPr>
          <a:xfrm>
            <a:off x="832207" y="534256"/>
            <a:ext cx="9534417" cy="5386090"/>
          </a:xfrm>
          <a:prstGeom prst="rect">
            <a:avLst/>
          </a:prstGeom>
          <a:noFill/>
        </p:spPr>
        <p:txBody>
          <a:bodyPr wrap="square" rtlCol="0">
            <a:spAutoFit/>
          </a:bodyPr>
          <a:lstStyle/>
          <a:p>
            <a:r>
              <a:rPr lang="en-US" sz="4400" b="1" u="sng" dirty="0"/>
              <a:t>PROBLEM STATEMENT</a:t>
            </a:r>
          </a:p>
          <a:p>
            <a:endParaRPr lang="en-US" sz="4400" b="1" u="sng" dirty="0"/>
          </a:p>
          <a:p>
            <a:pPr marL="457200" indent="-457200">
              <a:buFont typeface="Arial" panose="020B0604020202020204" pitchFamily="34" charset="0"/>
              <a:buChar char="•"/>
            </a:pPr>
            <a:r>
              <a:rPr lang="en-US" sz="3200" b="1" dirty="0"/>
              <a:t>Real estate is not only the key sector of the national economy, but also one of the citizen’s major concerns. </a:t>
            </a:r>
          </a:p>
          <a:p>
            <a:pPr marL="457200" indent="-457200">
              <a:buFont typeface="Arial" panose="020B0604020202020204" pitchFamily="34" charset="0"/>
              <a:buChar char="•"/>
            </a:pPr>
            <a:r>
              <a:rPr lang="en-US" sz="3200" b="1" dirty="0"/>
              <a:t>With increasing demand of </a:t>
            </a:r>
            <a:r>
              <a:rPr lang="en-US" sz="3200" b="1" dirty="0" err="1"/>
              <a:t>housing,prices</a:t>
            </a:r>
            <a:r>
              <a:rPr lang="en-US" sz="3200" b="1" dirty="0"/>
              <a:t> of houses are also going up.</a:t>
            </a:r>
          </a:p>
          <a:p>
            <a:pPr marL="457200" indent="-457200">
              <a:buFont typeface="Arial" panose="020B0604020202020204" pitchFamily="34" charset="0"/>
              <a:buChar char="•"/>
            </a:pPr>
            <a:r>
              <a:rPr lang="en-US" sz="3200" b="1" dirty="0"/>
              <a:t>It is critical to provide accurate predictions of housing prices.</a:t>
            </a:r>
          </a:p>
          <a:p>
            <a:pPr marL="457200" indent="-457200">
              <a:buFont typeface="Arial" panose="020B0604020202020204" pitchFamily="34" charset="0"/>
              <a:buChar char="•"/>
            </a:pPr>
            <a:endParaRPr lang="en-CA" sz="3200" b="1" dirty="0"/>
          </a:p>
        </p:txBody>
      </p:sp>
    </p:spTree>
    <p:extLst>
      <p:ext uri="{BB962C8B-B14F-4D97-AF65-F5344CB8AC3E}">
        <p14:creationId xmlns:p14="http://schemas.microsoft.com/office/powerpoint/2010/main" val="250651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20E57-3273-404A-B8F6-7F1CFECEBADC}"/>
              </a:ext>
            </a:extLst>
          </p:cNvPr>
          <p:cNvSpPr txBox="1"/>
          <p:nvPr/>
        </p:nvSpPr>
        <p:spPr>
          <a:xfrm>
            <a:off x="976045" y="863029"/>
            <a:ext cx="9380306" cy="3016210"/>
          </a:xfrm>
          <a:prstGeom prst="rect">
            <a:avLst/>
          </a:prstGeom>
          <a:noFill/>
        </p:spPr>
        <p:txBody>
          <a:bodyPr wrap="square" rtlCol="0">
            <a:spAutoFit/>
          </a:bodyPr>
          <a:lstStyle/>
          <a:p>
            <a:r>
              <a:rPr lang="en-US" sz="4400" b="1" u="sng" dirty="0"/>
              <a:t>Dataset:</a:t>
            </a:r>
          </a:p>
          <a:p>
            <a:pPr marL="285750" indent="-285750">
              <a:buFont typeface="Arial" panose="020B0604020202020204" pitchFamily="34" charset="0"/>
              <a:buChar char="•"/>
            </a:pPr>
            <a:r>
              <a:rPr lang="en-US" sz="3200" b="1" dirty="0"/>
              <a:t>Dataset comes from Kaggle.com</a:t>
            </a:r>
            <a:r>
              <a:rPr lang="en-CA" sz="3200" b="1" dirty="0"/>
              <a:t>.</a:t>
            </a:r>
          </a:p>
          <a:p>
            <a:pPr marL="285750" indent="-285750">
              <a:buFont typeface="Arial" panose="020B0604020202020204" pitchFamily="34" charset="0"/>
              <a:buChar char="•"/>
            </a:pPr>
            <a:r>
              <a:rPr lang="en-CA" sz="3200" b="1" dirty="0"/>
              <a:t>Link to dataset:</a:t>
            </a:r>
          </a:p>
          <a:p>
            <a:r>
              <a:rPr lang="en-US" b="1" dirty="0">
                <a:hlinkClick r:id="rId2">
                  <a:extLst>
                    <a:ext uri="{A12FA001-AC4F-418D-AE19-62706E023703}">
                      <ahyp:hlinkClr xmlns:ahyp="http://schemas.microsoft.com/office/drawing/2018/hyperlinkcolor" val="tx"/>
                    </a:ext>
                  </a:extLst>
                </a:hlinkClick>
              </a:rPr>
              <a:t>https://www.kaggle.com/c/house-prices-advanced-regression-techniques/data</a:t>
            </a:r>
            <a:endParaRPr lang="en-US" b="1" dirty="0"/>
          </a:p>
          <a:p>
            <a:endParaRPr lang="en-US" sz="3200" b="1" dirty="0"/>
          </a:p>
          <a:p>
            <a:pPr marL="285750" indent="-285750">
              <a:buFont typeface="Arial" panose="020B0604020202020204" pitchFamily="34" charset="0"/>
              <a:buChar char="•"/>
            </a:pPr>
            <a:r>
              <a:rPr lang="en-US" sz="3200" b="1" dirty="0"/>
              <a:t>There are total two dataset as follows:</a:t>
            </a:r>
          </a:p>
        </p:txBody>
      </p:sp>
      <p:pic>
        <p:nvPicPr>
          <p:cNvPr id="4" name="Picture 3" descr="Graphical user interface, application&#10;&#10;Description automatically generated">
            <a:extLst>
              <a:ext uri="{FF2B5EF4-FFF2-40B4-BE49-F238E27FC236}">
                <a16:creationId xmlns:a16="http://schemas.microsoft.com/office/drawing/2014/main" id="{1AB820F4-DA4B-40AA-A369-E51BA9416549}"/>
              </a:ext>
            </a:extLst>
          </p:cNvPr>
          <p:cNvPicPr>
            <a:picLocks noChangeAspect="1"/>
          </p:cNvPicPr>
          <p:nvPr/>
        </p:nvPicPr>
        <p:blipFill rotWithShape="1">
          <a:blip r:embed="rId3">
            <a:extLst>
              <a:ext uri="{28A0092B-C50C-407E-A947-70E740481C1C}">
                <a14:useLocalDpi xmlns:a14="http://schemas.microsoft.com/office/drawing/2010/main" val="0"/>
              </a:ext>
            </a:extLst>
          </a:blip>
          <a:srcRect l="59699" t="16273" b="70221"/>
          <a:stretch/>
        </p:blipFill>
        <p:spPr>
          <a:xfrm>
            <a:off x="703781" y="3879239"/>
            <a:ext cx="9924834" cy="1952090"/>
          </a:xfrm>
          <a:prstGeom prst="rect">
            <a:avLst/>
          </a:prstGeom>
        </p:spPr>
      </p:pic>
    </p:spTree>
    <p:extLst>
      <p:ext uri="{BB962C8B-B14F-4D97-AF65-F5344CB8AC3E}">
        <p14:creationId xmlns:p14="http://schemas.microsoft.com/office/powerpoint/2010/main" val="319502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AE50B-77A3-4C71-BB4A-2A0916134429}"/>
              </a:ext>
            </a:extLst>
          </p:cNvPr>
          <p:cNvSpPr txBox="1"/>
          <p:nvPr/>
        </p:nvSpPr>
        <p:spPr>
          <a:xfrm>
            <a:off x="1099335" y="575353"/>
            <a:ext cx="8527550" cy="1446550"/>
          </a:xfrm>
          <a:prstGeom prst="rect">
            <a:avLst/>
          </a:prstGeom>
          <a:noFill/>
        </p:spPr>
        <p:txBody>
          <a:bodyPr wrap="square" rtlCol="0">
            <a:spAutoFit/>
          </a:bodyPr>
          <a:lstStyle/>
          <a:p>
            <a:r>
              <a:rPr lang="en-US" sz="4400" b="1" u="sng" dirty="0"/>
              <a:t>PIPELINE:</a:t>
            </a:r>
          </a:p>
          <a:p>
            <a:endParaRPr lang="en-CA" sz="4400" b="1" u="sng" dirty="0"/>
          </a:p>
        </p:txBody>
      </p:sp>
      <p:graphicFrame>
        <p:nvGraphicFramePr>
          <p:cNvPr id="7" name="Diagram 6">
            <a:extLst>
              <a:ext uri="{FF2B5EF4-FFF2-40B4-BE49-F238E27FC236}">
                <a16:creationId xmlns:a16="http://schemas.microsoft.com/office/drawing/2014/main" id="{A3FE29C0-3C16-43FC-AF5D-FF11F2D47B4F}"/>
              </a:ext>
            </a:extLst>
          </p:cNvPr>
          <p:cNvGraphicFramePr/>
          <p:nvPr>
            <p:extLst>
              <p:ext uri="{D42A27DB-BD31-4B8C-83A1-F6EECF244321}">
                <p14:modId xmlns:p14="http://schemas.microsoft.com/office/powerpoint/2010/main" val="1877086478"/>
              </p:ext>
            </p:extLst>
          </p:nvPr>
        </p:nvGraphicFramePr>
        <p:xfrm>
          <a:off x="3606228" y="719666"/>
          <a:ext cx="6553771" cy="5835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28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52D8-5A0B-4FDA-84B5-DEE09AFDA4C5}"/>
              </a:ext>
            </a:extLst>
          </p:cNvPr>
          <p:cNvSpPr>
            <a:spLocks noGrp="1"/>
          </p:cNvSpPr>
          <p:nvPr>
            <p:ph type="title"/>
          </p:nvPr>
        </p:nvSpPr>
        <p:spPr>
          <a:xfrm>
            <a:off x="648929" y="629266"/>
            <a:ext cx="6256423" cy="1641987"/>
          </a:xfrm>
        </p:spPr>
        <p:txBody>
          <a:bodyPr>
            <a:normAutofit/>
          </a:bodyPr>
          <a:lstStyle/>
          <a:p>
            <a:r>
              <a:rPr lang="en-US" b="1" u="sng" dirty="0"/>
              <a:t>Feature co-relation matrix</a:t>
            </a:r>
            <a:endParaRPr lang="en-CA" b="1" u="sng" dirty="0"/>
          </a:p>
        </p:txBody>
      </p:sp>
      <p:pic>
        <p:nvPicPr>
          <p:cNvPr id="5" name="Content Placeholder 4" descr="Graphical user interface, application, Word&#10;&#10;Description automatically generated">
            <a:extLst>
              <a:ext uri="{FF2B5EF4-FFF2-40B4-BE49-F238E27FC236}">
                <a16:creationId xmlns:a16="http://schemas.microsoft.com/office/drawing/2014/main" id="{905E9305-82B2-4A5E-8EC9-60C1DFF3AF2B}"/>
              </a:ext>
            </a:extLst>
          </p:cNvPr>
          <p:cNvPicPr>
            <a:picLocks noChangeAspect="1"/>
          </p:cNvPicPr>
          <p:nvPr/>
        </p:nvPicPr>
        <p:blipFill rotWithShape="1">
          <a:blip r:embed="rId3">
            <a:extLst>
              <a:ext uri="{28A0092B-C50C-407E-A947-70E740481C1C}">
                <a14:useLocalDpi xmlns:a14="http://schemas.microsoft.com/office/drawing/2010/main" val="0"/>
              </a:ext>
            </a:extLst>
          </a:blip>
          <a:srcRect l="1542" r="82691"/>
          <a:stretch/>
        </p:blipFill>
        <p:spPr>
          <a:xfrm>
            <a:off x="7715891" y="599327"/>
            <a:ext cx="2726557" cy="5883666"/>
          </a:xfrm>
          <a:prstGeom prst="rect">
            <a:avLst/>
          </a:prstGeom>
          <a:effectLst>
            <a:outerShdw blurRad="50800" dist="38100" dir="5400000" algn="t" rotWithShape="0">
              <a:prstClr val="black">
                <a:alpha val="43000"/>
              </a:prstClr>
            </a:outerShdw>
          </a:effectLst>
        </p:spPr>
      </p:pic>
      <p:sp>
        <p:nvSpPr>
          <p:cNvPr id="12" name="Rectangle 11">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Graphical user interface, text, application&#10;&#10;Description automatically generated">
            <a:extLst>
              <a:ext uri="{FF2B5EF4-FFF2-40B4-BE49-F238E27FC236}">
                <a16:creationId xmlns:a16="http://schemas.microsoft.com/office/drawing/2014/main" id="{A8080699-5363-4705-8415-8328BFCB038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36452" r="52079" b="54435"/>
          <a:stretch/>
        </p:blipFill>
        <p:spPr>
          <a:xfrm>
            <a:off x="647701" y="2640458"/>
            <a:ext cx="6099238" cy="2106203"/>
          </a:xfrm>
        </p:spPr>
      </p:pic>
    </p:spTree>
    <p:extLst>
      <p:ext uri="{BB962C8B-B14F-4D97-AF65-F5344CB8AC3E}">
        <p14:creationId xmlns:p14="http://schemas.microsoft.com/office/powerpoint/2010/main" val="84179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C6CD5-6C09-4746-8956-8A8293464FB5}"/>
              </a:ext>
            </a:extLst>
          </p:cNvPr>
          <p:cNvSpPr>
            <a:spLocks noGrp="1"/>
          </p:cNvSpPr>
          <p:nvPr>
            <p:ph type="title"/>
          </p:nvPr>
        </p:nvSpPr>
        <p:spPr>
          <a:xfrm>
            <a:off x="648931" y="629266"/>
            <a:ext cx="4166510" cy="1622321"/>
          </a:xfrm>
        </p:spPr>
        <p:txBody>
          <a:bodyPr>
            <a:normAutofit/>
          </a:bodyPr>
          <a:lstStyle/>
          <a:p>
            <a:r>
              <a:rPr lang="en-US">
                <a:solidFill>
                  <a:srgbClr val="EBEBEB"/>
                </a:solidFill>
              </a:rPr>
              <a:t>Distribution of Target Variable</a:t>
            </a:r>
            <a:endParaRPr lang="en-CA">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Chart, histogram&#10;&#10;Description automatically generated">
            <a:extLst>
              <a:ext uri="{FF2B5EF4-FFF2-40B4-BE49-F238E27FC236}">
                <a16:creationId xmlns:a16="http://schemas.microsoft.com/office/drawing/2014/main" id="{8277CAC3-1563-4871-8D65-72511C9F6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430" y="1511445"/>
            <a:ext cx="5194452" cy="3835107"/>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Graphical user interface, text, application&#10;&#10;Description automatically generated">
            <a:extLst>
              <a:ext uri="{FF2B5EF4-FFF2-40B4-BE49-F238E27FC236}">
                <a16:creationId xmlns:a16="http://schemas.microsoft.com/office/drawing/2014/main" id="{AE573093-4A41-4E06-9068-6848590D62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609" t="45917" r="64180" b="46291"/>
          <a:stretch/>
        </p:blipFill>
        <p:spPr>
          <a:xfrm>
            <a:off x="318263" y="3429000"/>
            <a:ext cx="4888536" cy="1512870"/>
          </a:xfrm>
        </p:spPr>
      </p:pic>
    </p:spTree>
    <p:extLst>
      <p:ext uri="{BB962C8B-B14F-4D97-AF65-F5344CB8AC3E}">
        <p14:creationId xmlns:p14="http://schemas.microsoft.com/office/powerpoint/2010/main" val="38562551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9C5FD-C346-4E13-9037-333CB529A366}"/>
              </a:ext>
            </a:extLst>
          </p:cNvPr>
          <p:cNvSpPr>
            <a:spLocks noGrp="1"/>
          </p:cNvSpPr>
          <p:nvPr>
            <p:ph type="title"/>
          </p:nvPr>
        </p:nvSpPr>
        <p:spPr>
          <a:xfrm>
            <a:off x="635223" y="629266"/>
            <a:ext cx="3116690" cy="5594554"/>
          </a:xfrm>
        </p:spPr>
        <p:txBody>
          <a:bodyPr anchor="ctr">
            <a:normAutofit/>
          </a:bodyPr>
          <a:lstStyle/>
          <a:p>
            <a:r>
              <a:rPr lang="en-US" sz="4800" dirty="0">
                <a:solidFill>
                  <a:srgbClr val="EBEBEB"/>
                </a:solidFill>
              </a:rPr>
              <a:t>Dealing with Missing values</a:t>
            </a:r>
            <a:endParaRPr lang="en-CA" sz="4800" dirty="0">
              <a:solidFill>
                <a:srgbClr val="EBEBEB"/>
              </a:solidFill>
            </a:endParaRPr>
          </a:p>
        </p:txBody>
      </p:sp>
      <p:sp>
        <p:nvSpPr>
          <p:cNvPr id="11"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4976F420-D230-46A1-9D9B-56218F3AA475}"/>
              </a:ext>
            </a:extLst>
          </p:cNvPr>
          <p:cNvGraphicFramePr>
            <a:graphicFrameLocks noGrp="1"/>
          </p:cNvGraphicFramePr>
          <p:nvPr>
            <p:ph idx="1"/>
            <p:extLst>
              <p:ext uri="{D42A27DB-BD31-4B8C-83A1-F6EECF244321}">
                <p14:modId xmlns:p14="http://schemas.microsoft.com/office/powerpoint/2010/main" val="3680008019"/>
              </p:ext>
            </p:extLst>
          </p:nvPr>
        </p:nvGraphicFramePr>
        <p:xfrm>
          <a:off x="5048452" y="1410458"/>
          <a:ext cx="6495847" cy="4813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07448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399</Words>
  <Application>Microsoft Office PowerPoint</Application>
  <PresentationFormat>Widescreen</PresentationFormat>
  <Paragraphs>52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Nunito Sans</vt:lpstr>
      <vt:lpstr>Wingdings 3</vt:lpstr>
      <vt:lpstr>Ion</vt:lpstr>
      <vt:lpstr>Kaggle: Predicting Housing Prices  By: Karan Seth </vt:lpstr>
      <vt:lpstr>PowerPoint Presentation</vt:lpstr>
      <vt:lpstr>PowerPoint Presentation</vt:lpstr>
      <vt:lpstr>PowerPoint Presentation</vt:lpstr>
      <vt:lpstr>PowerPoint Presentation</vt:lpstr>
      <vt:lpstr>PowerPoint Presentation</vt:lpstr>
      <vt:lpstr>Feature co-relation matrix</vt:lpstr>
      <vt:lpstr>Distribution of Target Variable</vt:lpstr>
      <vt:lpstr>Dealing with Missing values</vt:lpstr>
      <vt:lpstr>Dropping Missing value:   We notice that few feature have missing values that are really missing. That means that specific house doesn't have that feature. So, we can drop those columns as follow: </vt:lpstr>
      <vt:lpstr>Dealing with Numerical data  Some features consist of numbers that are actually categories  so we'll convert to str so they get binarized later. Then we can fill numerical data with mean of that specific fearure. </vt:lpstr>
      <vt:lpstr>Dealing with Categorical data While filling categorical values, we have use different techniques.</vt:lpstr>
      <vt:lpstr>Feature Engineering: </vt:lpstr>
      <vt:lpstr>MODEL SELECTION:</vt:lpstr>
      <vt:lpstr>Creation of final submission: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Predicting Housing Prices  By: Karan Seth </dc:title>
  <dc:creator>Karan Seth</dc:creator>
  <cp:lastModifiedBy>Karan Seth</cp:lastModifiedBy>
  <cp:revision>1</cp:revision>
  <dcterms:created xsi:type="dcterms:W3CDTF">2021-04-20T19:53:55Z</dcterms:created>
  <dcterms:modified xsi:type="dcterms:W3CDTF">2021-04-21T01:44:14Z</dcterms:modified>
</cp:coreProperties>
</file>