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1" y="228600"/>
            <a:ext cx="9461498" cy="7099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582" y="2027615"/>
            <a:ext cx="9445477" cy="52814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2958" y="521694"/>
            <a:ext cx="1065036" cy="111330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9291" y="564720"/>
            <a:ext cx="4749633" cy="6615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519" y="286757"/>
            <a:ext cx="8696325" cy="852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7834" y="1431401"/>
            <a:ext cx="7211059" cy="5252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5113" y="1221642"/>
            <a:ext cx="4796790" cy="4730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  <a:tabLst>
                <a:tab pos="567690" algn="l"/>
                <a:tab pos="1981200" algn="l"/>
                <a:tab pos="2961640" algn="l"/>
                <a:tab pos="3392170" algn="l"/>
              </a:tabLst>
            </a:pPr>
            <a:r>
              <a:rPr sz="1400" dirty="0">
                <a:latin typeface="Arial MT"/>
                <a:cs typeface="Arial MT"/>
              </a:rPr>
              <a:t>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 </a:t>
            </a:r>
            <a:r>
              <a:rPr sz="1400" spc="-325" dirty="0">
                <a:solidFill>
                  <a:srgbClr val="151515"/>
                </a:solidFill>
                <a:latin typeface="Arial MT"/>
                <a:cs typeface="Arial MT"/>
              </a:rPr>
              <a:t>E</a:t>
            </a:r>
            <a:r>
              <a:rPr sz="1400" dirty="0">
                <a:solidFill>
                  <a:srgbClr val="151515"/>
                </a:solidFill>
                <a:latin typeface="Arial MT"/>
                <a:cs typeface="Arial MT"/>
              </a:rPr>
              <a:t>	</a:t>
            </a:r>
            <a:r>
              <a:rPr sz="1400" spc="-229" dirty="0">
                <a:solidFill>
                  <a:srgbClr val="1D1D1D"/>
                </a:solidFill>
                <a:latin typeface="Arial MT"/>
                <a:cs typeface="Arial MT"/>
              </a:rPr>
              <a:t>C</a:t>
            </a:r>
            <a:r>
              <a:rPr sz="1400" spc="40" dirty="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0F0F"/>
                </a:solidFill>
                <a:latin typeface="Arial MT"/>
                <a:cs typeface="Arial MT"/>
              </a:rPr>
              <a:t>O</a:t>
            </a:r>
            <a:r>
              <a:rPr sz="1400" spc="-95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51515"/>
                </a:solidFill>
                <a:latin typeface="Arial MT"/>
                <a:cs typeface="Arial MT"/>
              </a:rPr>
              <a:t>M</a:t>
            </a:r>
            <a:r>
              <a:rPr sz="1400" spc="170" dirty="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sz="1400" spc="-190" dirty="0">
                <a:solidFill>
                  <a:srgbClr val="111111"/>
                </a:solidFill>
                <a:latin typeface="Arial MT"/>
                <a:cs typeface="Arial MT"/>
              </a:rPr>
              <a:t>P</a:t>
            </a:r>
            <a:r>
              <a:rPr sz="1400" spc="8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C0C0C"/>
                </a:solidFill>
                <a:latin typeface="Arial MT"/>
                <a:cs typeface="Arial MT"/>
              </a:rPr>
              <a:t>L</a:t>
            </a:r>
            <a:r>
              <a:rPr sz="1400" spc="-1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400" spc="-254" dirty="0">
                <a:solidFill>
                  <a:srgbClr val="0E0E0E"/>
                </a:solidFill>
                <a:latin typeface="Arial MT"/>
                <a:cs typeface="Arial MT"/>
              </a:rPr>
              <a:t>E</a:t>
            </a:r>
            <a:r>
              <a:rPr sz="1400" spc="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30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dirty="0">
                <a:solidFill>
                  <a:srgbClr val="131313"/>
                </a:solidFill>
                <a:latin typeface="Arial MT"/>
                <a:cs typeface="Arial MT"/>
              </a:rPr>
              <a:t>W</a:t>
            </a:r>
            <a:r>
              <a:rPr sz="1400" spc="-6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1111"/>
                </a:solidFill>
                <a:latin typeface="Arial MT"/>
                <a:cs typeface="Arial MT"/>
              </a:rPr>
              <a:t>O</a:t>
            </a:r>
            <a:r>
              <a:rPr sz="14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400" spc="-265" dirty="0">
                <a:solidFill>
                  <a:srgbClr val="0F0F0F"/>
                </a:solidFill>
                <a:latin typeface="Arial MT"/>
                <a:cs typeface="Arial MT"/>
              </a:rPr>
              <a:t>R</a:t>
            </a:r>
            <a:r>
              <a:rPr sz="1400" spc="13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1313"/>
                </a:solidFill>
                <a:latin typeface="Arial MT"/>
                <a:cs typeface="Arial MT"/>
              </a:rPr>
              <a:t>L</a:t>
            </a:r>
            <a:r>
              <a:rPr sz="1400" spc="-2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111111"/>
                </a:solidFill>
                <a:latin typeface="Arial MT"/>
                <a:cs typeface="Arial MT"/>
              </a:rPr>
              <a:t>D</a:t>
            </a:r>
            <a:r>
              <a:rPr sz="1400" dirty="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F</a:t>
            </a:r>
            <a:r>
              <a:rPr sz="1400" dirty="0">
                <a:latin typeface="Arial MT"/>
                <a:cs typeface="Arial MT"/>
              </a:rPr>
              <a:t>	</a:t>
            </a:r>
            <a:r>
              <a:rPr sz="1400" spc="-254" dirty="0">
                <a:solidFill>
                  <a:srgbClr val="131313"/>
                </a:solidFill>
                <a:latin typeface="Arial MT"/>
                <a:cs typeface="Arial MT"/>
              </a:rPr>
              <a:t>E</a:t>
            </a:r>
            <a:r>
              <a:rPr sz="1400" spc="10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31313"/>
                </a:solidFill>
                <a:latin typeface="Arial MT"/>
                <a:cs typeface="Arial MT"/>
              </a:rPr>
              <a:t>D</a:t>
            </a:r>
            <a:r>
              <a:rPr sz="1400" spc="-8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0" dirty="0">
                <a:latin typeface="Arial MT"/>
                <a:cs typeface="Arial MT"/>
              </a:rPr>
              <a:t>C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75" dirty="0">
                <a:latin typeface="Arial MT"/>
                <a:cs typeface="Arial MT"/>
              </a:rPr>
              <a:t>A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0F0F"/>
                </a:solidFill>
                <a:latin typeface="Arial MT"/>
                <a:cs typeface="Arial MT"/>
              </a:rPr>
              <a:t>T</a:t>
            </a:r>
            <a:r>
              <a:rPr sz="1400" spc="-3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11111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111111"/>
                </a:solidFill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R="19685" algn="ctr">
              <a:lnSpc>
                <a:spcPct val="100000"/>
              </a:lnSpc>
              <a:spcBef>
                <a:spcPts val="135"/>
              </a:spcBef>
            </a:pPr>
            <a:r>
              <a:rPr sz="1300" spc="-165" dirty="0">
                <a:solidFill>
                  <a:srgbClr val="0A0A0A"/>
                </a:solidFill>
                <a:latin typeface="Arial MT"/>
                <a:cs typeface="Arial MT"/>
              </a:rPr>
              <a:t>Recognised</a:t>
            </a:r>
            <a:r>
              <a:rPr sz="1300" spc="14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300" spc="-120" dirty="0">
                <a:latin typeface="Arial MT"/>
                <a:cs typeface="Arial MT"/>
              </a:rPr>
              <a:t>under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95" dirty="0">
                <a:latin typeface="Arial MT"/>
                <a:cs typeface="Arial MT"/>
              </a:rPr>
              <a:t>the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90" dirty="0">
                <a:solidFill>
                  <a:srgbClr val="131313"/>
                </a:solidFill>
                <a:latin typeface="Arial MT"/>
                <a:cs typeface="Arial MT"/>
              </a:rPr>
              <a:t>senion</a:t>
            </a:r>
            <a:r>
              <a:rPr sz="1300" spc="6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300" spc="-204" dirty="0">
                <a:solidFill>
                  <a:srgbClr val="1C1C1C"/>
                </a:solidFill>
                <a:latin typeface="Arial MT"/>
                <a:cs typeface="Arial MT"/>
              </a:rPr>
              <a:t>2</a:t>
            </a:r>
            <a:r>
              <a:rPr sz="1300" spc="1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300" spc="-85" dirty="0">
                <a:solidFill>
                  <a:srgbClr val="0C0C0C"/>
                </a:solidFill>
                <a:latin typeface="Arial MT"/>
                <a:cs typeface="Arial MT"/>
              </a:rPr>
              <a:t>(g</a:t>
            </a:r>
            <a:r>
              <a:rPr sz="1300" spc="-2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1300" spc="-100" dirty="0">
                <a:latin typeface="Arial MT"/>
                <a:cs typeface="Arial MT"/>
              </a:rPr>
              <a:t>of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0" dirty="0">
                <a:solidFill>
                  <a:srgbClr val="131313"/>
                </a:solidFill>
                <a:latin typeface="Arial MT"/>
                <a:cs typeface="Arial MT"/>
              </a:rPr>
              <a:t>the</a:t>
            </a:r>
            <a:r>
              <a:rPr sz="1300" spc="-1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300" spc="-275" dirty="0">
                <a:solidFill>
                  <a:srgbClr val="0F0F0F"/>
                </a:solidFill>
                <a:latin typeface="Arial MT"/>
                <a:cs typeface="Arial MT"/>
              </a:rPr>
              <a:t>UGC</a:t>
            </a:r>
            <a:r>
              <a:rPr sz="1300" spc="50" dirty="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sz="1300" spc="-130" dirty="0">
                <a:solidFill>
                  <a:srgbClr val="0E0E0E"/>
                </a:solidFill>
                <a:latin typeface="Arial MT"/>
                <a:cs typeface="Arial MT"/>
              </a:rPr>
              <a:t>Act</a:t>
            </a:r>
            <a:r>
              <a:rPr sz="1300" spc="-2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1956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00422" y="6269667"/>
            <a:ext cx="396811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i="1" dirty="0">
                <a:latin typeface="Arial" panose="020B0604020202020204"/>
                <a:cs typeface="Arial" panose="020B0604020202020204"/>
              </a:rPr>
              <a:t>)</a:t>
            </a:r>
            <a:r>
              <a:rPr sz="2050" i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50" i="1" spc="-30" dirty="0">
                <a:latin typeface="Arial" panose="020B0604020202020204"/>
                <a:cs typeface="Arial" panose="020B0604020202020204"/>
              </a:rPr>
              <a:t>the</a:t>
            </a:r>
            <a:r>
              <a:rPr sz="2050" i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50" i="1" spc="-50" dirty="0">
                <a:solidFill>
                  <a:srgbClr val="0A0A0A"/>
                </a:solidFill>
                <a:latin typeface="Arial" panose="020B0604020202020204"/>
                <a:cs typeface="Arial" panose="020B0604020202020204"/>
              </a:rPr>
              <a:t>Youth;</a:t>
            </a:r>
            <a:r>
              <a:rPr sz="2050" i="1" spc="-20" dirty="0">
                <a:solidFill>
                  <a:srgbClr val="0A0A0A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50" i="1" spc="-50" dirty="0">
                <a:latin typeface="Arial" panose="020B0604020202020204"/>
                <a:cs typeface="Arial" panose="020B0604020202020204"/>
              </a:rPr>
              <a:t>Empowering</a:t>
            </a:r>
            <a:r>
              <a:rPr sz="2050" i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50" i="1" spc="-10" dirty="0">
                <a:latin typeface="Arial" panose="020B0604020202020204"/>
                <a:cs typeface="Arial" panose="020B0604020202020204"/>
              </a:rPr>
              <a:t>the</a:t>
            </a:r>
            <a:r>
              <a:rPr sz="2050" i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50" i="1" spc="-35" dirty="0">
                <a:latin typeface="Arial" panose="020B0604020202020204"/>
                <a:cs typeface="Arial" panose="020B0604020202020204"/>
              </a:rPr>
              <a:t>Nation</a:t>
            </a:r>
            <a:endParaRPr sz="20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60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spc="-35" dirty="0"/>
              <a:t> </a:t>
            </a:r>
            <a:r>
              <a:rPr dirty="0"/>
              <a:t>Results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Impact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600" y="1314248"/>
            <a:ext cx="9461500" cy="5805170"/>
            <a:chOff x="609600" y="1314248"/>
            <a:chExt cx="9461500" cy="5805170"/>
          </a:xfrm>
        </p:grpSpPr>
        <p:sp>
          <p:nvSpPr>
            <p:cNvPr id="4" name="object 4"/>
            <p:cNvSpPr/>
            <p:nvPr/>
          </p:nvSpPr>
          <p:spPr>
            <a:xfrm>
              <a:off x="609600" y="132739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1"/>
                  </a:lnTo>
                </a:path>
              </a:pathLst>
            </a:custGeom>
            <a:ln w="26293">
              <a:solidFill>
                <a:srgbClr val="0060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47834" y="1431401"/>
            <a:ext cx="7211059" cy="5320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100" dirty="0"/>
              <a:t> </a:t>
            </a:r>
            <a:r>
              <a:rPr spc="-10" dirty="0"/>
              <a:t>Results:</a:t>
            </a:r>
            <a:endParaRPr spc="-10" dirty="0"/>
          </a:p>
          <a:p>
            <a:pPr marL="367030" marR="523240" indent="-354965">
              <a:lnSpc>
                <a:spcPts val="2500"/>
              </a:lnSpc>
              <a:spcBef>
                <a:spcPts val="21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 b="0" spc="-35" dirty="0">
                <a:latin typeface="Calibri" panose="020F0502020204030204"/>
                <a:cs typeface="Calibri" panose="020F0502020204030204"/>
              </a:rPr>
              <a:t>Significant reduction in time and effort required to manage books, users, and transactions.</a:t>
            </a:r>
            <a:endParaRPr lang="en-US" altLang="en-US" sz="2100" b="0" spc="-35" dirty="0">
              <a:latin typeface="Calibri" panose="020F0502020204030204"/>
              <a:cs typeface="Calibri" panose="020F0502020204030204"/>
            </a:endParaRPr>
          </a:p>
          <a:p>
            <a:pPr marL="367030" marR="523240" indent="-354965">
              <a:lnSpc>
                <a:spcPts val="2500"/>
              </a:lnSpc>
              <a:spcBef>
                <a:spcPts val="21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 b="0" dirty="0">
                <a:latin typeface="Calibri" panose="020F0502020204030204"/>
                <a:cs typeface="Calibri" panose="020F0502020204030204"/>
              </a:rPr>
              <a:t>Reliable tracking of book availability, issue/return history, and user activities with minimal errors.</a:t>
            </a:r>
            <a:endParaRPr lang="en-US" altLang="en-US" sz="2100" b="0" dirty="0">
              <a:latin typeface="Calibri" panose="020F0502020204030204"/>
              <a:cs typeface="Calibri" panose="020F0502020204030204"/>
            </a:endParaRPr>
          </a:p>
          <a:p>
            <a:pPr marL="367030" marR="523240" indent="-354965">
              <a:lnSpc>
                <a:spcPts val="2500"/>
              </a:lnSpc>
              <a:spcBef>
                <a:spcPts val="21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 b="0" dirty="0">
                <a:latin typeface="Calibri" panose="020F0502020204030204"/>
                <a:cs typeface="Calibri" panose="020F0502020204030204"/>
              </a:rPr>
              <a:t>Easy-to-use interface that simplifies interaction for both admin and students.</a:t>
            </a:r>
            <a:endParaRPr lang="en-US" altLang="en-US" sz="2100" b="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780"/>
              </a:lnSpc>
            </a:pPr>
            <a:r>
              <a:rPr spc="-10" dirty="0"/>
              <a:t>Impact:</a:t>
            </a:r>
            <a:endParaRPr spc="-10" dirty="0"/>
          </a:p>
          <a:p>
            <a:pPr marL="485140" indent="-472440">
              <a:lnSpc>
                <a:spcPts val="2495"/>
              </a:lnSpc>
              <a:buAutoNum type="arabicPeriod"/>
              <a:tabLst>
                <a:tab pos="485140" algn="l"/>
              </a:tabLst>
            </a:pPr>
            <a:r>
              <a:rPr lang="en-US" altLang="en-US" sz="2100" b="0" spc="-20" dirty="0">
                <a:latin typeface="Calibri" panose="020F0502020204030204"/>
                <a:cs typeface="Calibri" panose="020F0502020204030204"/>
              </a:rPr>
              <a:t>Automates routine tasks like book issue/return, reducing workload for library staff and improving efficiency.</a:t>
            </a:r>
            <a:endParaRPr lang="en-US" altLang="en-US" sz="2100" b="0" spc="-20" dirty="0">
              <a:latin typeface="Calibri" panose="020F0502020204030204"/>
              <a:cs typeface="Calibri" panose="020F0502020204030204"/>
            </a:endParaRPr>
          </a:p>
          <a:p>
            <a:pPr marL="485140" indent="-472440">
              <a:lnSpc>
                <a:spcPts val="2495"/>
              </a:lnSpc>
              <a:buAutoNum type="arabicPeriod"/>
              <a:tabLst>
                <a:tab pos="485140" algn="l"/>
              </a:tabLst>
            </a:pPr>
            <a:r>
              <a:rPr lang="en-US" altLang="en-US" sz="2100" b="0" spc="-25" dirty="0">
                <a:latin typeface="Calibri" panose="020F0502020204030204"/>
                <a:cs typeface="Calibri" panose="020F0502020204030204"/>
              </a:rPr>
              <a:t>Reduces the need for manual work and paperwork, saving administrative time and minimizing operational costs.</a:t>
            </a:r>
            <a:endParaRPr lang="en-US" altLang="en-US" sz="2100" b="0" spc="-25" dirty="0">
              <a:latin typeface="Calibri" panose="020F0502020204030204"/>
              <a:cs typeface="Calibri" panose="020F0502020204030204"/>
            </a:endParaRPr>
          </a:p>
          <a:p>
            <a:pPr marL="485140" indent="-472440">
              <a:lnSpc>
                <a:spcPts val="2495"/>
              </a:lnSpc>
              <a:buAutoNum type="arabicPeriod"/>
              <a:tabLst>
                <a:tab pos="485140" algn="l"/>
              </a:tabLst>
            </a:pPr>
            <a:r>
              <a:rPr lang="en-US" altLang="en-US" sz="2100" b="0" spc="-25" dirty="0">
                <a:latin typeface="Calibri" panose="020F0502020204030204"/>
                <a:cs typeface="Calibri" panose="020F0502020204030204"/>
              </a:rPr>
              <a:t>Promotes a digital-first mindset on campus, aligning with smart education goals and enhancing the institution’s image.</a:t>
            </a:r>
            <a:endParaRPr lang="en-US" altLang="en-US" sz="2100" b="0" spc="-25" dirty="0">
              <a:latin typeface="Calibri" panose="020F0502020204030204"/>
              <a:cs typeface="Calibri" panose="020F0502020204030204"/>
            </a:endParaRPr>
          </a:p>
          <a:p>
            <a:pPr marL="485140" indent="-472440">
              <a:lnSpc>
                <a:spcPts val="2495"/>
              </a:lnSpc>
              <a:buAutoNum type="arabicPeriod"/>
              <a:tabLst>
                <a:tab pos="485140" algn="l"/>
              </a:tabLst>
            </a:pPr>
            <a:endParaRPr sz="2100">
              <a:latin typeface="Calibri" panose="020F0502020204030204"/>
              <a:cs typeface="Calibri" panose="020F0502020204030204"/>
            </a:endParaRPr>
          </a:p>
          <a:p>
            <a:pPr marL="485140" indent="-472440">
              <a:lnSpc>
                <a:spcPts val="2510"/>
              </a:lnSpc>
              <a:buAutoNum type="arabicPeriod"/>
              <a:tabLst>
                <a:tab pos="485140" algn="l"/>
              </a:tabLst>
            </a:pP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542" y="433812"/>
            <a:ext cx="9427557" cy="1287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3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609600" y="1327395"/>
            <a:ext cx="9461500" cy="0"/>
          </a:xfrm>
          <a:custGeom>
            <a:avLst/>
            <a:gdLst/>
            <a:ahLst/>
            <a:cxnLst/>
            <a:rect l="l" t="t" r="r" b="b"/>
            <a:pathLst>
              <a:path w="9461500">
                <a:moveTo>
                  <a:pt x="0" y="0"/>
                </a:moveTo>
                <a:lnTo>
                  <a:pt x="9461500" y="1"/>
                </a:lnTo>
              </a:path>
            </a:pathLst>
          </a:custGeom>
          <a:ln w="26293">
            <a:solidFill>
              <a:srgbClr val="0060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08" y="6759914"/>
            <a:ext cx="2495501" cy="3588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47716" y="1567568"/>
            <a:ext cx="6543040" cy="46507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TutorialsPoint – Library Management System in PHP: A comprehensive guide to building an LMS in PHP. 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GeeksforGeeks – Library Management System in Java: Code examples for building an LMS in Java. 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Koha: An open-source library management system, offering a fully-featured solution. 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PMB (PhpMyBibli): Open-source library management system built with PHP and MySQL. 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 marR="177800" indent="471170">
              <a:lnSpc>
                <a:spcPct val="100000"/>
              </a:lnSpc>
              <a:spcBef>
                <a:spcPts val="110"/>
              </a:spcBef>
              <a:buAutoNum type="arabicPlain"/>
              <a:tabLst>
                <a:tab pos="48387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OpenBiblio: Another open-source LMS to reference for features and architecture. 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228600"/>
            <a:ext cx="9461500" cy="7099300"/>
            <a:chOff x="609600" y="228600"/>
            <a:chExt cx="9461500" cy="70993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00" y="228600"/>
              <a:ext cx="9461500" cy="7099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19225" y="2987629"/>
            <a:ext cx="5631815" cy="1169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0" dirty="0">
                <a:solidFill>
                  <a:srgbClr val="0060AA"/>
                </a:solidFill>
                <a:latin typeface="Times New Roman" panose="02020603050405020304"/>
                <a:cs typeface="Times New Roman" panose="02020603050405020304"/>
              </a:rPr>
              <a:t>THANK</a:t>
            </a:r>
            <a:r>
              <a:rPr sz="7500" b="0" spc="110" dirty="0">
                <a:solidFill>
                  <a:srgbClr val="0060A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7500" b="0" spc="-95" dirty="0">
                <a:solidFill>
                  <a:srgbClr val="E31E24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endParaRPr sz="7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228600"/>
            <a:ext cx="9443720" cy="7099300"/>
            <a:chOff x="609600" y="228600"/>
            <a:chExt cx="9443720" cy="70993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9600" y="228600"/>
              <a:ext cx="9443135" cy="7099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182807" y="2361958"/>
              <a:ext cx="6525895" cy="0"/>
            </a:xfrm>
            <a:custGeom>
              <a:avLst/>
              <a:gdLst/>
              <a:ahLst/>
              <a:cxnLst/>
              <a:rect l="l" t="t" r="r" b="b"/>
              <a:pathLst>
                <a:path w="6525895">
                  <a:moveTo>
                    <a:pt x="0" y="0"/>
                  </a:moveTo>
                  <a:lnTo>
                    <a:pt x="6525522" y="1"/>
                  </a:lnTo>
                </a:path>
              </a:pathLst>
            </a:custGeom>
            <a:ln w="986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7565" y="384161"/>
              <a:ext cx="6618150" cy="9532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96127" y="2534777"/>
            <a:ext cx="380619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8065" marR="5080" indent="-10160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Second</a:t>
            </a:r>
            <a:r>
              <a:rPr sz="2500" b="1" spc="-10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5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Year</a:t>
            </a:r>
            <a:r>
              <a:rPr sz="2500" b="1" spc="-8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1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Project</a:t>
            </a:r>
            <a:r>
              <a:rPr sz="2500" b="1" spc="-8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1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Synopsis Submitted</a:t>
            </a:r>
            <a:r>
              <a:rPr sz="2500" b="1" spc="-11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500" b="1" spc="-2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25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57755" y="3416300"/>
          <a:ext cx="6308090" cy="182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045"/>
                <a:gridCol w="3154045"/>
              </a:tblGrid>
              <a:tr h="36512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ROLL</a:t>
                      </a: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0" dirty="0">
                          <a:latin typeface="Calibri" panose="020F0502020204030204"/>
                          <a:cs typeface="Calibri" panose="020F0502020204030204"/>
                        </a:rPr>
                        <a:t>2301010</a:t>
                      </a:r>
                      <a:r>
                        <a:rPr lang="en-AU" sz="1900" spc="-10" dirty="0">
                          <a:latin typeface="Calibri" panose="020F0502020204030204"/>
                          <a:cs typeface="Calibri" panose="020F0502020204030204"/>
                        </a:rPr>
                        <a:t>418</a:t>
                      </a:r>
                      <a:endParaRPr lang="en-AU" sz="1900" spc="-1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AU" sz="1900">
                          <a:latin typeface="Calibri" panose="020F0502020204030204"/>
                          <a:cs typeface="Calibri" panose="020F0502020204030204"/>
                        </a:rPr>
                        <a:t>Karan Lal Shah</a:t>
                      </a:r>
                      <a:endParaRPr lang="en-AU"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libri" panose="020F0502020204030204"/>
                          <a:cs typeface="Calibri" panose="020F0502020204030204"/>
                        </a:rPr>
                        <a:t>2301010</a:t>
                      </a:r>
                      <a:r>
                        <a:rPr lang="en-AU" sz="1900" spc="-10" dirty="0">
                          <a:latin typeface="Calibri" panose="020F0502020204030204"/>
                          <a:cs typeface="Calibri" panose="020F0502020204030204"/>
                        </a:rPr>
                        <a:t>434</a:t>
                      </a:r>
                      <a:endParaRPr lang="en-AU" sz="1900" spc="-1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AU" sz="1900" spc="-10" dirty="0">
                          <a:latin typeface="Calibri" panose="020F0502020204030204"/>
                          <a:cs typeface="Calibri" panose="020F0502020204030204"/>
                        </a:rPr>
                        <a:t>Sahil Chauhan</a:t>
                      </a:r>
                      <a:endParaRPr lang="en-AU"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9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55900" y="1652905"/>
            <a:ext cx="621538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600">
                <a:latin typeface="Calibri" panose="020F0502020204030204"/>
                <a:cs typeface="Calibri" panose="020F0502020204030204"/>
              </a:rPr>
              <a:t>Library Management System</a:t>
            </a:r>
            <a:endParaRPr lang="en-US" altLang="en-US"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164" y="6186315"/>
            <a:ext cx="3407410" cy="5949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230"/>
              </a:spcBef>
            </a:pPr>
            <a:r>
              <a:rPr sz="1900" b="1" spc="-2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Industry</a:t>
            </a:r>
            <a:r>
              <a:rPr sz="1900" b="1" spc="-5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3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Mentor:</a:t>
            </a:r>
            <a:r>
              <a:rPr lang="en-AU" altLang="" sz="1900" b="1" spc="-3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Dr. Helaluddin</a:t>
            </a:r>
            <a:r>
              <a:rPr sz="1900" b="1" spc="-1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2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Faculty</a:t>
            </a:r>
            <a:r>
              <a:rPr sz="1900" b="1" spc="-5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900" b="1" spc="-30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Mentor:</a:t>
            </a:r>
            <a:r>
              <a:rPr sz="1900" b="1" spc="-3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en-AU" altLang="" sz="1900" b="1" spc="-35" dirty="0">
                <a:solidFill>
                  <a:srgbClr val="0070C0"/>
                </a:solidFill>
                <a:latin typeface="Calibri" panose="020F0502020204030204"/>
                <a:cs typeface="Calibri" panose="020F0502020204030204"/>
              </a:rPr>
              <a:t>Vishwanil Suman</a:t>
            </a:r>
            <a:endParaRPr lang="en-AU" altLang="" sz="1900" b="1" spc="-35" dirty="0">
              <a:solidFill>
                <a:srgbClr val="0070C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1" y="228600"/>
            <a:ext cx="9461498" cy="1349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02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55" dirty="0"/>
              <a:t> </a:t>
            </a:r>
            <a:r>
              <a:rPr spc="-10" dirty="0"/>
              <a:t>Overview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609600" y="1327395"/>
            <a:ext cx="9461500" cy="0"/>
          </a:xfrm>
          <a:custGeom>
            <a:avLst/>
            <a:gdLst/>
            <a:ahLst/>
            <a:cxnLst/>
            <a:rect l="l" t="t" r="r" b="b"/>
            <a:pathLst>
              <a:path w="9461500">
                <a:moveTo>
                  <a:pt x="0" y="0"/>
                </a:moveTo>
                <a:lnTo>
                  <a:pt x="9461500" y="1"/>
                </a:lnTo>
              </a:path>
            </a:pathLst>
          </a:custGeom>
          <a:ln w="26293">
            <a:solidFill>
              <a:srgbClr val="0060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08" y="6759914"/>
            <a:ext cx="2495501" cy="3588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73325" y="1691474"/>
            <a:ext cx="7500620" cy="469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Calibri" panose="020F0502020204030204"/>
                <a:cs typeface="Calibri" panose="020F0502020204030204"/>
              </a:rPr>
              <a:t>Brief</a:t>
            </a:r>
            <a:r>
              <a:rPr sz="29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Overview</a:t>
            </a:r>
            <a:r>
              <a:rPr sz="29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of</a:t>
            </a:r>
            <a:r>
              <a:rPr sz="29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latin typeface="Calibri" panose="020F0502020204030204"/>
                <a:cs typeface="Calibri" panose="020F0502020204030204"/>
              </a:rPr>
              <a:t>Topic: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67030" marR="193040" indent="-354965">
              <a:lnSpc>
                <a:spcPct val="100000"/>
              </a:lnSpc>
              <a:spcBef>
                <a:spcPts val="301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Automation: The system automates core library tasks like book issue/return, record management, and member tracking.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193040" indent="-354965">
              <a:lnSpc>
                <a:spcPct val="100000"/>
              </a:lnSpc>
              <a:spcBef>
                <a:spcPts val="301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Efficiency: Reduces manual errors and speeds up library operations with a user-friendly interface.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193040" indent="-354965">
              <a:lnSpc>
                <a:spcPct val="100000"/>
              </a:lnSpc>
              <a:spcBef>
                <a:spcPts val="301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Centralized Management: Offers a centralized platform to manage books, users, and transactions securely and efficiently.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260" y="286757"/>
            <a:ext cx="45065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b="0" dirty="0">
                <a:latin typeface="Calibri" panose="020F0502020204030204"/>
                <a:cs typeface="Calibri" panose="020F0502020204030204"/>
              </a:rPr>
              <a:t>About</a:t>
            </a:r>
            <a:r>
              <a:rPr sz="4600" b="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600" b="0" dirty="0">
                <a:latin typeface="Calibri" panose="020F0502020204030204"/>
                <a:cs typeface="Calibri" panose="020F0502020204030204"/>
              </a:rPr>
              <a:t>the</a:t>
            </a:r>
            <a:r>
              <a:rPr sz="4600" b="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4600" b="0" spc="-10" dirty="0">
                <a:latin typeface="Calibri" panose="020F0502020204030204"/>
                <a:cs typeface="Calibri" panose="020F0502020204030204"/>
              </a:rPr>
              <a:t>Problem</a:t>
            </a:r>
            <a:endParaRPr sz="46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600" y="1314248"/>
            <a:ext cx="9461500" cy="5805170"/>
            <a:chOff x="609600" y="1314248"/>
            <a:chExt cx="9461500" cy="5805170"/>
          </a:xfrm>
        </p:grpSpPr>
        <p:sp>
          <p:nvSpPr>
            <p:cNvPr id="4" name="object 4"/>
            <p:cNvSpPr/>
            <p:nvPr/>
          </p:nvSpPr>
          <p:spPr>
            <a:xfrm>
              <a:off x="609600" y="132739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1"/>
                  </a:lnTo>
                </a:path>
              </a:pathLst>
            </a:custGeom>
            <a:ln w="26293">
              <a:solidFill>
                <a:srgbClr val="0060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38435" y="1360235"/>
            <a:ext cx="8323580" cy="518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 indent="-47244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85140" algn="l"/>
              </a:tabLst>
            </a:pPr>
            <a:r>
              <a:rPr sz="3300" b="1" dirty="0">
                <a:latin typeface="Calibri" panose="020F0502020204030204"/>
                <a:cs typeface="Calibri" panose="020F0502020204030204"/>
              </a:rPr>
              <a:t>Problems</a:t>
            </a:r>
            <a:r>
              <a:rPr sz="3300" b="1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3300" b="1" spc="-10" dirty="0">
                <a:latin typeface="Calibri" panose="020F0502020204030204"/>
                <a:cs typeface="Calibri" panose="020F0502020204030204"/>
              </a:rPr>
              <a:t>Identified</a:t>
            </a:r>
            <a:endParaRPr sz="33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Manual Record Keeping: Traditional libraries rely on paperwork, which is time-consuming and prone to errors.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Difficulty in Tracking Books: Locating issued, returned, or lost books manually can be inefficient.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No Real-Time Updates: Manual systems lack instant updates on book availability and user activity.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endParaRPr lang="en-US" altLang="en-US" sz="2500">
              <a:latin typeface="Calibri" panose="020F0502020204030204"/>
              <a:cs typeface="Calibri" panose="020F0502020204030204"/>
            </a:endParaRPr>
          </a:p>
          <a:p>
            <a:pPr marL="367030" marR="349885" indent="-354965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500">
                <a:latin typeface="Calibri" panose="020F0502020204030204"/>
                <a:cs typeface="Calibri" panose="020F0502020204030204"/>
              </a:rPr>
              <a:t>Limited Accessibility: Physical registers can only be accessed on-site, making remote access or data backup difficult.</a:t>
            </a:r>
            <a:endParaRPr lang="en-US" altLang="en-US" sz="25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228600"/>
            <a:ext cx="9461500" cy="1335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02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30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609600" y="1327395"/>
            <a:ext cx="9461500" cy="0"/>
          </a:xfrm>
          <a:custGeom>
            <a:avLst/>
            <a:gdLst/>
            <a:ahLst/>
            <a:cxnLst/>
            <a:rect l="l" t="t" r="r" b="b"/>
            <a:pathLst>
              <a:path w="9461500">
                <a:moveTo>
                  <a:pt x="0" y="0"/>
                </a:moveTo>
                <a:lnTo>
                  <a:pt x="9461500" y="1"/>
                </a:lnTo>
              </a:path>
            </a:pathLst>
          </a:custGeom>
          <a:ln w="26293">
            <a:solidFill>
              <a:srgbClr val="0060A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108" y="6759914"/>
            <a:ext cx="2495501" cy="35888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547834" y="1431401"/>
            <a:ext cx="7211059" cy="5702935"/>
          </a:xfrm>
          <a:prstGeom prst="rect">
            <a:avLst/>
          </a:prstGeom>
        </p:spPr>
        <p:txBody>
          <a:bodyPr vert="horz" wrap="square" lIns="0" tIns="158026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Problem Definition: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Traditional library systems rely heavily on manual processes for managing book inventories, user records, and transactions, leading to inefficiencies, errors, and data loss.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Why It’s Important: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Efficient library management is crucial for educational institutions to ensure smooth access to resources, accurate tracking of books, and time-saving processes for both students and staff.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Expected Impact: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r>
              <a:rPr lang="en-US" altLang="en-US" sz="2100" b="0">
                <a:latin typeface="Calibri" panose="020F0502020204030204"/>
                <a:cs typeface="Calibri" panose="020F0502020204030204"/>
              </a:rPr>
              <a:t>Implementing a digital system will streamline operations, reduce human error, provide real-time updates, and enhance user experience through faster, more reliable services.</a:t>
            </a:r>
            <a:endParaRPr lang="en-US" altLang="en-US" sz="2100" b="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68580">
              <a:lnSpc>
                <a:spcPct val="100000"/>
              </a:lnSpc>
              <a:spcBef>
                <a:spcPts val="325"/>
              </a:spcBef>
            </a:pPr>
            <a:endParaRPr lang="en-US" altLang="en-US"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02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600" y="1314248"/>
            <a:ext cx="9461500" cy="5805170"/>
            <a:chOff x="609600" y="1314248"/>
            <a:chExt cx="9461500" cy="5805170"/>
          </a:xfrm>
        </p:grpSpPr>
        <p:sp>
          <p:nvSpPr>
            <p:cNvPr id="4" name="object 4"/>
            <p:cNvSpPr/>
            <p:nvPr/>
          </p:nvSpPr>
          <p:spPr>
            <a:xfrm>
              <a:off x="609600" y="132739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1"/>
                  </a:lnTo>
                </a:path>
              </a:pathLst>
            </a:custGeom>
            <a:ln w="26293">
              <a:solidFill>
                <a:srgbClr val="0060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49680" y="1417320"/>
            <a:ext cx="7610475" cy="6119495"/>
          </a:xfrm>
          <a:prstGeom prst="rect">
            <a:avLst/>
          </a:prstGeom>
        </p:spPr>
        <p:txBody>
          <a:bodyPr vert="horz" wrap="square" lIns="0" tIns="9525" rIns="0" bIns="0" rtlCol="0">
            <a:noAutofit/>
          </a:bodyPr>
          <a:lstStyle/>
          <a:p>
            <a:pPr marL="544830" marR="347345" indent="-532765">
              <a:lnSpc>
                <a:spcPct val="101000"/>
              </a:lnSpc>
              <a:spcBef>
                <a:spcPts val="75"/>
              </a:spcBef>
              <a:buAutoNum type="arabicPeriod"/>
              <a:tabLst>
                <a:tab pos="544830" algn="l"/>
              </a:tabLst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To automate the process of managing books, users, and transactions in a library environment.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544830" marR="347345" indent="-532765">
              <a:lnSpc>
                <a:spcPct val="101000"/>
              </a:lnSpc>
              <a:spcBef>
                <a:spcPts val="75"/>
              </a:spcBef>
              <a:buAutoNum type="arabicPeriod"/>
              <a:tabLst>
                <a:tab pos="544830" algn="l"/>
              </a:tabLst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To ensure accuracy in book records, issue/return history, and availability status.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544830" marR="347345" indent="-532765">
              <a:lnSpc>
                <a:spcPct val="101000"/>
              </a:lnSpc>
              <a:spcBef>
                <a:spcPts val="75"/>
              </a:spcBef>
              <a:buAutoNum type="arabicPeriod"/>
              <a:tabLst>
                <a:tab pos="544830" algn="l"/>
              </a:tabLst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To provide a user-friendly interface for both admin and users for easy navigation and operations.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  <a:p>
            <a:pPr marL="544830" marR="347345" indent="-532765">
              <a:lnSpc>
                <a:spcPct val="101000"/>
              </a:lnSpc>
              <a:spcBef>
                <a:spcPts val="75"/>
              </a:spcBef>
              <a:buAutoNum type="arabicPeriod"/>
              <a:tabLst>
                <a:tab pos="544830" algn="l"/>
              </a:tabLst>
            </a:pPr>
            <a:r>
              <a:rPr lang="en-US" altLang="en-US" sz="2800">
                <a:latin typeface="Calibri" panose="020F0502020204030204"/>
                <a:cs typeface="Calibri" panose="020F0502020204030204"/>
              </a:rPr>
              <a:t>To maintain a secure and centralized database for all library-related information.</a:t>
            </a:r>
            <a:endParaRPr lang="en-US" altLang="en-US"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202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Methodology, Tools, and</a:t>
            </a:r>
            <a:r>
              <a:rPr spc="5" dirty="0"/>
              <a:t> </a:t>
            </a:r>
            <a:r>
              <a:rPr spc="-10" dirty="0"/>
              <a:t>Techniques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600" y="1230688"/>
            <a:ext cx="9461500" cy="5888355"/>
            <a:chOff x="609600" y="1230688"/>
            <a:chExt cx="9461500" cy="5888355"/>
          </a:xfrm>
        </p:grpSpPr>
        <p:sp>
          <p:nvSpPr>
            <p:cNvPr id="4" name="object 4"/>
            <p:cNvSpPr/>
            <p:nvPr/>
          </p:nvSpPr>
          <p:spPr>
            <a:xfrm>
              <a:off x="609600" y="124383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1"/>
                  </a:lnTo>
                </a:path>
              </a:pathLst>
            </a:custGeom>
            <a:ln w="26293">
              <a:solidFill>
                <a:srgbClr val="0060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19895" y="1312619"/>
            <a:ext cx="6986270" cy="51835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900" b="1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29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taken</a:t>
            </a:r>
            <a:r>
              <a:rPr sz="29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to</a:t>
            </a:r>
            <a:r>
              <a:rPr sz="2900" b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solve</a:t>
            </a:r>
            <a:r>
              <a:rPr sz="2900" b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9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latin typeface="Calibri" panose="020F0502020204030204"/>
                <a:cs typeface="Calibri" panose="020F0502020204030204"/>
              </a:rPr>
              <a:t>problem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510"/>
              </a:lnSpc>
              <a:spcBef>
                <a:spcPts val="13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 spc="-10" dirty="0">
                <a:latin typeface="Calibri" panose="020F0502020204030204"/>
                <a:cs typeface="Calibri" panose="020F0502020204030204"/>
              </a:rPr>
              <a:t>Identified the core functions needed: book management, user management, issue/return system, and admin control.</a:t>
            </a:r>
            <a:endParaRPr lang="en-US" altLang="en-US" sz="2100" spc="-10" dirty="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510"/>
              </a:lnSpc>
              <a:spcBef>
                <a:spcPts val="130"/>
              </a:spcBef>
              <a:buFont typeface="Arial MT"/>
              <a:buChar char="•"/>
              <a:tabLst>
                <a:tab pos="367030" algn="l"/>
              </a:tabLst>
            </a:pPr>
            <a:endParaRPr lang="en-US" altLang="en-US" sz="2100" spc="-10" dirty="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510"/>
              </a:lnSpc>
              <a:spcBef>
                <a:spcPts val="13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 spc="-10" dirty="0">
                <a:latin typeface="Calibri" panose="020F0502020204030204"/>
                <a:cs typeface="Calibri" panose="020F0502020204030204"/>
              </a:rPr>
              <a:t>Studied existing systems and user expectations to design an efficient solution.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Encrypted</a:t>
            </a:r>
            <a:r>
              <a:rPr sz="21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prevent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vote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tampering.</a:t>
            </a:r>
            <a:endParaRPr sz="2100" spc="-10" dirty="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510"/>
              </a:lnSpc>
              <a:spcBef>
                <a:spcPts val="130"/>
              </a:spcBef>
              <a:buFont typeface="Arial MT"/>
              <a:buChar char="•"/>
              <a:tabLst>
                <a:tab pos="367030" algn="l"/>
              </a:tabLst>
            </a:pPr>
            <a:r>
              <a:rPr lang="en-US" altLang="en-US" sz="2100">
                <a:latin typeface="Calibri" panose="020F0502020204030204"/>
                <a:cs typeface="Calibri" panose="020F0502020204030204"/>
              </a:rPr>
              <a:t>Designed a simple and intuitive UI for both users and admins.</a:t>
            </a:r>
            <a:endParaRPr lang="en-US" altLang="en-US" sz="21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3430"/>
              </a:lnSpc>
            </a:pPr>
            <a:r>
              <a:rPr sz="2900" b="1" spc="-45" dirty="0">
                <a:latin typeface="Calibri" panose="020F0502020204030204"/>
                <a:cs typeface="Calibri" panose="020F0502020204030204"/>
              </a:rPr>
              <a:t>Tools</a:t>
            </a:r>
            <a:r>
              <a:rPr sz="29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dirty="0">
                <a:latin typeface="Calibri" panose="020F0502020204030204"/>
                <a:cs typeface="Calibri" panose="020F0502020204030204"/>
              </a:rPr>
              <a:t>&amp;</a:t>
            </a:r>
            <a:r>
              <a:rPr sz="29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30" dirty="0">
                <a:latin typeface="Calibri" panose="020F0502020204030204"/>
                <a:cs typeface="Calibri" panose="020F0502020204030204"/>
              </a:rPr>
              <a:t>Technologies</a:t>
            </a:r>
            <a:r>
              <a:rPr sz="29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900" b="1" spc="-10" dirty="0">
                <a:latin typeface="Calibri" panose="020F0502020204030204"/>
                <a:cs typeface="Calibri" panose="020F0502020204030204"/>
              </a:rPr>
              <a:t>Used:</a:t>
            </a:r>
            <a:endParaRPr sz="290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030" algn="l"/>
              </a:tabLst>
            </a:pPr>
            <a:r>
              <a:rPr sz="2100" spc="-25" dirty="0">
                <a:latin typeface="Calibri" panose="020F0502020204030204"/>
                <a:cs typeface="Calibri" panose="020F0502020204030204"/>
              </a:rPr>
              <a:t>Frontend: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HTML,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CSS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Javascripts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510"/>
              </a:lnSpc>
              <a:buFont typeface="Arial MT"/>
              <a:buChar char="•"/>
              <a:tabLst>
                <a:tab pos="367030" algn="l"/>
              </a:tabLst>
            </a:pPr>
            <a:r>
              <a:rPr sz="2100" spc="-20" dirty="0">
                <a:latin typeface="Calibri" panose="020F0502020204030204"/>
                <a:cs typeface="Calibri" panose="020F0502020204030204"/>
              </a:rPr>
              <a:t>Backend: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Java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(Spring</a:t>
            </a:r>
            <a:r>
              <a:rPr sz="21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Boot)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/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Node.js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495"/>
              </a:lnSpc>
              <a:buFont typeface="Arial MT"/>
              <a:buChar char="•"/>
              <a:tabLst>
                <a:tab pos="367030" algn="l"/>
              </a:tabLst>
            </a:pPr>
            <a:r>
              <a:rPr sz="2100" spc="-20" dirty="0">
                <a:latin typeface="Calibri" panose="020F0502020204030204"/>
                <a:cs typeface="Calibri" panose="020F0502020204030204"/>
              </a:rPr>
              <a:t>Database: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MySQL</a:t>
            </a:r>
            <a:r>
              <a:rPr sz="21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/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MongoDB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67030" marR="5080" indent="-354965">
              <a:lnSpc>
                <a:spcPts val="2500"/>
              </a:lnSpc>
              <a:spcBef>
                <a:spcPts val="90"/>
              </a:spcBef>
              <a:buFont typeface="Arial MT"/>
              <a:buChar char="•"/>
              <a:tabLst>
                <a:tab pos="367030" algn="l"/>
              </a:tabLst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21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Measures: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AES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encryption,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blockchain</a:t>
            </a:r>
            <a:r>
              <a:rPr sz="21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ledger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for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vote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integrity</a:t>
            </a:r>
            <a:endParaRPr sz="2100">
              <a:latin typeface="Calibri" panose="020F0502020204030204"/>
              <a:cs typeface="Calibri" panose="020F0502020204030204"/>
            </a:endParaRPr>
          </a:p>
          <a:p>
            <a:pPr marL="367030" indent="-354330">
              <a:lnSpc>
                <a:spcPts val="2435"/>
              </a:lnSpc>
              <a:buFont typeface="Arial MT"/>
              <a:buChar char="•"/>
              <a:tabLst>
                <a:tab pos="367030" algn="l"/>
              </a:tabLst>
            </a:pPr>
            <a:r>
              <a:rPr sz="2100" spc="-10" dirty="0">
                <a:latin typeface="Calibri" panose="020F0502020204030204"/>
                <a:cs typeface="Calibri" panose="020F0502020204030204"/>
              </a:rPr>
              <a:t>Hosting</a:t>
            </a:r>
            <a:r>
              <a:rPr sz="21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1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Deployment:</a:t>
            </a:r>
            <a:r>
              <a:rPr sz="21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30" dirty="0">
                <a:latin typeface="Calibri" panose="020F0502020204030204"/>
                <a:cs typeface="Calibri" panose="020F0502020204030204"/>
              </a:rPr>
              <a:t>AWS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/</a:t>
            </a:r>
            <a:r>
              <a:rPr sz="21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Firebase</a:t>
            </a:r>
            <a:endParaRPr sz="21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237305"/>
            <a:ext cx="9461500" cy="709059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3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Methodology </a:t>
            </a:r>
            <a:r>
              <a:rPr spc="-10" dirty="0"/>
              <a:t>Flowchart</a:t>
            </a:r>
            <a:endParaRPr spc="-10" dirty="0"/>
          </a:p>
        </p:txBody>
      </p:sp>
      <p:pic>
        <p:nvPicPr>
          <p:cNvPr id="8" name="Picture 7" descr="1_dlnAf1dbIKpQzbq0kBGQ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263650"/>
            <a:ext cx="9297035" cy="5500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1" y="228600"/>
            <a:ext cx="9461498" cy="7099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3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55" dirty="0"/>
              <a:t> </a:t>
            </a:r>
            <a:r>
              <a:rPr spc="-10" dirty="0"/>
              <a:t>Timeline</a:t>
            </a:r>
            <a:endParaRPr spc="-10" dirty="0"/>
          </a:p>
        </p:txBody>
      </p:sp>
      <p:grpSp>
        <p:nvGrpSpPr>
          <p:cNvPr id="4" name="object 4"/>
          <p:cNvGrpSpPr/>
          <p:nvPr/>
        </p:nvGrpSpPr>
        <p:grpSpPr>
          <a:xfrm>
            <a:off x="609600" y="1183112"/>
            <a:ext cx="9461500" cy="5935980"/>
            <a:chOff x="609600" y="1183112"/>
            <a:chExt cx="9461500" cy="5935980"/>
          </a:xfrm>
        </p:grpSpPr>
        <p:sp>
          <p:nvSpPr>
            <p:cNvPr id="5" name="object 5"/>
            <p:cNvSpPr/>
            <p:nvPr/>
          </p:nvSpPr>
          <p:spPr>
            <a:xfrm>
              <a:off x="609600" y="1327395"/>
              <a:ext cx="9461500" cy="0"/>
            </a:xfrm>
            <a:custGeom>
              <a:avLst/>
              <a:gdLst/>
              <a:ahLst/>
              <a:cxnLst/>
              <a:rect l="l" t="t" r="r" b="b"/>
              <a:pathLst>
                <a:path w="9461500">
                  <a:moveTo>
                    <a:pt x="0" y="0"/>
                  </a:moveTo>
                  <a:lnTo>
                    <a:pt x="9461500" y="1"/>
                  </a:lnTo>
                </a:path>
              </a:pathLst>
            </a:custGeom>
            <a:ln w="26293">
              <a:solidFill>
                <a:srgbClr val="0060A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108" y="6759914"/>
              <a:ext cx="2495501" cy="3588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66" y="1183112"/>
              <a:ext cx="9373224" cy="5576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496*143"/>
  <p:tag name="TABLE_ENDDRAG_RECT" val="185*269*496*14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3869</Words>
  <Application>WPS Slides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Verdana</vt:lpstr>
      <vt:lpstr>Calibri</vt:lpstr>
      <vt:lpstr>Arial MT</vt:lpstr>
      <vt:lpstr>Arial</vt:lpstr>
      <vt:lpstr>Times New Roman</vt:lpstr>
      <vt:lpstr>Microsoft YaHei</vt:lpstr>
      <vt:lpstr>Arial Unicode MS</vt:lpstr>
      <vt:lpstr>Office Theme</vt:lpstr>
      <vt:lpstr>PowerPoint 演示文稿</vt:lpstr>
      <vt:lpstr>Online Voting System</vt:lpstr>
      <vt:lpstr>Project Overview</vt:lpstr>
      <vt:lpstr>About the Problem</vt:lpstr>
      <vt:lpstr>Problem Statement</vt:lpstr>
      <vt:lpstr>Objectives</vt:lpstr>
      <vt:lpstr>Methodology, Tools, and Techniques</vt:lpstr>
      <vt:lpstr>Methodology Flowchart</vt:lpstr>
      <vt:lpstr>Project Timeline</vt:lpstr>
      <vt:lpstr>Expected Results &amp; Impact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PPt</dc:title>
  <dc:creator>Shami Ahmad</dc:creator>
  <cp:lastModifiedBy>Karan Lal Shah</cp:lastModifiedBy>
  <cp:revision>3</cp:revision>
  <dcterms:created xsi:type="dcterms:W3CDTF">2025-04-21T17:48:37Z</dcterms:created>
  <dcterms:modified xsi:type="dcterms:W3CDTF">2025-04-21T18:27:36Z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2025-02-02T05:30:00Z</vt:filetime>
  </property>
  <property fmtid="{D5CDD505-2E9C-101B-9397-08002B2CF9AE}" pid="3" name="Creator">
    <vt:lpwstr>PowerPoint</vt:lpwstr>
  </property>
  <property fmtid="{D5CDD505-2E9C-101B-9397-08002B2CF9AE}" pid="4" name="LastSaved">
    <vt:filetime>2025-04-21T05:30:00Z</vt:filetime>
  </property>
  <property fmtid="{D5CDD505-2E9C-101B-9397-08002B2CF9AE}" pid="5" name="Producer">
    <vt:lpwstr>macOS Version 15.3 (Build 24D60) Quartz PDFContext</vt:lpwstr>
  </property>
  <property fmtid="{D5CDD505-2E9C-101B-9397-08002B2CF9AE}" pid="6" name="ICV">
    <vt:lpwstr>EF93CA98A307437BBF7C2D7406DFD10F_13</vt:lpwstr>
  </property>
  <property fmtid="{D5CDD505-2E9C-101B-9397-08002B2CF9AE}" pid="7" name="KSOProductBuildVer">
    <vt:lpwstr>1033-12.2.0.20795</vt:lpwstr>
  </property>
</Properties>
</file>