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1983" r:id="rId5"/>
    <p:sldId id="1977" r:id="rId6"/>
    <p:sldId id="19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F05"/>
    <a:srgbClr val="FFE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99A31-8337-4D41-A9AC-558C59215A01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551D-ACED-485E-A4E5-E1F7556BE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5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ISSUE TREES VS. HYPOTHESIS TREES </a:t>
            </a:r>
          </a:p>
          <a:p>
            <a:r>
              <a:rPr lang="en-GB" b="1"/>
              <a:t>Issue Tree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Issue trees identify all potential ideas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Issue trees ask “How” we could meet a desired outcome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Issue trees are excellent for organizing ideas in a “MECE” manner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Complete issue trees uncover all potential ideas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/>
              <a:t>Hypothesis Tree Analysis</a:t>
            </a:r>
            <a:endParaRPr lang="en-GB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focus and build up an argument or conclusion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ask “Why” we believe something to be true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are excellent for narrowing down investigation to essentials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Complete hypothesis trees build up a complete argument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focus on the “so what” of any data that is 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86245-98EB-4713-90CE-B98E28D99E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2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ISSUE TREES VS. HYPOTHESIS TREES </a:t>
            </a:r>
          </a:p>
          <a:p>
            <a:r>
              <a:rPr lang="en-GB" b="1"/>
              <a:t>Issue Tree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Issue trees identify all potential ideas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Issue trees ask “How” we could meet a desired outcome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Issue trees are excellent for organizing ideas in a “MECE” manner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Complete issue trees uncover all potential ideas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/>
              <a:t>Hypothesis Tree Analysis</a:t>
            </a:r>
            <a:endParaRPr lang="en-GB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focus and build up an argument or conclusion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ask “Why” we believe something to be true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are excellent for narrowing down investigation to essentials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Complete hypothesis trees build up a complete argument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Hypothesis trees focus on the “so what” of any data that is 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86245-98EB-4713-90CE-B98E28D99E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1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64;p14">
            <a:extLst>
              <a:ext uri="{FF2B5EF4-FFF2-40B4-BE49-F238E27FC236}">
                <a16:creationId xmlns:a16="http://schemas.microsoft.com/office/drawing/2014/main" id="{F7855BA7-23EB-84CB-C30D-5A584E378397}"/>
              </a:ext>
            </a:extLst>
          </p:cNvPr>
          <p:cNvSpPr/>
          <p:nvPr userDrawn="1"/>
        </p:nvSpPr>
        <p:spPr>
          <a:xfrm>
            <a:off x="0" y="0"/>
            <a:ext cx="1194000" cy="6858000"/>
          </a:xfrm>
          <a:prstGeom prst="rect">
            <a:avLst/>
          </a:prstGeom>
          <a:solidFill>
            <a:srgbClr val="FFEF6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42F-660E-8628-EE5D-BF1AA45B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01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MID TERM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CAB9-9F81-B898-98F1-D0257BC5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457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-KARAN GILL</a:t>
            </a:r>
          </a:p>
        </p:txBody>
      </p:sp>
    </p:spTree>
    <p:extLst>
      <p:ext uri="{BB962C8B-B14F-4D97-AF65-F5344CB8AC3E}">
        <p14:creationId xmlns:p14="http://schemas.microsoft.com/office/powerpoint/2010/main" val="27174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9996-34EF-43BB-AB0A-A6D5F5C3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32" y="87778"/>
            <a:ext cx="8822204" cy="749581"/>
          </a:xfrm>
        </p:spPr>
        <p:txBody>
          <a:bodyPr>
            <a:noAutofit/>
          </a:bodyPr>
          <a:lstStyle/>
          <a:p>
            <a:r>
              <a:rPr lang="en-GB" sz="2400" dirty="0">
                <a:latin typeface="Oswald Regular" panose="020B0604020202020204" charset="0"/>
              </a:rPr>
              <a:t>Template</a:t>
            </a:r>
            <a:br>
              <a:rPr lang="en-GB" sz="2400" dirty="0">
                <a:latin typeface="Oswald Regular" panose="020B0604020202020204" charset="0"/>
              </a:rPr>
            </a:br>
            <a:r>
              <a:rPr lang="en-GB" sz="2400" dirty="0">
                <a:latin typeface="Oswald Regular" panose="020B0604020202020204" charset="0"/>
              </a:rPr>
              <a:t>Issue Tree</a:t>
            </a:r>
          </a:p>
        </p:txBody>
      </p:sp>
      <p:sp>
        <p:nvSpPr>
          <p:cNvPr id="10" name="Google Shape;64;p14">
            <a:extLst>
              <a:ext uri="{FF2B5EF4-FFF2-40B4-BE49-F238E27FC236}">
                <a16:creationId xmlns:a16="http://schemas.microsoft.com/office/drawing/2014/main" id="{E300FC3D-5CBD-4986-87A4-A06D3CB20872}"/>
              </a:ext>
            </a:extLst>
          </p:cNvPr>
          <p:cNvSpPr/>
          <p:nvPr/>
        </p:nvSpPr>
        <p:spPr>
          <a:xfrm>
            <a:off x="0" y="0"/>
            <a:ext cx="1194000" cy="6858000"/>
          </a:xfrm>
          <a:prstGeom prst="rect">
            <a:avLst/>
          </a:prstGeom>
          <a:solidFill>
            <a:srgbClr val="FFEF6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5697995E-F83B-4252-8EAF-BD7F25888E5C}"/>
              </a:ext>
            </a:extLst>
          </p:cNvPr>
          <p:cNvSpPr txBox="1"/>
          <p:nvPr/>
        </p:nvSpPr>
        <p:spPr>
          <a:xfrm>
            <a:off x="126132" y="14047"/>
            <a:ext cx="8536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867">
                <a:latin typeface="Oswald Regular"/>
                <a:ea typeface="Oswald Regular"/>
                <a:cs typeface="Oswald Regular"/>
                <a:sym typeface="Oswald Regular"/>
              </a:rPr>
              <a:t>13</a:t>
            </a:r>
            <a:endParaRPr sz="3867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AF3CB9-0B0E-481B-B77D-0021E2E72D4F}"/>
              </a:ext>
            </a:extLst>
          </p:cNvPr>
          <p:cNvSpPr/>
          <p:nvPr/>
        </p:nvSpPr>
        <p:spPr>
          <a:xfrm>
            <a:off x="1365307" y="2696802"/>
            <a:ext cx="1994559" cy="2025691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swald Regular" panose="020B0604020202020204" charset="0"/>
              </a:rPr>
              <a:t>Weakest Area :Process Orientation</a:t>
            </a:r>
            <a:endParaRPr lang="en-GB" sz="2800" dirty="0">
              <a:solidFill>
                <a:schemeClr val="bg1"/>
              </a:solidFill>
              <a:latin typeface="Oswald Regular" panose="020B060402020202020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DAB48-5E54-4D27-9E5D-BEEDD83BD42D}"/>
              </a:ext>
            </a:extLst>
          </p:cNvPr>
          <p:cNvSpPr/>
          <p:nvPr/>
        </p:nvSpPr>
        <p:spPr>
          <a:xfrm>
            <a:off x="3958845" y="4652515"/>
            <a:ext cx="2282972" cy="1272143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Oswald" panose="00000500000000000000" pitchFamily="2" charset="0"/>
              </a:rPr>
              <a:t>I have strong beliefs and don’t like to be told what to do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A41442-486F-47A0-8ECE-BFBF96098E77}"/>
              </a:ext>
            </a:extLst>
          </p:cNvPr>
          <p:cNvSpPr/>
          <p:nvPr/>
        </p:nvSpPr>
        <p:spPr>
          <a:xfrm>
            <a:off x="3897426" y="1084833"/>
            <a:ext cx="2294927" cy="1272143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swald" panose="00000500000000000000" pitchFamily="2" charset="0"/>
              </a:rPr>
              <a:t>I like to get tasks done.	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DDAA0-6788-40F9-B7D1-4E6D32BB0763}"/>
              </a:ext>
            </a:extLst>
          </p:cNvPr>
          <p:cNvSpPr/>
          <p:nvPr/>
        </p:nvSpPr>
        <p:spPr>
          <a:xfrm>
            <a:off x="6754028" y="4628920"/>
            <a:ext cx="2089713" cy="1295738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Oswald" panose="00000500000000000000" pitchFamily="2" charset="0"/>
              </a:rPr>
              <a:t>If I think the process is not making sense to me I will not adhere to it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79D642-B8FE-4653-B7A2-62BF2DBD7D73}"/>
              </a:ext>
            </a:extLst>
          </p:cNvPr>
          <p:cNvGrpSpPr/>
          <p:nvPr/>
        </p:nvGrpSpPr>
        <p:grpSpPr>
          <a:xfrm>
            <a:off x="3240812" y="1763761"/>
            <a:ext cx="749211" cy="3592219"/>
            <a:chOff x="2356019" y="1832546"/>
            <a:chExt cx="1615420" cy="3340417"/>
          </a:xfrm>
          <a:solidFill>
            <a:srgbClr val="EEBA2B"/>
          </a:solidFill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E3C267-729E-4842-B2A1-A99BF101C75B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29" y="1832546"/>
              <a:ext cx="0" cy="3340417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530410-D78E-47DD-AD40-56BFDF5B0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019" y="3500740"/>
              <a:ext cx="807710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BFFB48-FF76-4638-A7CB-1156765EF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729" y="1832546"/>
              <a:ext cx="807710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DD5929-705F-428E-A368-CC7D1CDF0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102" y="5172963"/>
              <a:ext cx="807710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92AB6B9-9599-4460-B37E-E3502251287D}"/>
              </a:ext>
            </a:extLst>
          </p:cNvPr>
          <p:cNvSpPr/>
          <p:nvPr/>
        </p:nvSpPr>
        <p:spPr>
          <a:xfrm>
            <a:off x="3897426" y="3174266"/>
            <a:ext cx="1854212" cy="809421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Oswald Regular" panose="020B0604020202020204" charset="0"/>
                <a:cs typeface="Arial"/>
              </a:rPr>
              <a:t>Try to find Quicker ways to finish tasks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B518B2-4C7A-423B-BC69-9BF6ACF6E95B}"/>
              </a:ext>
            </a:extLst>
          </p:cNvPr>
          <p:cNvCxnSpPr/>
          <p:nvPr/>
        </p:nvCxnSpPr>
        <p:spPr>
          <a:xfrm>
            <a:off x="3459511" y="3557704"/>
            <a:ext cx="468280" cy="0"/>
          </a:xfrm>
          <a:prstGeom prst="line">
            <a:avLst/>
          </a:prstGeom>
          <a:ln w="28575">
            <a:solidFill>
              <a:srgbClr val="EEBA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2AFF0D4-C6F6-479D-9E3C-9585D674AF1A}"/>
              </a:ext>
            </a:extLst>
          </p:cNvPr>
          <p:cNvSpPr/>
          <p:nvPr/>
        </p:nvSpPr>
        <p:spPr>
          <a:xfrm>
            <a:off x="6599462" y="2091367"/>
            <a:ext cx="2661785" cy="747308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Oswald" panose="00000500000000000000" pitchFamily="2" charset="0"/>
              </a:rPr>
              <a:t>Quantity over quality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853E93-CEDF-4C9E-8DDC-8EDBB8FE5198}"/>
              </a:ext>
            </a:extLst>
          </p:cNvPr>
          <p:cNvSpPr/>
          <p:nvPr/>
        </p:nvSpPr>
        <p:spPr>
          <a:xfrm>
            <a:off x="6599462" y="974771"/>
            <a:ext cx="2627303" cy="693094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Oswald" panose="00000500000000000000" pitchFamily="2" charset="0"/>
              </a:rPr>
              <a:t>Tend to Focus more on the results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B776808-027A-4B75-85D1-F4E22EA76B90}"/>
              </a:ext>
            </a:extLst>
          </p:cNvPr>
          <p:cNvGrpSpPr/>
          <p:nvPr/>
        </p:nvGrpSpPr>
        <p:grpSpPr>
          <a:xfrm>
            <a:off x="6149165" y="1244759"/>
            <a:ext cx="604863" cy="952292"/>
            <a:chOff x="4631156" y="1100503"/>
            <a:chExt cx="1188180" cy="1372187"/>
          </a:xfrm>
          <a:solidFill>
            <a:srgbClr val="EEBA2B"/>
          </a:solidFill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54379-E108-4C7F-A185-49F6E91751D8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0" y="1100503"/>
              <a:ext cx="0" cy="1372187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075518-E094-4E66-A81D-3F88CC4ED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156" y="1786597"/>
              <a:ext cx="580924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8929FB-8DBE-4074-A916-5E62CA8EC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080" y="1100503"/>
              <a:ext cx="607256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A057BC-FB55-4411-8430-396EB3699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080" y="2472690"/>
              <a:ext cx="607256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1E5BB41-9702-44EA-9012-501D45E81B47}"/>
              </a:ext>
            </a:extLst>
          </p:cNvPr>
          <p:cNvSpPr/>
          <p:nvPr/>
        </p:nvSpPr>
        <p:spPr>
          <a:xfrm>
            <a:off x="9180291" y="4956927"/>
            <a:ext cx="2874936" cy="639724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Oswald" panose="00000500000000000000" pitchFamily="2" charset="0"/>
              </a:rPr>
              <a:t>This could be because inherently </a:t>
            </a:r>
            <a:r>
              <a:rPr lang="en-GB" sz="2000" dirty="0" err="1">
                <a:latin typeface="Oswald" panose="00000500000000000000" pitchFamily="2" charset="0"/>
              </a:rPr>
              <a:t>im</a:t>
            </a:r>
            <a:r>
              <a:rPr lang="en-GB" sz="2000" dirty="0">
                <a:latin typeface="Oswald" panose="00000500000000000000" pitchFamily="2" charset="0"/>
              </a:rPr>
              <a:t> a rebel.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FB8363D-63A8-45EE-BCE9-AED0C04D7667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>
            <a:off x="8843741" y="5276789"/>
            <a:ext cx="336550" cy="0"/>
          </a:xfrm>
          <a:prstGeom prst="line">
            <a:avLst/>
          </a:prstGeom>
          <a:ln w="28575">
            <a:solidFill>
              <a:srgbClr val="EEBA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B6FB57-B02A-E1DF-21ED-E1296E9C5451}"/>
              </a:ext>
            </a:extLst>
          </p:cNvPr>
          <p:cNvSpPr/>
          <p:nvPr/>
        </p:nvSpPr>
        <p:spPr>
          <a:xfrm>
            <a:off x="9676044" y="1655639"/>
            <a:ext cx="2353758" cy="949504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Oswald" panose="00000500000000000000" pitchFamily="2" charset="0"/>
              </a:rPr>
              <a:t>Completing more tasks gives me a feeling of being productive.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B24A5-E57E-D429-C76E-89851E0246FD}"/>
              </a:ext>
            </a:extLst>
          </p:cNvPr>
          <p:cNvCxnSpPr>
            <a:cxnSpLocks/>
          </p:cNvCxnSpPr>
          <p:nvPr/>
        </p:nvCxnSpPr>
        <p:spPr>
          <a:xfrm>
            <a:off x="9242116" y="2361821"/>
            <a:ext cx="4339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B05771-A07B-EBA8-C391-F228E6A163C9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 flipV="1">
            <a:off x="5751638" y="3578977"/>
            <a:ext cx="1002390" cy="6213"/>
          </a:xfrm>
          <a:prstGeom prst="line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70F14-C255-3A95-5F7D-A6DD679786CB}"/>
              </a:ext>
            </a:extLst>
          </p:cNvPr>
          <p:cNvSpPr/>
          <p:nvPr/>
        </p:nvSpPr>
        <p:spPr>
          <a:xfrm>
            <a:off x="6754028" y="3189328"/>
            <a:ext cx="2215363" cy="791724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Oswald" panose="00000500000000000000" pitchFamily="2" charset="0"/>
              </a:rPr>
              <a:t>This sometimes means that I have to bypass certain process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A7D6D-3F70-BC32-1A57-D4B34FA263BD}"/>
              </a:ext>
            </a:extLst>
          </p:cNvPr>
          <p:cNvSpPr txBox="1"/>
          <p:nvPr/>
        </p:nvSpPr>
        <p:spPr>
          <a:xfrm>
            <a:off x="4245703" y="395232"/>
            <a:ext cx="119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Oswald" panose="00000500000000000000" pitchFamily="2" charset="0"/>
              </a:rPr>
              <a:t>Level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F46A-F750-F7B0-A5D8-60674C999544}"/>
              </a:ext>
            </a:extLst>
          </p:cNvPr>
          <p:cNvSpPr txBox="1"/>
          <p:nvPr/>
        </p:nvSpPr>
        <p:spPr>
          <a:xfrm>
            <a:off x="7316112" y="395232"/>
            <a:ext cx="119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Oswald" panose="00000500000000000000" pitchFamily="2" charset="0"/>
              </a:rPr>
              <a:t>Level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199E5-9D2F-F1F7-22E0-B6DB05CEE32B}"/>
              </a:ext>
            </a:extLst>
          </p:cNvPr>
          <p:cNvSpPr txBox="1"/>
          <p:nvPr/>
        </p:nvSpPr>
        <p:spPr>
          <a:xfrm>
            <a:off x="10508441" y="440781"/>
            <a:ext cx="119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Oswald" panose="00000500000000000000" pitchFamily="2" charset="0"/>
              </a:rPr>
              <a:t>Level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E7327F-943E-5C4B-7994-EBC93BBAAA87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6241817" y="5276789"/>
            <a:ext cx="512211" cy="11798"/>
          </a:xfrm>
          <a:prstGeom prst="line">
            <a:avLst/>
          </a:prstGeom>
          <a:ln w="28575">
            <a:solidFill>
              <a:srgbClr val="EEBA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8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9996-34EF-43BB-AB0A-A6D5F5C3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4" y="147986"/>
            <a:ext cx="8822204" cy="50340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Oswald Regular" panose="020B0604020202020204" charset="0"/>
              </a:rPr>
              <a:t>Template</a:t>
            </a:r>
            <a:br>
              <a:rPr lang="en-GB" sz="2000" dirty="0">
                <a:latin typeface="Oswald Regular" panose="020B0604020202020204" charset="0"/>
              </a:rPr>
            </a:br>
            <a:r>
              <a:rPr lang="en-GB" sz="2000" dirty="0">
                <a:latin typeface="Oswald Regular" panose="020B0604020202020204" charset="0"/>
              </a:rPr>
              <a:t>Hypothesis Tree</a:t>
            </a:r>
          </a:p>
        </p:txBody>
      </p:sp>
      <p:sp>
        <p:nvSpPr>
          <p:cNvPr id="10" name="Google Shape;64;p14">
            <a:extLst>
              <a:ext uri="{FF2B5EF4-FFF2-40B4-BE49-F238E27FC236}">
                <a16:creationId xmlns:a16="http://schemas.microsoft.com/office/drawing/2014/main" id="{E300FC3D-5CBD-4986-87A4-A06D3CB20872}"/>
              </a:ext>
            </a:extLst>
          </p:cNvPr>
          <p:cNvSpPr/>
          <p:nvPr/>
        </p:nvSpPr>
        <p:spPr>
          <a:xfrm>
            <a:off x="0" y="0"/>
            <a:ext cx="1194000" cy="6858000"/>
          </a:xfrm>
          <a:prstGeom prst="rect">
            <a:avLst/>
          </a:prstGeom>
          <a:solidFill>
            <a:srgbClr val="FFEF6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5697995E-F83B-4252-8EAF-BD7F25888E5C}"/>
              </a:ext>
            </a:extLst>
          </p:cNvPr>
          <p:cNvSpPr txBox="1"/>
          <p:nvPr/>
        </p:nvSpPr>
        <p:spPr>
          <a:xfrm>
            <a:off x="126132" y="14047"/>
            <a:ext cx="8536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867" dirty="0">
                <a:latin typeface="Oswald Regular"/>
                <a:ea typeface="Oswald Regular"/>
                <a:cs typeface="Oswald Regular"/>
                <a:sym typeface="Oswald Regular"/>
              </a:rPr>
              <a:t>14</a:t>
            </a:r>
            <a:endParaRPr sz="3867" dirty="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AF3CB9-0B0E-481B-B77D-0021E2E72D4F}"/>
              </a:ext>
            </a:extLst>
          </p:cNvPr>
          <p:cNvSpPr/>
          <p:nvPr/>
        </p:nvSpPr>
        <p:spPr>
          <a:xfrm>
            <a:off x="1365307" y="2696802"/>
            <a:ext cx="1994559" cy="2025691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swald Regular" panose="020B0604020202020204" charset="0"/>
              </a:rPr>
              <a:t>Strongest Area : </a:t>
            </a:r>
            <a:endParaRPr lang="en-GB" sz="2800" dirty="0">
              <a:solidFill>
                <a:schemeClr val="bg1"/>
              </a:solidFill>
              <a:latin typeface="Oswald Regular" panose="020B0604020202020204" charset="0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Oswald Regular" panose="020B0604020202020204" charset="0"/>
              </a:rPr>
              <a:t>Empathy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DAB48-5E54-4D27-9E5D-BEEDD83BD42D}"/>
              </a:ext>
            </a:extLst>
          </p:cNvPr>
          <p:cNvSpPr/>
          <p:nvPr/>
        </p:nvSpPr>
        <p:spPr>
          <a:xfrm>
            <a:off x="3766893" y="4669809"/>
            <a:ext cx="2412382" cy="1295737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swald" panose="00000500000000000000" pitchFamily="2" charset="0"/>
              </a:rPr>
              <a:t>I act with people in a way that I would want to be treated.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A41442-486F-47A0-8ECE-BFBF96098E77}"/>
              </a:ext>
            </a:extLst>
          </p:cNvPr>
          <p:cNvSpPr/>
          <p:nvPr/>
        </p:nvSpPr>
        <p:spPr>
          <a:xfrm>
            <a:off x="3897426" y="1084833"/>
            <a:ext cx="2294927" cy="1272143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swald" panose="00000500000000000000" pitchFamily="2" charset="0"/>
              </a:rPr>
              <a:t>Very close to my family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DDAA0-6788-40F9-B7D1-4E6D32BB0763}"/>
              </a:ext>
            </a:extLst>
          </p:cNvPr>
          <p:cNvSpPr/>
          <p:nvPr/>
        </p:nvSpPr>
        <p:spPr>
          <a:xfrm>
            <a:off x="6641829" y="5400929"/>
            <a:ext cx="2089713" cy="1295738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Oswald" panose="00000500000000000000" pitchFamily="2" charset="0"/>
              </a:rPr>
              <a:t>I fear guilt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364AF7-FABE-4EDD-863F-9F503B99A7BD}"/>
              </a:ext>
            </a:extLst>
          </p:cNvPr>
          <p:cNvSpPr/>
          <p:nvPr/>
        </p:nvSpPr>
        <p:spPr>
          <a:xfrm>
            <a:off x="6585532" y="4305207"/>
            <a:ext cx="2215363" cy="791724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Oswald" panose="00000500000000000000" pitchFamily="2" charset="0"/>
              </a:rPr>
              <a:t>Believe in Karma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B664A6-0B9A-4E3F-B548-E6C3008FCF42}"/>
              </a:ext>
            </a:extLst>
          </p:cNvPr>
          <p:cNvGrpSpPr/>
          <p:nvPr/>
        </p:nvGrpSpPr>
        <p:grpSpPr>
          <a:xfrm>
            <a:off x="6149165" y="4879838"/>
            <a:ext cx="630800" cy="952292"/>
            <a:chOff x="4580206" y="1100503"/>
            <a:chExt cx="1239130" cy="1372187"/>
          </a:xfrm>
          <a:solidFill>
            <a:srgbClr val="EEBA2B"/>
          </a:solidFill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9DB2C4-57C6-4000-A9FB-8C0E8FB5CB82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0" y="1100503"/>
              <a:ext cx="0" cy="1372187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12BC05-779E-4ABD-95BE-1C59DE424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0206" y="1786596"/>
              <a:ext cx="631874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CC0B66-F16F-47CE-A9E1-188D71D58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080" y="1100503"/>
              <a:ext cx="607256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C5F3A-74A9-49EA-84B6-040BC3A60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080" y="2472690"/>
              <a:ext cx="607256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92AB6B9-9599-4460-B37E-E3502251287D}"/>
              </a:ext>
            </a:extLst>
          </p:cNvPr>
          <p:cNvSpPr/>
          <p:nvPr/>
        </p:nvSpPr>
        <p:spPr>
          <a:xfrm>
            <a:off x="3870537" y="3217893"/>
            <a:ext cx="1910745" cy="983507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Oswald Regular" panose="020B0604020202020204" charset="0"/>
                <a:cs typeface="Arial"/>
              </a:rPr>
              <a:t>I tend to put myself in other peoples shoes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AFF0D4-C6F6-479D-9E3C-9585D674AF1A}"/>
              </a:ext>
            </a:extLst>
          </p:cNvPr>
          <p:cNvSpPr/>
          <p:nvPr/>
        </p:nvSpPr>
        <p:spPr>
          <a:xfrm>
            <a:off x="6599462" y="2091367"/>
            <a:ext cx="2661785" cy="747308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Oswald" panose="00000500000000000000" pitchFamily="2" charset="0"/>
              </a:rPr>
              <a:t>Hurts me when I see them troubled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853E93-CEDF-4C9E-8DDC-8EDBB8FE5198}"/>
              </a:ext>
            </a:extLst>
          </p:cNvPr>
          <p:cNvSpPr/>
          <p:nvPr/>
        </p:nvSpPr>
        <p:spPr>
          <a:xfrm>
            <a:off x="6599462" y="974771"/>
            <a:ext cx="2627303" cy="693094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Oswald" panose="00000500000000000000" pitchFamily="2" charset="0"/>
              </a:rPr>
              <a:t>This helps me in keeping their happiness first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B776808-027A-4B75-85D1-F4E22EA76B90}"/>
              </a:ext>
            </a:extLst>
          </p:cNvPr>
          <p:cNvGrpSpPr/>
          <p:nvPr/>
        </p:nvGrpSpPr>
        <p:grpSpPr>
          <a:xfrm>
            <a:off x="6149165" y="1244759"/>
            <a:ext cx="604863" cy="952292"/>
            <a:chOff x="4631156" y="1100503"/>
            <a:chExt cx="1188180" cy="1372187"/>
          </a:xfrm>
          <a:solidFill>
            <a:srgbClr val="EEBA2B"/>
          </a:solidFill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54379-E108-4C7F-A185-49F6E91751D8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0" y="1100503"/>
              <a:ext cx="0" cy="1372187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075518-E094-4E66-A81D-3F88CC4ED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156" y="1786597"/>
              <a:ext cx="580924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8929FB-8DBE-4074-A916-5E62CA8EC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080" y="1100503"/>
              <a:ext cx="607256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A057BC-FB55-4411-8430-396EB3699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080" y="2472690"/>
              <a:ext cx="607256" cy="0"/>
            </a:xfrm>
            <a:prstGeom prst="line">
              <a:avLst/>
            </a:prstGeom>
            <a:grpFill/>
            <a:ln w="28575">
              <a:solidFill>
                <a:srgbClr val="EEBA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1E5BB41-9702-44EA-9012-501D45E81B47}"/>
              </a:ext>
            </a:extLst>
          </p:cNvPr>
          <p:cNvSpPr/>
          <p:nvPr/>
        </p:nvSpPr>
        <p:spPr>
          <a:xfrm>
            <a:off x="9154865" y="4722493"/>
            <a:ext cx="2874936" cy="1646167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latin typeface="Oswald" panose="00000500000000000000" pitchFamily="2" charset="0"/>
              </a:rPr>
              <a:t>essentially triggered when I go against my moral compass</a:t>
            </a:r>
            <a:endParaRPr lang="en-GB" sz="2000" dirty="0">
              <a:latin typeface="Oswald" panose="00000500000000000000" pitchFamily="2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FB8363D-63A8-45EE-BCE9-AED0C04D7667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8731542" y="5545577"/>
            <a:ext cx="423323" cy="503221"/>
          </a:xfrm>
          <a:prstGeom prst="line">
            <a:avLst/>
          </a:prstGeom>
          <a:ln w="28575">
            <a:solidFill>
              <a:srgbClr val="EEBA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B6FB57-B02A-E1DF-21ED-E1296E9C5451}"/>
              </a:ext>
            </a:extLst>
          </p:cNvPr>
          <p:cNvSpPr/>
          <p:nvPr/>
        </p:nvSpPr>
        <p:spPr>
          <a:xfrm>
            <a:off x="9620034" y="1505338"/>
            <a:ext cx="2353758" cy="1646166"/>
          </a:xfrm>
          <a:prstGeom prst="rect">
            <a:avLst/>
          </a:prstGeom>
          <a:solidFill>
            <a:srgbClr val="D86F0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Oswald" panose="00000500000000000000" pitchFamily="2" charset="0"/>
              </a:rPr>
              <a:t>Have an urge to solve all their problem because I feel what they feel.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B24A5-E57E-D429-C76E-89851E0246FD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 flipV="1">
            <a:off x="9261247" y="2328421"/>
            <a:ext cx="358787" cy="1366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70F14-C255-3A95-5F7D-A6DD679786CB}"/>
              </a:ext>
            </a:extLst>
          </p:cNvPr>
          <p:cNvSpPr/>
          <p:nvPr/>
        </p:nvSpPr>
        <p:spPr>
          <a:xfrm>
            <a:off x="6291953" y="3313784"/>
            <a:ext cx="2215363" cy="791724"/>
          </a:xfrm>
          <a:prstGeom prst="rect">
            <a:avLst/>
          </a:prstGeom>
          <a:solidFill>
            <a:srgbClr val="EEBA2B"/>
          </a:solidFill>
          <a:ln w="28575">
            <a:solidFill>
              <a:srgbClr val="EEB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Oswald" panose="00000500000000000000" pitchFamily="2" charset="0"/>
              </a:rPr>
              <a:t>Because this helps me in understanding their problems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A7D6D-3F70-BC32-1A57-D4B34FA263BD}"/>
              </a:ext>
            </a:extLst>
          </p:cNvPr>
          <p:cNvSpPr txBox="1"/>
          <p:nvPr/>
        </p:nvSpPr>
        <p:spPr>
          <a:xfrm>
            <a:off x="4245703" y="395232"/>
            <a:ext cx="119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Oswald" panose="00000500000000000000" pitchFamily="2" charset="0"/>
              </a:rPr>
              <a:t>Level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F46A-F750-F7B0-A5D8-60674C999544}"/>
              </a:ext>
            </a:extLst>
          </p:cNvPr>
          <p:cNvSpPr txBox="1"/>
          <p:nvPr/>
        </p:nvSpPr>
        <p:spPr>
          <a:xfrm>
            <a:off x="7316112" y="395232"/>
            <a:ext cx="119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Oswald" panose="00000500000000000000" pitchFamily="2" charset="0"/>
              </a:rPr>
              <a:t>Level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199E5-9D2F-F1F7-22E0-B6DB05CEE32B}"/>
              </a:ext>
            </a:extLst>
          </p:cNvPr>
          <p:cNvSpPr txBox="1"/>
          <p:nvPr/>
        </p:nvSpPr>
        <p:spPr>
          <a:xfrm>
            <a:off x="10508441" y="440781"/>
            <a:ext cx="119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Oswald" panose="00000500000000000000" pitchFamily="2" charset="0"/>
              </a:rPr>
              <a:t>Level 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4C6BB-8774-9B0A-C3C5-CF69CD056D64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3359866" y="1720905"/>
            <a:ext cx="537560" cy="1988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617FED-502B-4A0C-2165-B3C03EAF08FA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 flipV="1">
            <a:off x="3359866" y="3709647"/>
            <a:ext cx="510671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96F17B-3C28-59E2-FC90-F5C0D83750B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5781282" y="3709646"/>
            <a:ext cx="510671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C8CCC1-3C9F-932C-6A95-FD1B9226C9B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359866" y="3709648"/>
            <a:ext cx="407027" cy="160803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5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67fabd-2976-4b3d-8ba4-35761aa490eb" xsi:nil="true"/>
    <lcf76f155ced4ddcb4097134ff3c332f xmlns="7d3a3bd7-4114-4d46-b7b4-81d3d0ea9afb">
      <Terms xmlns="http://schemas.microsoft.com/office/infopath/2007/PartnerControls"/>
    </lcf76f155ced4ddcb4097134ff3c332f>
    <SharedWithUsers xmlns="2667fabd-2976-4b3d-8ba4-35761aa490eb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F5F6109759A429FAF86F24151E61E" ma:contentTypeVersion="16" ma:contentTypeDescription="Create a new document." ma:contentTypeScope="" ma:versionID="e14b596780d5819d44e798ffbf0c708b">
  <xsd:schema xmlns:xsd="http://www.w3.org/2001/XMLSchema" xmlns:xs="http://www.w3.org/2001/XMLSchema" xmlns:p="http://schemas.microsoft.com/office/2006/metadata/properties" xmlns:ns2="7d3a3bd7-4114-4d46-b7b4-81d3d0ea9afb" xmlns:ns3="2667fabd-2976-4b3d-8ba4-35761aa490eb" targetNamespace="http://schemas.microsoft.com/office/2006/metadata/properties" ma:root="true" ma:fieldsID="d1b99c915e9962179c49ad9863ecdef7" ns2:_="" ns3:_="">
    <xsd:import namespace="7d3a3bd7-4114-4d46-b7b4-81d3d0ea9afb"/>
    <xsd:import namespace="2667fabd-2976-4b3d-8ba4-35761aa490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a3bd7-4114-4d46-b7b4-81d3d0ea9a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77e36d-99e5-4812-8a4a-ce238bb7e7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7fabd-2976-4b3d-8ba4-35761aa49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1c0447e-19ee-489b-8ffc-38c45a50f540}" ma:internalName="TaxCatchAll" ma:showField="CatchAllData" ma:web="2667fabd-2976-4b3d-8ba4-35761aa490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6C0100-7A3D-4063-8A59-743CE18C561C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2667fabd-2976-4b3d-8ba4-35761aa490eb"/>
    <ds:schemaRef ds:uri="7d3a3bd7-4114-4d46-b7b4-81d3d0ea9afb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08C131A-E0E3-4D8F-AE74-EEE00B0B4476}">
  <ds:schemaRefs>
    <ds:schemaRef ds:uri="2667fabd-2976-4b3d-8ba4-35761aa490eb"/>
    <ds:schemaRef ds:uri="7d3a3bd7-4114-4d46-b7b4-81d3d0ea9a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317548-AF77-453E-ACE1-82089D4229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418</Words>
  <Application>Microsoft Office PowerPoint</Application>
  <PresentationFormat>Widescreen</PresentationFormat>
  <Paragraphs>62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Oswald Regular</vt:lpstr>
      <vt:lpstr>office theme</vt:lpstr>
      <vt:lpstr>MID TERM ASSIGNMENT</vt:lpstr>
      <vt:lpstr>Template Issue Tree</vt:lpstr>
      <vt:lpstr>Template Hypothesis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Devalina</dc:creator>
  <cp:lastModifiedBy>karn</cp:lastModifiedBy>
  <cp:revision>5</cp:revision>
  <dcterms:created xsi:type="dcterms:W3CDTF">2022-11-10T05:36:13Z</dcterms:created>
  <dcterms:modified xsi:type="dcterms:W3CDTF">2022-11-11T12:29:35Z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0x0101005B7F5F6109759A429FAF86F24151E61E</vt:lpwstr>
  </property>
  <property fmtid="{D5CDD505-2E9C-101B-9397-08002B2CF9AE}" pid="3" name="MediaServiceImageTags">
    <vt:lpwstr/>
  </property>
</Properties>
</file>