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305" r:id="rId2"/>
    <p:sldId id="256" r:id="rId3"/>
    <p:sldId id="257" r:id="rId4"/>
    <p:sldId id="258" r:id="rId5"/>
    <p:sldId id="259" r:id="rId6"/>
    <p:sldId id="275" r:id="rId7"/>
    <p:sldId id="276" r:id="rId8"/>
    <p:sldId id="277" r:id="rId9"/>
    <p:sldId id="278" r:id="rId10"/>
    <p:sldId id="279" r:id="rId11"/>
    <p:sldId id="260" r:id="rId12"/>
    <p:sldId id="262" r:id="rId13"/>
    <p:sldId id="269" r:id="rId14"/>
    <p:sldId id="263" r:id="rId15"/>
    <p:sldId id="270" r:id="rId16"/>
    <p:sldId id="274" r:id="rId17"/>
    <p:sldId id="282" r:id="rId18"/>
    <p:sldId id="302" r:id="rId19"/>
    <p:sldId id="303" r:id="rId20"/>
    <p:sldId id="283" r:id="rId21"/>
    <p:sldId id="284" r:id="rId22"/>
    <p:sldId id="304" r:id="rId23"/>
    <p:sldId id="285" r:id="rId24"/>
    <p:sldId id="292" r:id="rId25"/>
    <p:sldId id="294" r:id="rId26"/>
    <p:sldId id="296" r:id="rId27"/>
    <p:sldId id="30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2" d="100"/>
          <a:sy n="52"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C08C4-5A1D-4BD3-AC9D-6AE906889A73}" type="datetimeFigureOut">
              <a:rPr lang="en-US" smtClean="0"/>
              <a:pPr/>
              <a:t>7/9/2018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A918F-F634-4B26-A012-CFEE24524F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1A918F-F634-4B26-A012-CFEE24524FD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1 </a:t>
            </a:r>
            <a:r>
              <a:rPr lang="en-US" sz="1200" b="1" i="0" kern="1200" dirty="0" smtClean="0">
                <a:solidFill>
                  <a:schemeClr val="tx1"/>
                </a:solidFill>
                <a:latin typeface="+mn-lt"/>
                <a:ea typeface="+mn-ea"/>
                <a:cs typeface="+mn-cs"/>
              </a:rPr>
              <a:t>Eavesdropping</a:t>
            </a:r>
            <a:r>
              <a:rPr lang="en-US" sz="1200" b="0" i="0" kern="1200" dirty="0" smtClean="0">
                <a:solidFill>
                  <a:schemeClr val="tx1"/>
                </a:solidFill>
                <a:latin typeface="+mn-lt"/>
                <a:ea typeface="+mn-ea"/>
                <a:cs typeface="+mn-cs"/>
              </a:rPr>
              <a:t> Because NFC is a wireless communication interface it is obvious that eavesdropping is an important issue. When two devices communicate via NFC they use RF waves to talk to each other. An attacker can of course use an antenna to also receive the transmitted signals. Either by experimenting or by literature research the attacker can have the required knowledge on how to extract the transmitted data out of the received RF signal. Also the equipment required to receive the RF signal as well as the equipment to decode the RF signal must be assumed to be available to an attacker as there is no special equipment necessary. The NFC communication is usually done between two devices in close proximity. This means they are not more than 10 cm (typically less) away from each other. The main question is how close an attacker needs to be to be able to retrieve a usable RF signal. Unfortunately, there is no correct answer to this question. The reason for that is the huge number of parameters which determine the answer. For example the distance depends on the following parameters, and there are many more. • RF filed characteristic of the given sender device (i.e. antenna geometry, shielding effect of the case, the PCB, the environment) • Characteristic of the attacker’s antenna (i.e. antenna geometry, possibility to change the position in all 3 dimensions) • Quality of the attacker’s receiver • Quality of the attacker’s RF signal decoder • Setup of the location where the attack is performed (e.g. barriers like walls or metal, noise floor level) • Power sent out by the NFC device Therefore any exact number given would only be valid for a certain set of the above given parameters and cannot be used to derive general security guidelines. 5. Additionally, it is of major importance in which mode the sender of the data is operating. This means whether the sender is generating it’s own RF field (active mode) or whether the sender is using the RF field generated by another device (passive mode). Both cases use a different way of transmitting the data and it is much harder to eavesdrop on devices sending data in passive mode. In order to not leave the reader without any idea on how big the eavesdropping distances are, we give the following numbers, which as stated above are not valid in general at all, but can only serve to give a rough idea about these distances. When a device is sending data in active mode, eavesdropping can be done up to a distance of about 10 m, whereas when the sending device is in passive mode, this distance is significantly reduced to about 1 m. </a:t>
            </a:r>
          </a:p>
          <a:p>
            <a:r>
              <a:rPr lang="en-US" dirty="0" smtClean="0"/>
              <a:t/>
            </a:r>
            <a:br>
              <a:rPr lang="en-US" dirty="0" smtClean="0"/>
            </a:br>
            <a:r>
              <a:rPr lang="en-US" sz="1200" b="0" i="0" kern="1200" dirty="0" smtClean="0">
                <a:solidFill>
                  <a:schemeClr val="tx1"/>
                </a:solidFill>
                <a:latin typeface="+mn-lt"/>
                <a:ea typeface="+mn-ea"/>
                <a:cs typeface="+mn-cs"/>
              </a:rPr>
              <a:t>2 </a:t>
            </a:r>
            <a:r>
              <a:rPr lang="en-US" sz="1200" b="1" i="0" kern="1200" dirty="0" smtClean="0">
                <a:solidFill>
                  <a:schemeClr val="tx1"/>
                </a:solidFill>
                <a:latin typeface="+mn-lt"/>
                <a:ea typeface="+mn-ea"/>
                <a:cs typeface="+mn-cs"/>
              </a:rPr>
              <a:t>Data Corruption</a:t>
            </a:r>
            <a:r>
              <a:rPr lang="en-US" sz="1200" b="0" i="0" kern="1200" dirty="0" smtClean="0">
                <a:solidFill>
                  <a:schemeClr val="tx1"/>
                </a:solidFill>
                <a:latin typeface="+mn-lt"/>
                <a:ea typeface="+mn-ea"/>
                <a:cs typeface="+mn-cs"/>
              </a:rPr>
              <a:t> Instead of just listening an attacker can also try to modify the data which is transmitted via the NFC interface. In the simplest case the attacker just wants to disturb the communication such that the receiver is not able to understand the data sent by the other device. Data corruption can be achieved by transmitting valid frequencies of the data spectrum at a correct time. The correct time can be calculated if the attacker has a good understanding of the used modulation scheme and coding. This attack is not too complicated, but it does not allow the attacker to manipulate the actual data. It is basically a Denial of Service attack.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t>
            </a:r>
            <a:r>
              <a:rPr lang="en-US" sz="1200" b="1" i="0" kern="1200" dirty="0" smtClean="0">
                <a:solidFill>
                  <a:schemeClr val="tx1"/>
                </a:solidFill>
                <a:latin typeface="+mn-lt"/>
                <a:ea typeface="+mn-ea"/>
                <a:cs typeface="+mn-cs"/>
              </a:rPr>
              <a:t>Data Modification</a:t>
            </a:r>
            <a:r>
              <a:rPr lang="en-US" sz="1200" b="0" i="0" kern="1200" dirty="0" smtClean="0">
                <a:solidFill>
                  <a:schemeClr val="tx1"/>
                </a:solidFill>
                <a:latin typeface="+mn-lt"/>
                <a:ea typeface="+mn-ea"/>
                <a:cs typeface="+mn-cs"/>
              </a:rPr>
              <a:t> In data modification the attacker wants the receiving device to actually receive some valid, but manipulated data. This is very different from just data corruption. The feasibility of this attack highly depends on the applied strength of the amplitude modulation.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4 </a:t>
            </a:r>
            <a:r>
              <a:rPr lang="en-US" sz="1200" b="1" i="0" kern="1200" dirty="0" smtClean="0">
                <a:solidFill>
                  <a:schemeClr val="tx1"/>
                </a:solidFill>
                <a:latin typeface="+mn-lt"/>
                <a:ea typeface="+mn-ea"/>
                <a:cs typeface="+mn-cs"/>
              </a:rPr>
              <a:t>Data Insertion</a:t>
            </a:r>
            <a:r>
              <a:rPr lang="en-US" sz="1200" b="0" i="0" kern="1200" dirty="0" smtClean="0">
                <a:solidFill>
                  <a:schemeClr val="tx1"/>
                </a:solidFill>
                <a:latin typeface="+mn-lt"/>
                <a:ea typeface="+mn-ea"/>
                <a:cs typeface="+mn-cs"/>
              </a:rPr>
              <a:t> This means that the attacker inserts messages into the data exchange between two devices. But this is only possible, in case the answering device needs a very long time to answer. The attacker could then send his data earlier than the valid receiver. The insertion will be successful, only, if the inserted data can be transmitted, before the original device starts with the answer. If both data streams overlap, the data will be corrupted.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a:t>
            </a:r>
            <a:r>
              <a:rPr lang="en-US" sz="1200" b="1" i="0" kern="120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In the classical </a:t>
            </a:r>
            <a:r>
              <a:rPr lang="en-US" sz="1200" b="1" i="0" kern="1200" dirty="0" smtClean="0">
                <a:solidFill>
                  <a:schemeClr val="tx1"/>
                </a:solidFill>
                <a:latin typeface="+mn-lt"/>
                <a:ea typeface="+mn-ea"/>
                <a:cs typeface="+mn-cs"/>
              </a:rPr>
              <a:t>Man-in-the-Middle Attack</a:t>
            </a:r>
            <a:r>
              <a:rPr lang="en-US" sz="1200" b="0" i="0" kern="1200" dirty="0" smtClean="0">
                <a:solidFill>
                  <a:schemeClr val="tx1"/>
                </a:solidFill>
                <a:latin typeface="+mn-lt"/>
                <a:ea typeface="+mn-ea"/>
                <a:cs typeface="+mn-cs"/>
              </a:rPr>
              <a:t>, two parties which want to talk to each other, called Alice and Bob, are tricked into a three party conversation by an attacker Eve. Man-in-the-Middle Setup Alice Bob Eve Alice and Bob must not be aware of the fact that they are not talking to each other, but that they are both sending and receiving data from Eve. Such a setup is the classical threat in unauthenticated key agreement protocols like </a:t>
            </a:r>
            <a:r>
              <a:rPr lang="en-US" sz="1200" b="0" i="0" kern="1200" dirty="0" err="1" smtClean="0">
                <a:solidFill>
                  <a:schemeClr val="tx1"/>
                </a:solidFill>
                <a:latin typeface="+mn-lt"/>
                <a:ea typeface="+mn-ea"/>
                <a:cs typeface="+mn-cs"/>
              </a:rPr>
              <a:t>Diffie</a:t>
            </a:r>
            <a:r>
              <a:rPr lang="en-US" sz="1200" b="0" i="0" kern="1200" dirty="0" smtClean="0">
                <a:solidFill>
                  <a:schemeClr val="tx1"/>
                </a:solidFill>
                <a:latin typeface="+mn-lt"/>
                <a:ea typeface="+mn-ea"/>
                <a:cs typeface="+mn-cs"/>
              </a:rPr>
              <a:t>-Hellmann protocol. Alice and Bob want to agree on a secret key, which they then use for a secure channel. However, as Eve is in the middle, it is possible for Eve to establish a key with Alice and another key with Bob. When Alice and Bob later use their key to secure data, Eve is able to eavesdrop on the communication and also to manipulate data being transferred. How would that work when the link between Alice and Bob is an NFC link? Assuming that Alice uses active mode and Bob would be in passive mode, we have the following situation. Alice generates the RF field and sends data to Bob. In case Eve is close enough, she can eavesdrop the data sent by Alice. Additionally she must actively disturb the transmission of Alice to make sure that Bob doesn’t receive the data. This is possible for Eve, but this can also be detected by Alice. In case Alice detects the disturbance, Alice can stop the key agreement protocol. Let’s assume Alice does not check 7. for active disturbance and so the protocol can continue. In the next step Eve needs to send data to Bob. That’s already a problem, because the RF field generated by Alice is still there, so Eve has to generate a second RF field. This however, causes two RF fields to be active at the same time. It is practically impossible to perfectly align these two RF fields. Thus, it is practically impossible for Bob to understand data sent by Eve. Because of this and the possibility of Alice to detect the attack much earlier we conclude that in this setup a Man-in-the-Middle attack is practically impossible. The only other possible setup is that Alice uses active mode and Bob uses active mode, too. In this case Alice sends some data to Bob. Eve can list and Eve again must disturb the transmission of Alice to make sure that Bob does not receive the data. At this point Alice could already detect the disturbance done by Eve and stop the protocol. Again, let us assume that Alice does not do this check and the protocol continues. In the next step Eve would need to send data to Bob. At first sight this looks better now, because of the active-active communication Alice has turned off the RF field. Now Eve turns on the RF field and can send the data. The problem here now is that also Alice is listening as she is expecting an answer from Bob. Instead she will receive the data sent by Eve and can again detect a problem in the protocol and stop the protocol. It is impossible in this setup for Eve to send data either to Alice or Bob and making sure that this data is not received by Bob or Alice, respectively. We claim that due to the above given reasons it is practically infeasible to mount a Man-in-the-Middle attack in a real-word scenario.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Solutions and Recommendations  </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1 </a:t>
            </a:r>
            <a:r>
              <a:rPr lang="en-US" sz="1200" b="1" i="0" kern="1200" dirty="0" smtClean="0">
                <a:solidFill>
                  <a:schemeClr val="tx1"/>
                </a:solidFill>
                <a:latin typeface="+mn-lt"/>
                <a:ea typeface="+mn-ea"/>
                <a:cs typeface="+mn-cs"/>
              </a:rPr>
              <a:t>Eavesdropping</a:t>
            </a:r>
            <a:r>
              <a:rPr lang="en-US" sz="1200" b="0" i="0" kern="1200" dirty="0" smtClean="0">
                <a:solidFill>
                  <a:schemeClr val="tx1"/>
                </a:solidFill>
                <a:latin typeface="+mn-lt"/>
                <a:ea typeface="+mn-ea"/>
                <a:cs typeface="+mn-cs"/>
              </a:rPr>
              <a:t> As described in section 3.1, NFC by itself cannot protect against eavesdropping. It is important to note that data transmitted in passive mode is significantly harder to be eavesdropped on, but just using the passive mode is probably not sufficient for most applications which transmit sensitive data. The only real solution to eavesdropping is to establish a secure channel as outlined in section 4.6.</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a:t>
            </a:r>
            <a:r>
              <a:rPr lang="en-US" sz="1200" b="1" i="0" kern="1200" dirty="0" smtClean="0">
                <a:solidFill>
                  <a:schemeClr val="tx1"/>
                </a:solidFill>
                <a:latin typeface="+mn-lt"/>
                <a:ea typeface="+mn-ea"/>
                <a:cs typeface="+mn-cs"/>
              </a:rPr>
              <a:t> Data Corruption</a:t>
            </a:r>
            <a:r>
              <a:rPr lang="en-US" sz="1200" b="0" i="0" kern="1200" dirty="0" smtClean="0">
                <a:solidFill>
                  <a:schemeClr val="tx1"/>
                </a:solidFill>
                <a:latin typeface="+mn-lt"/>
                <a:ea typeface="+mn-ea"/>
                <a:cs typeface="+mn-cs"/>
              </a:rPr>
              <a:t> NFC devices can counter this attack because they can check the RF field, while they are transmitting data. If an NFC devices does this, it will be able to detect the attack. The power which is needed to corrupt the data is significantly bigger, than the power which can be detected by the NFC device. Thus, every such attack should be detectable. </a:t>
            </a:r>
          </a:p>
          <a:p>
            <a:r>
              <a:rPr lang="en-US" dirty="0" smtClean="0"/>
              <a:t/>
            </a:r>
            <a:br>
              <a:rPr lang="en-US" dirty="0" smtClean="0"/>
            </a:br>
            <a:r>
              <a:rPr lang="en-US" sz="1200" b="0" i="0" kern="1200" dirty="0" smtClean="0">
                <a:solidFill>
                  <a:schemeClr val="tx1"/>
                </a:solidFill>
                <a:latin typeface="+mn-lt"/>
                <a:ea typeface="+mn-ea"/>
                <a:cs typeface="+mn-cs"/>
              </a:rPr>
              <a:t>3</a:t>
            </a:r>
            <a:r>
              <a:rPr lang="en-US" sz="1200" b="1" i="0" kern="1200" dirty="0" smtClean="0">
                <a:solidFill>
                  <a:schemeClr val="tx1"/>
                </a:solidFill>
                <a:latin typeface="+mn-lt"/>
                <a:ea typeface="+mn-ea"/>
                <a:cs typeface="+mn-cs"/>
              </a:rPr>
              <a:t> Data Modification </a:t>
            </a:r>
            <a:r>
              <a:rPr lang="en-US" sz="1200" b="0" i="0" kern="1200" dirty="0" smtClean="0">
                <a:solidFill>
                  <a:schemeClr val="tx1"/>
                </a:solidFill>
                <a:latin typeface="+mn-lt"/>
                <a:ea typeface="+mn-ea"/>
                <a:cs typeface="+mn-cs"/>
              </a:rPr>
              <a:t>Protection against data modification can be achieved in various ways. By using 106k Baud in active mode it gets impossible for an attacker to modify all the data transmitted via the RF link as described in section 3.3. This means that for both directions active mode would be needed to protect against data modification. While this is possible, this has the major drawback, that this mode is most vulnerable to eavesdrop- 8. ping. Also, the protection against modification is not perfect, as even at 106k Baud some bits can be modified. The two other options might therefore be preferred. NFC devices can check the RF field while sending. This means the sending device could continuously check for such an attack and could stop the data transmission when an attack is detected. The third and probably best solution would be a secure channel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4 </a:t>
            </a:r>
            <a:r>
              <a:rPr lang="en-US" sz="1200" b="1" i="0" kern="1200" dirty="0" smtClean="0">
                <a:solidFill>
                  <a:schemeClr val="tx1"/>
                </a:solidFill>
                <a:latin typeface="+mn-lt"/>
                <a:ea typeface="+mn-ea"/>
                <a:cs typeface="+mn-cs"/>
              </a:rPr>
              <a:t>Data Insertion</a:t>
            </a:r>
            <a:r>
              <a:rPr lang="en-US" sz="1200" b="0" i="0" kern="1200" dirty="0" smtClean="0">
                <a:solidFill>
                  <a:schemeClr val="tx1"/>
                </a:solidFill>
                <a:latin typeface="+mn-lt"/>
                <a:ea typeface="+mn-ea"/>
                <a:cs typeface="+mn-cs"/>
              </a:rPr>
              <a:t> There are three possible countermeasures. One is that the answering device answers with no delay. In this case the attacker cannot be faster than the correct device. The attacker can be as fast as the correct device, but if two devices answer at the same time no correct data is received. The second possible countermeasure is listening by the answering device to the channel during the time, it is open and the staring point of the transmission. The device could then detect an attacker, who wants to insert data. The third option again is a secure channel between the two devices. 4.5 Man-in-the-Middle-Attack As already outlined in section </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dirty="0" smtClean="0"/>
              <a:t/>
            </a:r>
            <a:br>
              <a:rPr lang="en-US" dirty="0" smtClean="0"/>
            </a:br>
            <a:r>
              <a:rPr lang="en-US" sz="1200" b="0" i="0" kern="1200" dirty="0" smtClean="0">
                <a:solidFill>
                  <a:schemeClr val="tx1"/>
                </a:solidFill>
                <a:latin typeface="+mn-lt"/>
                <a:ea typeface="+mn-ea"/>
                <a:cs typeface="+mn-cs"/>
              </a:rPr>
              <a:t>5 it is practically impossible to do a </a:t>
            </a:r>
            <a:r>
              <a:rPr lang="en-US" sz="1200" b="1" i="0" kern="1200" dirty="0" smtClean="0">
                <a:solidFill>
                  <a:schemeClr val="tx1"/>
                </a:solidFill>
                <a:latin typeface="+mn-lt"/>
                <a:ea typeface="+mn-ea"/>
                <a:cs typeface="+mn-cs"/>
              </a:rPr>
              <a:t>Man-in-the-Middle-Attack</a:t>
            </a:r>
            <a:r>
              <a:rPr lang="en-US" sz="1200" b="0" i="0" kern="1200" dirty="0" smtClean="0">
                <a:solidFill>
                  <a:schemeClr val="tx1"/>
                </a:solidFill>
                <a:latin typeface="+mn-lt"/>
                <a:ea typeface="+mn-ea"/>
                <a:cs typeface="+mn-cs"/>
              </a:rPr>
              <a:t> on an NFC link. The recommendation is to use active-passive communication mode such that the RF field is continuously generated by one of the valid parties. Additionally, the active party should listen to the RF filed while sending data to be able to detect any disturbances caused by a potential attacker.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4.6 Secure Channel for NFC Establishing a secure channel between two NFC devices is clearly the best approach to protect against eavesdropping and any kind of data modification attack. Due to the inherent protection of NFC against Man-in-the-Middle-Attacks it is rather easy and straightforward to setup a secure channel. A standard key agreement protocol like </a:t>
            </a:r>
            <a:r>
              <a:rPr lang="en-US" sz="1200" b="0" i="0" kern="1200" dirty="0" err="1" smtClean="0">
                <a:solidFill>
                  <a:schemeClr val="tx1"/>
                </a:solidFill>
                <a:latin typeface="+mn-lt"/>
                <a:ea typeface="+mn-ea"/>
                <a:cs typeface="+mn-cs"/>
              </a:rPr>
              <a:t>Diffie</a:t>
            </a:r>
            <a:r>
              <a:rPr lang="en-US" sz="1200" b="0" i="0" kern="1200" dirty="0" smtClean="0">
                <a:solidFill>
                  <a:schemeClr val="tx1"/>
                </a:solidFill>
                <a:latin typeface="+mn-lt"/>
                <a:ea typeface="+mn-ea"/>
                <a:cs typeface="+mn-cs"/>
              </a:rPr>
              <a:t>-Hellmann based on RSA [4] or Elliptic Curves could be applied to establish a shared secret between two devices. Because Man-in-the-Middle is no threat, the standard, unauthenticated version of </a:t>
            </a:r>
            <a:r>
              <a:rPr lang="en-US" sz="1200" b="0" i="0" kern="1200" dirty="0" err="1" smtClean="0">
                <a:solidFill>
                  <a:schemeClr val="tx1"/>
                </a:solidFill>
                <a:latin typeface="+mn-lt"/>
                <a:ea typeface="+mn-ea"/>
                <a:cs typeface="+mn-cs"/>
              </a:rPr>
              <a:t>Diffie</a:t>
            </a:r>
            <a:r>
              <a:rPr lang="en-US" sz="1200" b="0" i="0" kern="1200" dirty="0" smtClean="0">
                <a:solidFill>
                  <a:schemeClr val="tx1"/>
                </a:solidFill>
                <a:latin typeface="+mn-lt"/>
                <a:ea typeface="+mn-ea"/>
                <a:cs typeface="+mn-cs"/>
              </a:rPr>
              <a:t>-Hellman works perfectly. The shared secret can then be used to derive a symmetric key like 3DES or AES, which is then used for the secure channel providing confidentiality, integrity, and authenticity of the transmitted data. Various modes of operation for 3DES and AES could be used for such a secure channel and can be found in literature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14E92FE-89D2-4FA4-AB85-8D032CF670E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478A43C5-F9D0-4100-9CB0-09AE0A9F0D81}" type="datetimeFigureOut">
              <a:rPr lang="en-US" smtClean="0"/>
              <a:pPr/>
              <a:t>7/9/2018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8EF1E91-CD1F-47CF-9C10-FD173DB8F44E}"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244641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8A43C5-F9D0-4100-9CB0-09AE0A9F0D81}"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201246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8A43C5-F9D0-4100-9CB0-09AE0A9F0D81}"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126414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8A43C5-F9D0-4100-9CB0-09AE0A9F0D81}"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232089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478A43C5-F9D0-4100-9CB0-09AE0A9F0D81}" type="datetimeFigureOut">
              <a:rPr lang="en-US" smtClean="0"/>
              <a:pPr/>
              <a:t>7/9/2018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8EF1E91-CD1F-47CF-9C10-FD173DB8F44E}"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27759046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8A43C5-F9D0-4100-9CB0-09AE0A9F0D81}"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336321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8A43C5-F9D0-4100-9CB0-09AE0A9F0D81}" type="datetimeFigureOut">
              <a:rPr lang="en-US" smtClean="0"/>
              <a:pPr/>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79588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8A43C5-F9D0-4100-9CB0-09AE0A9F0D81}" type="datetimeFigureOut">
              <a:rPr lang="en-US" smtClean="0"/>
              <a:pPr/>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317480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A43C5-F9D0-4100-9CB0-09AE0A9F0D81}" type="datetimeFigureOut">
              <a:rPr lang="en-US" smtClean="0"/>
              <a:pPr/>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F1E91-CD1F-47CF-9C10-FD173DB8F44E}" type="slidenum">
              <a:rPr lang="en-US" smtClean="0"/>
              <a:pPr/>
              <a:t>‹#›</a:t>
            </a:fld>
            <a:endParaRPr lang="en-US"/>
          </a:p>
        </p:txBody>
      </p:sp>
    </p:spTree>
    <p:extLst>
      <p:ext uri="{BB962C8B-B14F-4D97-AF65-F5344CB8AC3E}">
        <p14:creationId xmlns:p14="http://schemas.microsoft.com/office/powerpoint/2010/main" xmlns="" val="429465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478A43C5-F9D0-4100-9CB0-09AE0A9F0D81}" type="datetimeFigureOut">
              <a:rPr lang="en-US" smtClean="0"/>
              <a:pPr/>
              <a:t>7/9/2018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8EF1E91-CD1F-47CF-9C10-FD173DB8F44E}"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68840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478A43C5-F9D0-4100-9CB0-09AE0A9F0D81}" type="datetimeFigureOut">
              <a:rPr lang="en-US" smtClean="0"/>
              <a:pPr/>
              <a:t>7/9/2018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8EF1E91-CD1F-47CF-9C10-FD173DB8F44E}"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35098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478A43C5-F9D0-4100-9CB0-09AE0A9F0D81}" type="datetimeFigureOut">
              <a:rPr lang="en-US" smtClean="0"/>
              <a:pPr/>
              <a:t>7/9/2018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C8EF1E91-CD1F-47CF-9C10-FD173DB8F44E}"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803280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810000"/>
            <a:ext cx="7200900" cy="1143000"/>
          </a:xfrm>
        </p:spPr>
        <p:txBody>
          <a:bodyPr>
            <a:normAutofit fontScale="90000"/>
          </a:bodyPr>
          <a:lstStyle/>
          <a:p>
            <a:pPr algn="ctr"/>
            <a:r>
              <a:rPr lang="en-IN" dirty="0" smtClean="0"/>
              <a:t>Summer Training Presentation on Automatic Fare Collection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29000" y="304800"/>
            <a:ext cx="2857500" cy="2857500"/>
          </a:xfrm>
        </p:spPr>
      </p:pic>
      <p:sp>
        <p:nvSpPr>
          <p:cNvPr id="5" name="Rectangle 4"/>
          <p:cNvSpPr/>
          <p:nvPr/>
        </p:nvSpPr>
        <p:spPr>
          <a:xfrm>
            <a:off x="1066800" y="5257800"/>
            <a:ext cx="320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Guided By:</a:t>
            </a:r>
          </a:p>
          <a:p>
            <a:pPr algn="ctr"/>
            <a:r>
              <a:rPr lang="en-IN" dirty="0" smtClean="0"/>
              <a:t>Anil Sharma</a:t>
            </a:r>
          </a:p>
          <a:p>
            <a:pPr algn="ctr"/>
            <a:r>
              <a:rPr lang="en-IN" dirty="0" smtClean="0"/>
              <a:t>Durgesh Meena</a:t>
            </a:r>
            <a:endParaRPr lang="en-IN" dirty="0"/>
          </a:p>
        </p:txBody>
      </p:sp>
      <p:sp>
        <p:nvSpPr>
          <p:cNvPr id="7" name="Rectangle 6"/>
          <p:cNvSpPr/>
          <p:nvPr/>
        </p:nvSpPr>
        <p:spPr>
          <a:xfrm>
            <a:off x="5867400" y="52578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Made By:</a:t>
            </a:r>
          </a:p>
          <a:p>
            <a:pPr algn="ctr"/>
            <a:r>
              <a:rPr lang="en-IN" dirty="0" smtClean="0"/>
              <a:t>Ritwik Bhowmick</a:t>
            </a:r>
          </a:p>
          <a:p>
            <a:pPr algn="ctr"/>
            <a:r>
              <a:rPr lang="en-IN" dirty="0" smtClean="0"/>
              <a:t>Vinay Pokharna</a:t>
            </a:r>
            <a:endParaRPr lang="en-IN" dirty="0"/>
          </a:p>
        </p:txBody>
      </p:sp>
    </p:spTree>
    <p:extLst>
      <p:ext uri="{BB962C8B-B14F-4D97-AF65-F5344CB8AC3E}">
        <p14:creationId xmlns:p14="http://schemas.microsoft.com/office/powerpoint/2010/main" xmlns="" val="2945015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Contactless Cards</a:t>
            </a:r>
            <a:endParaRPr lang="en-IN" dirty="0"/>
          </a:p>
        </p:txBody>
      </p:sp>
      <p:sp>
        <p:nvSpPr>
          <p:cNvPr id="3" name="Content Placeholder 2"/>
          <p:cNvSpPr>
            <a:spLocks noGrp="1"/>
          </p:cNvSpPr>
          <p:nvPr>
            <p:ph idx="1"/>
          </p:nvPr>
        </p:nvSpPr>
        <p:spPr/>
        <p:txBody>
          <a:bodyPr>
            <a:normAutofit/>
          </a:bodyPr>
          <a:lstStyle/>
          <a:p>
            <a:r>
              <a:rPr lang="en-IN" dirty="0" smtClean="0"/>
              <a:t>A second card type is the </a:t>
            </a:r>
            <a:r>
              <a:rPr lang="en-IN" i="1" dirty="0" smtClean="0"/>
              <a:t>contactless smart card</a:t>
            </a:r>
            <a:r>
              <a:rPr lang="en-IN" dirty="0" smtClean="0"/>
              <a:t>, in which the card communicates with and is powered by the reader through RF induction technology (at data rates of 106–848 </a:t>
            </a:r>
            <a:r>
              <a:rPr lang="en-IN" dirty="0" err="1" smtClean="0"/>
              <a:t>kbit</a:t>
            </a:r>
            <a:r>
              <a:rPr lang="en-IN" dirty="0" smtClean="0"/>
              <a:t>/s). These cards require only proximity to an antenna to communicate. Like smart cards with contacts, contactless cards do not have an internal power source. Instead, they use an inductor to capture some of the incident radio-frequency interrogation signal, rectify it, and use it to power the card's electronics. They use RFID technology for communication. </a:t>
            </a:r>
          </a:p>
          <a:p>
            <a:pPr marL="0" indent="0">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Full Access Controlled Ticketing</a:t>
            </a:r>
            <a:endParaRPr lang="en-US" dirty="0"/>
          </a:p>
        </p:txBody>
      </p:sp>
      <p:sp>
        <p:nvSpPr>
          <p:cNvPr id="3" name="Content Placeholder 2"/>
          <p:cNvSpPr>
            <a:spLocks noGrp="1"/>
          </p:cNvSpPr>
          <p:nvPr>
            <p:ph idx="1"/>
          </p:nvPr>
        </p:nvSpPr>
        <p:spPr/>
        <p:txBody>
          <a:bodyPr>
            <a:normAutofit/>
          </a:bodyPr>
          <a:lstStyle/>
          <a:p>
            <a:r>
              <a:rPr lang="en-US" dirty="0" smtClean="0"/>
              <a:t>Authorized </a:t>
            </a:r>
            <a:r>
              <a:rPr lang="en-US" dirty="0"/>
              <a:t>personnel </a:t>
            </a:r>
            <a:r>
              <a:rPr lang="en-US" dirty="0" smtClean="0"/>
              <a:t>gets entry.</a:t>
            </a:r>
          </a:p>
          <a:p>
            <a:r>
              <a:rPr lang="en-US" dirty="0" smtClean="0"/>
              <a:t>Time saving.</a:t>
            </a:r>
          </a:p>
          <a:p>
            <a:r>
              <a:rPr lang="en-US" dirty="0" smtClean="0"/>
              <a:t>No need of manual ticket checking.</a:t>
            </a:r>
          </a:p>
          <a:p>
            <a:r>
              <a:rPr lang="en-IN" dirty="0" smtClean="0"/>
              <a:t>Diverse Sales channels</a:t>
            </a:r>
          </a:p>
          <a:p>
            <a:r>
              <a:rPr lang="en-IN" dirty="0"/>
              <a:t>T</a:t>
            </a:r>
            <a:r>
              <a:rPr lang="en-IN" dirty="0" smtClean="0"/>
              <a:t>ransparency </a:t>
            </a:r>
          </a:p>
          <a:p>
            <a:r>
              <a:rPr lang="en-IN" dirty="0" smtClean="0"/>
              <a:t>Undesired reselling prevention</a:t>
            </a:r>
          </a:p>
          <a:p>
            <a:r>
              <a:rPr lang="en-IN" dirty="0" smtClean="0"/>
              <a:t>Extras on tickets-like discount, etc.</a:t>
            </a:r>
          </a:p>
          <a:p>
            <a:r>
              <a:rPr lang="en-IN" dirty="0" smtClean="0"/>
              <a:t>Better Customer satisfaction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normAutofit/>
          </a:bodyPr>
          <a:lstStyle/>
          <a:p>
            <a:r>
              <a:rPr lang="en-US" dirty="0" smtClean="0"/>
              <a:t>Near Field Communication (NFC)</a:t>
            </a:r>
          </a:p>
          <a:p>
            <a:pPr lvl="3"/>
            <a:r>
              <a:rPr lang="en-US" dirty="0" smtClean="0"/>
              <a:t>Jointly developed by Philips and Sony, Near Field Communication (NFC) is a wireless connectivity technology that enables convenient short-range communication between electronic devices.</a:t>
            </a:r>
          </a:p>
          <a:p>
            <a:pPr lvl="3"/>
            <a:r>
              <a:rPr lang="en-US" dirty="0" smtClean="0"/>
              <a:t>Range is 4inch or 10 cm.</a:t>
            </a:r>
            <a:endParaRPr lang="en-US" dirty="0"/>
          </a:p>
          <a:p>
            <a:r>
              <a:rPr lang="en-US" dirty="0" smtClean="0"/>
              <a:t>NFC device can work in three modes:</a:t>
            </a:r>
          </a:p>
          <a:p>
            <a:pPr lvl="3"/>
            <a:r>
              <a:rPr lang="en-US" dirty="0" smtClean="0"/>
              <a:t>NFC card emulation.</a:t>
            </a:r>
          </a:p>
          <a:p>
            <a:pPr lvl="3"/>
            <a:r>
              <a:rPr lang="en-US" dirty="0" smtClean="0"/>
              <a:t>NFC reader/Writer.</a:t>
            </a:r>
          </a:p>
          <a:p>
            <a:pPr lvl="3"/>
            <a:r>
              <a:rPr lang="en-US" dirty="0" smtClean="0"/>
              <a:t>NFC peer to peer.</a:t>
            </a:r>
          </a:p>
          <a:p>
            <a:pPr lvl="3">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NFC Card Emulation: </a:t>
            </a:r>
            <a:endParaRPr lang="en-US" sz="2800" dirty="0" smtClean="0"/>
          </a:p>
          <a:p>
            <a:pPr lvl="1"/>
            <a:r>
              <a:rPr lang="en-US" sz="2400" dirty="0" smtClean="0"/>
              <a:t>Enables devices to act like smart card. Ex: smart phone.</a:t>
            </a:r>
          </a:p>
          <a:p>
            <a:r>
              <a:rPr lang="en-US" dirty="0" smtClean="0"/>
              <a:t>NFC reader/Writer: </a:t>
            </a:r>
          </a:p>
          <a:p>
            <a:pPr lvl="1"/>
            <a:r>
              <a:rPr lang="en-US" sz="2400" dirty="0" smtClean="0"/>
              <a:t>Enables NFC  device to read information stored on NFC tag</a:t>
            </a:r>
            <a:r>
              <a:rPr lang="en-US" dirty="0" smtClean="0"/>
              <a:t>.</a:t>
            </a:r>
          </a:p>
          <a:p>
            <a:r>
              <a:rPr lang="en-US" dirty="0" smtClean="0"/>
              <a:t>NFC peer to peer: </a:t>
            </a:r>
          </a:p>
          <a:p>
            <a:pPr lvl="1"/>
            <a:r>
              <a:rPr lang="en-US" sz="2400" dirty="0" smtClean="0"/>
              <a:t>Enables NFC devices to communicate in an </a:t>
            </a:r>
            <a:r>
              <a:rPr lang="en-US" sz="2400" dirty="0" err="1" smtClean="0"/>
              <a:t>adhoc</a:t>
            </a:r>
            <a:r>
              <a:rPr lang="en-US" sz="2400" dirty="0" smtClean="0"/>
              <a:t> fashion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(Cont….)</a:t>
            </a:r>
            <a:endParaRPr lang="en-US" dirty="0"/>
          </a:p>
        </p:txBody>
      </p:sp>
      <p:sp>
        <p:nvSpPr>
          <p:cNvPr id="3" name="Content Placeholder 2"/>
          <p:cNvSpPr>
            <a:spLocks noGrp="1"/>
          </p:cNvSpPr>
          <p:nvPr>
            <p:ph idx="1"/>
          </p:nvPr>
        </p:nvSpPr>
        <p:spPr>
          <a:xfrm>
            <a:off x="457200" y="1600201"/>
            <a:ext cx="8229600" cy="1066799"/>
          </a:xfrm>
        </p:spPr>
        <p:txBody>
          <a:bodyPr/>
          <a:lstStyle/>
          <a:p>
            <a:r>
              <a:rPr lang="en-US" dirty="0" smtClean="0"/>
              <a:t>Radio Frequency Identification (RFID):</a:t>
            </a:r>
            <a:endParaRPr lang="en-US" dirty="0"/>
          </a:p>
        </p:txBody>
      </p:sp>
      <p:pic>
        <p:nvPicPr>
          <p:cNvPr id="2051" name="Picture 3"/>
          <p:cNvPicPr>
            <a:picLocks noChangeAspect="1" noChangeArrowheads="1"/>
          </p:cNvPicPr>
          <p:nvPr/>
        </p:nvPicPr>
        <p:blipFill>
          <a:blip r:embed="rId2"/>
          <a:srcRect/>
          <a:stretch>
            <a:fillRect/>
          </a:stretch>
        </p:blipFill>
        <p:spPr bwMode="auto">
          <a:xfrm>
            <a:off x="914400" y="2667000"/>
            <a:ext cx="70580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(Cont…)</a:t>
            </a:r>
            <a:endParaRPr lang="en-US" dirty="0"/>
          </a:p>
        </p:txBody>
      </p:sp>
      <p:sp>
        <p:nvSpPr>
          <p:cNvPr id="3" name="Content Placeholder 2"/>
          <p:cNvSpPr>
            <a:spLocks noGrp="1"/>
          </p:cNvSpPr>
          <p:nvPr>
            <p:ph idx="1"/>
          </p:nvPr>
        </p:nvSpPr>
        <p:spPr/>
        <p:txBody>
          <a:bodyPr/>
          <a:lstStyle/>
          <a:p>
            <a:r>
              <a:rPr lang="en-US" dirty="0" smtClean="0"/>
              <a:t>RFID Components:</a:t>
            </a:r>
          </a:p>
          <a:p>
            <a:pPr lvl="1"/>
            <a:r>
              <a:rPr lang="en-US" dirty="0" smtClean="0"/>
              <a:t>Tag Chip</a:t>
            </a:r>
          </a:p>
          <a:p>
            <a:pPr lvl="1"/>
            <a:r>
              <a:rPr lang="en-US" dirty="0" smtClean="0"/>
              <a:t>Tag Antenna</a:t>
            </a:r>
          </a:p>
          <a:p>
            <a:pPr lvl="1"/>
            <a:r>
              <a:rPr lang="en-US" dirty="0" smtClean="0"/>
              <a:t>Reader antenna</a:t>
            </a:r>
          </a:p>
          <a:p>
            <a:pPr lvl="1"/>
            <a:r>
              <a:rPr lang="en-US" dirty="0" smtClean="0"/>
              <a:t>Reader Control and application software (Middleware).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4098" name="Picture 2"/>
          <p:cNvPicPr>
            <a:picLocks noGrp="1" noChangeAspect="1" noChangeArrowheads="1"/>
          </p:cNvPicPr>
          <p:nvPr>
            <p:ph sz="half" idx="1"/>
          </p:nvPr>
        </p:nvPicPr>
        <p:blipFill>
          <a:blip r:embed="rId2" cstate="print"/>
          <a:stretch>
            <a:fillRect/>
          </a:stretch>
        </p:blipFill>
        <p:spPr bwMode="auto">
          <a:xfrm>
            <a:off x="1226901" y="1600200"/>
            <a:ext cx="3667151" cy="4267200"/>
          </a:xfrm>
          <a:prstGeom prst="rect">
            <a:avLst/>
          </a:prstGeom>
          <a:noFill/>
          <a:ln w="9525">
            <a:noFill/>
            <a:miter lim="800000"/>
            <a:headEnd/>
            <a:tailEnd/>
          </a:ln>
        </p:spPr>
      </p:pic>
      <p:sp>
        <p:nvSpPr>
          <p:cNvPr id="4" name="Content Placeholder 3"/>
          <p:cNvSpPr>
            <a:spLocks noGrp="1"/>
          </p:cNvSpPr>
          <p:nvPr>
            <p:ph sz="half" idx="2"/>
          </p:nvPr>
        </p:nvSpPr>
        <p:spPr/>
        <p:txBody>
          <a:bodyPr/>
          <a:lstStyle/>
          <a:p>
            <a:pPr lvl="2"/>
            <a:r>
              <a:rPr lang="en-IN" dirty="0" smtClean="0"/>
              <a:t>LS : Local server</a:t>
            </a:r>
          </a:p>
          <a:p>
            <a:pPr lvl="2"/>
            <a:r>
              <a:rPr lang="en-IN" dirty="0" smtClean="0"/>
              <a:t>AVM : Automatic Vending 	Machine</a:t>
            </a:r>
          </a:p>
          <a:p>
            <a:pPr lvl="2"/>
            <a:r>
              <a:rPr lang="en-IN" dirty="0" smtClean="0"/>
              <a:t>TVM : Ticket Vending 	Machine</a:t>
            </a:r>
          </a:p>
          <a:p>
            <a:pPr lvl="2"/>
            <a:r>
              <a:rPr lang="en-IN" dirty="0" smtClean="0"/>
              <a:t>AG : Automatic Gates</a:t>
            </a:r>
          </a:p>
          <a:p>
            <a:pPr lvl="2"/>
            <a:r>
              <a:rPr lang="en-IN" dirty="0" smtClean="0"/>
              <a:t>CPS : Central Processing      	Server</a:t>
            </a:r>
          </a:p>
          <a:p>
            <a:pPr lvl="2"/>
            <a:endParaRPr lang="en-IN" dirty="0" smtClean="0"/>
          </a:p>
          <a:p>
            <a:pPr lvl="3">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marL="365760" lvl="0" indent="-256032" algn="ctr">
              <a:spcBef>
                <a:spcPts val="400"/>
              </a:spcBef>
            </a:pPr>
            <a:r>
              <a:rPr lang="en-US" sz="2700" u="sng" dirty="0" smtClean="0">
                <a:solidFill>
                  <a:srgbClr val="92D050"/>
                </a:solidFill>
                <a:effectLst/>
                <a:ea typeface="+mn-ea"/>
                <a:cs typeface="+mn-cs"/>
              </a:rPr>
              <a:t>For entry/exist checks use of RFID tags reader gates.</a:t>
            </a:r>
          </a:p>
        </p:txBody>
      </p:sp>
      <p:pic>
        <p:nvPicPr>
          <p:cNvPr id="1026" name="Picture 2"/>
          <p:cNvPicPr>
            <a:picLocks noGrp="1" noChangeAspect="1" noChangeArrowheads="1"/>
          </p:cNvPicPr>
          <p:nvPr>
            <p:ph idx="1"/>
          </p:nvPr>
        </p:nvPicPr>
        <p:blipFill>
          <a:blip r:embed="rId2"/>
          <a:srcRect/>
          <a:stretch>
            <a:fillRect/>
          </a:stretch>
        </p:blipFill>
        <p:spPr bwMode="auto">
          <a:xfrm>
            <a:off x="609600" y="1428750"/>
            <a:ext cx="3483180" cy="4525962"/>
          </a:xfrm>
          <a:prstGeom prst="rect">
            <a:avLst/>
          </a:prstGeom>
          <a:noFill/>
          <a:ln w="9525">
            <a:noFill/>
            <a:miter lim="800000"/>
            <a:headEnd/>
            <a:tailEnd/>
          </a:ln>
          <a:effectLst/>
        </p:spPr>
      </p:pic>
      <p:sp>
        <p:nvSpPr>
          <p:cNvPr id="6" name="Rectangle 5"/>
          <p:cNvSpPr/>
          <p:nvPr/>
        </p:nvSpPr>
        <p:spPr>
          <a:xfrm>
            <a:off x="4267200" y="2667000"/>
            <a:ext cx="487680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ü"/>
            </a:pPr>
            <a:r>
              <a:rPr lang="en-US" dirty="0" smtClean="0">
                <a:solidFill>
                  <a:schemeClr val="tx1">
                    <a:lumMod val="65000"/>
                    <a:lumOff val="35000"/>
                  </a:schemeClr>
                </a:solidFill>
              </a:rPr>
              <a:t>Single gate for both </a:t>
            </a:r>
            <a:r>
              <a:rPr lang="en-US" dirty="0" smtClean="0">
                <a:solidFill>
                  <a:srgbClr val="92D050"/>
                </a:solidFill>
              </a:rPr>
              <a:t>IN</a:t>
            </a:r>
            <a:r>
              <a:rPr lang="en-US" dirty="0" smtClean="0">
                <a:solidFill>
                  <a:schemeClr val="tx1">
                    <a:lumMod val="65000"/>
                    <a:lumOff val="35000"/>
                  </a:schemeClr>
                </a:solidFill>
              </a:rPr>
              <a:t> and </a:t>
            </a:r>
            <a:r>
              <a:rPr lang="en-US" dirty="0" smtClean="0">
                <a:solidFill>
                  <a:srgbClr val="92D050"/>
                </a:solidFill>
              </a:rPr>
              <a:t>OUT</a:t>
            </a:r>
            <a:r>
              <a:rPr lang="en-US" dirty="0" smtClean="0">
                <a:solidFill>
                  <a:schemeClr val="tx1">
                    <a:lumMod val="65000"/>
                    <a:lumOff val="35000"/>
                  </a:schemeClr>
                </a:solidFill>
              </a:rPr>
              <a:t>.</a:t>
            </a:r>
          </a:p>
          <a:p>
            <a:pPr>
              <a:buFont typeface="Wingdings" pitchFamily="2" charset="2"/>
              <a:buChar char="ü"/>
            </a:pPr>
            <a:r>
              <a:rPr lang="en-US" dirty="0" smtClean="0">
                <a:solidFill>
                  <a:schemeClr val="tx1">
                    <a:lumMod val="65000"/>
                    <a:lumOff val="35000"/>
                  </a:schemeClr>
                </a:solidFill>
              </a:rPr>
              <a:t>A single gate contain two gates internally to decide </a:t>
            </a:r>
            <a:r>
              <a:rPr lang="en-US" dirty="0" smtClean="0">
                <a:solidFill>
                  <a:srgbClr val="92D050"/>
                </a:solidFill>
              </a:rPr>
              <a:t>IN</a:t>
            </a:r>
            <a:r>
              <a:rPr lang="en-US" dirty="0" smtClean="0">
                <a:solidFill>
                  <a:schemeClr val="tx1">
                    <a:lumMod val="65000"/>
                    <a:lumOff val="35000"/>
                  </a:schemeClr>
                </a:solidFill>
              </a:rPr>
              <a:t> and </a:t>
            </a:r>
            <a:r>
              <a:rPr lang="en-US" dirty="0" smtClean="0">
                <a:solidFill>
                  <a:srgbClr val="92D050"/>
                </a:solidFill>
              </a:rPr>
              <a:t>OUT</a:t>
            </a:r>
            <a:r>
              <a:rPr lang="en-US" dirty="0" smtClean="0">
                <a:solidFill>
                  <a:schemeClr val="tx1">
                    <a:lumMod val="65000"/>
                    <a:lumOff val="35000"/>
                  </a:schemeClr>
                </a:solidFill>
              </a:rPr>
              <a:t> action.</a:t>
            </a:r>
          </a:p>
          <a:p>
            <a:pPr>
              <a:buFont typeface="Wingdings" pitchFamily="2" charset="2"/>
              <a:buChar char="ü"/>
            </a:pP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Gate working principal:</a:t>
            </a:r>
            <a:endParaRPr lang="en-US" sz="2400" dirty="0"/>
          </a:p>
        </p:txBody>
      </p:sp>
      <p:pic>
        <p:nvPicPr>
          <p:cNvPr id="1026" name="Picture 2"/>
          <p:cNvPicPr>
            <a:picLocks noGrp="1" noChangeAspect="1" noChangeArrowheads="1"/>
          </p:cNvPicPr>
          <p:nvPr>
            <p:ph idx="1"/>
          </p:nvPr>
        </p:nvPicPr>
        <p:blipFill>
          <a:blip r:embed="rId2"/>
          <a:stretch>
            <a:fillRect/>
          </a:stretch>
        </p:blipFill>
        <p:spPr bwMode="auto">
          <a:xfrm>
            <a:off x="1447800" y="1143000"/>
            <a:ext cx="7239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Tag read Zone:</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1905000" y="1600200"/>
            <a:ext cx="6096000" cy="2447925"/>
          </a:xfrm>
          <a:prstGeom prst="rect">
            <a:avLst/>
          </a:prstGeom>
          <a:noFill/>
          <a:ln w="9525">
            <a:noFill/>
            <a:miter lim="800000"/>
            <a:headEnd/>
            <a:tailEnd/>
          </a:ln>
          <a:effectLst/>
        </p:spPr>
      </p:pic>
      <p:sp>
        <p:nvSpPr>
          <p:cNvPr id="5" name="TextBox 4"/>
          <p:cNvSpPr txBox="1"/>
          <p:nvPr/>
        </p:nvSpPr>
        <p:spPr>
          <a:xfrm>
            <a:off x="914400" y="4343400"/>
            <a:ext cx="7086600" cy="369332"/>
          </a:xfrm>
          <a:prstGeom prst="rect">
            <a:avLst/>
          </a:prstGeom>
          <a:noFill/>
        </p:spPr>
        <p:txBody>
          <a:bodyPr wrap="square" rtlCol="0">
            <a:spAutoFit/>
          </a:bodyPr>
          <a:lstStyle/>
          <a:p>
            <a:pPr>
              <a:buFont typeface="Wingdings" pitchFamily="2" charset="2"/>
              <a:buChar char="ü"/>
            </a:pPr>
            <a:r>
              <a:rPr lang="en-US" dirty="0" smtClean="0"/>
              <a:t>Tags will be read only when it is in range of read Zone.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133600"/>
          </a:xfrm>
        </p:spPr>
        <p:txBody>
          <a:bodyPr/>
          <a:lstStyle/>
          <a:p>
            <a:r>
              <a:rPr lang="en-US" dirty="0" smtClean="0"/>
              <a:t>Automatic Fare </a:t>
            </a:r>
            <a:br>
              <a:rPr lang="en-US" dirty="0" smtClean="0"/>
            </a:br>
            <a:r>
              <a:rPr lang="en-US" dirty="0" smtClean="0"/>
              <a:t>Collection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u="sng" dirty="0" smtClean="0">
                <a:solidFill>
                  <a:srgbClr val="92D050"/>
                </a:solidFill>
              </a:rPr>
              <a:t>Use of RFID smartcards</a:t>
            </a:r>
            <a:endParaRPr lang="en-US" sz="2800" u="sng" dirty="0">
              <a:solidFill>
                <a:srgbClr val="92D050"/>
              </a:solidFill>
            </a:endParaRPr>
          </a:p>
        </p:txBody>
      </p:sp>
      <p:sp>
        <p:nvSpPr>
          <p:cNvPr id="2" name="Content Placeholder 1"/>
          <p:cNvSpPr>
            <a:spLocks noGrp="1"/>
          </p:cNvSpPr>
          <p:nvPr>
            <p:ph idx="1"/>
          </p:nvPr>
        </p:nvSpPr>
        <p:spPr/>
        <p:txBody>
          <a:bodyPr/>
          <a:lstStyle/>
          <a:p>
            <a:r>
              <a:rPr lang="en-US" dirty="0" smtClean="0"/>
              <a:t>Smart card/Tag (Passive):</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762000" y="2209800"/>
            <a:ext cx="4210050" cy="2714625"/>
          </a:xfrm>
          <a:prstGeom prst="rect">
            <a:avLst/>
          </a:prstGeom>
          <a:noFill/>
          <a:ln w="9525">
            <a:noFill/>
            <a:miter lim="800000"/>
            <a:headEnd/>
            <a:tailEnd/>
          </a:ln>
          <a:effectLst/>
        </p:spPr>
      </p:pic>
      <p:sp>
        <p:nvSpPr>
          <p:cNvPr id="6" name="TextBox 5"/>
          <p:cNvSpPr txBox="1"/>
          <p:nvPr/>
        </p:nvSpPr>
        <p:spPr>
          <a:xfrm>
            <a:off x="5334000" y="2286000"/>
            <a:ext cx="3276600" cy="2862322"/>
          </a:xfrm>
          <a:prstGeom prst="rect">
            <a:avLst/>
          </a:prstGeom>
          <a:noFill/>
        </p:spPr>
        <p:txBody>
          <a:bodyPr wrap="square" rtlCol="0">
            <a:spAutoFit/>
          </a:bodyPr>
          <a:lstStyle/>
          <a:p>
            <a:pPr>
              <a:buFont typeface="Wingdings" pitchFamily="2" charset="2"/>
              <a:buChar char="Ø"/>
            </a:pPr>
            <a:r>
              <a:rPr lang="en-US" dirty="0" smtClean="0"/>
              <a:t> Contains encrypted data</a:t>
            </a:r>
          </a:p>
          <a:p>
            <a:pPr>
              <a:buFont typeface="Wingdings" pitchFamily="2" charset="2"/>
              <a:buChar char="Ø"/>
            </a:pPr>
            <a:r>
              <a:rPr lang="en-US" dirty="0" smtClean="0"/>
              <a:t> Card has 16 digits unique card no</a:t>
            </a:r>
          </a:p>
          <a:p>
            <a:pPr>
              <a:buFont typeface="Wingdings" pitchFamily="2" charset="2"/>
              <a:buChar char="Ø"/>
            </a:pPr>
            <a:r>
              <a:rPr lang="en-US" dirty="0" smtClean="0"/>
              <a:t> An a/c will be opened for each  passenger and a card will be issued.</a:t>
            </a:r>
          </a:p>
          <a:p>
            <a:pPr>
              <a:buFont typeface="Wingdings" pitchFamily="2" charset="2"/>
              <a:buChar char="Ø"/>
            </a:pPr>
            <a:r>
              <a:rPr lang="en-US" dirty="0" smtClean="0"/>
              <a:t> Card can be recharged online / through counter /    bank a/c automatically.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000" b="0" u="sng" dirty="0" smtClean="0">
                <a:solidFill>
                  <a:srgbClr val="92D050"/>
                </a:solidFill>
              </a:rPr>
              <a:t>Architecture and data flow</a:t>
            </a:r>
            <a:endParaRPr lang="en-US" sz="2000" b="0" u="sng" dirty="0">
              <a:solidFill>
                <a:srgbClr val="92D050"/>
              </a:solidFill>
            </a:endParaRPr>
          </a:p>
        </p:txBody>
      </p:sp>
      <p:sp>
        <p:nvSpPr>
          <p:cNvPr id="2" name="Content Placeholder 1"/>
          <p:cNvSpPr>
            <a:spLocks noGrp="1"/>
          </p:cNvSpPr>
          <p:nvPr>
            <p:ph idx="1"/>
          </p:nvPr>
        </p:nvSpPr>
        <p:spPr/>
        <p:txBody>
          <a:bodyPr>
            <a:normAutofit/>
          </a:bodyPr>
          <a:lstStyle/>
          <a:p>
            <a:pPr marL="0" indent="0">
              <a:buNone/>
            </a:pPr>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p:txBody>
      </p:sp>
      <p:sp>
        <p:nvSpPr>
          <p:cNvPr id="12" name="Rectangle 11"/>
          <p:cNvSpPr/>
          <p:nvPr/>
        </p:nvSpPr>
        <p:spPr>
          <a:xfrm>
            <a:off x="838200" y="2362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Station A computer </a:t>
            </a:r>
            <a:endParaRPr lang="en-US" sz="1400" dirty="0"/>
          </a:p>
        </p:txBody>
      </p:sp>
      <p:sp>
        <p:nvSpPr>
          <p:cNvPr id="13" name="Rectangle 12"/>
          <p:cNvSpPr/>
          <p:nvPr/>
        </p:nvSpPr>
        <p:spPr>
          <a:xfrm>
            <a:off x="2895600" y="19050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smtClean="0">
                <a:solidFill>
                  <a:prstClr val="white"/>
                </a:solidFill>
              </a:rPr>
              <a:t>Station B computer</a:t>
            </a:r>
            <a:endParaRPr lang="en-US" dirty="0"/>
          </a:p>
        </p:txBody>
      </p:sp>
      <p:sp>
        <p:nvSpPr>
          <p:cNvPr id="14" name="Rectangle 13"/>
          <p:cNvSpPr/>
          <p:nvPr/>
        </p:nvSpPr>
        <p:spPr>
          <a:xfrm>
            <a:off x="4953000" y="19050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Station C Computer </a:t>
            </a:r>
            <a:endParaRPr lang="en-US" sz="1400" dirty="0"/>
          </a:p>
        </p:txBody>
      </p:sp>
      <p:sp>
        <p:nvSpPr>
          <p:cNvPr id="15" name="Rectangle 14"/>
          <p:cNvSpPr/>
          <p:nvPr/>
        </p:nvSpPr>
        <p:spPr>
          <a:xfrm>
            <a:off x="7162800" y="2362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Station D Compute </a:t>
            </a:r>
            <a:endParaRPr lang="en-US" sz="1400" dirty="0"/>
          </a:p>
        </p:txBody>
      </p:sp>
      <p:sp>
        <p:nvSpPr>
          <p:cNvPr id="16" name="Rectangle 15"/>
          <p:cNvSpPr/>
          <p:nvPr/>
        </p:nvSpPr>
        <p:spPr>
          <a:xfrm>
            <a:off x="0" y="38100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Z Computer</a:t>
            </a:r>
            <a:endParaRPr lang="en-US" dirty="0"/>
          </a:p>
        </p:txBody>
      </p:sp>
      <p:sp>
        <p:nvSpPr>
          <p:cNvPr id="17" name="Rectangle 16"/>
          <p:cNvSpPr/>
          <p:nvPr/>
        </p:nvSpPr>
        <p:spPr>
          <a:xfrm>
            <a:off x="990600" y="5257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I Computer</a:t>
            </a:r>
            <a:endParaRPr lang="en-US" dirty="0"/>
          </a:p>
        </p:txBody>
      </p:sp>
      <p:sp>
        <p:nvSpPr>
          <p:cNvPr id="18" name="Rectangle 17"/>
          <p:cNvSpPr/>
          <p:nvPr/>
        </p:nvSpPr>
        <p:spPr>
          <a:xfrm>
            <a:off x="2971800" y="5791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H Computer</a:t>
            </a:r>
            <a:endParaRPr lang="en-US" dirty="0"/>
          </a:p>
        </p:txBody>
      </p:sp>
      <p:sp>
        <p:nvSpPr>
          <p:cNvPr id="19" name="Rectangle 18"/>
          <p:cNvSpPr/>
          <p:nvPr/>
        </p:nvSpPr>
        <p:spPr>
          <a:xfrm>
            <a:off x="5181600" y="5791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G Computer</a:t>
            </a:r>
            <a:endParaRPr lang="en-US" dirty="0"/>
          </a:p>
        </p:txBody>
      </p:sp>
      <p:sp>
        <p:nvSpPr>
          <p:cNvPr id="20" name="Rectangle 19"/>
          <p:cNvSpPr/>
          <p:nvPr/>
        </p:nvSpPr>
        <p:spPr>
          <a:xfrm>
            <a:off x="7239000" y="51054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F Computer</a:t>
            </a:r>
            <a:endParaRPr lang="en-US" dirty="0"/>
          </a:p>
        </p:txBody>
      </p:sp>
      <p:sp>
        <p:nvSpPr>
          <p:cNvPr id="21" name="Rectangle 20"/>
          <p:cNvSpPr/>
          <p:nvPr/>
        </p:nvSpPr>
        <p:spPr>
          <a:xfrm>
            <a:off x="7924800" y="38100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Station E Computer</a:t>
            </a:r>
            <a:endParaRPr lang="en-US" dirty="0"/>
          </a:p>
        </p:txBody>
      </p:sp>
      <p:sp>
        <p:nvSpPr>
          <p:cNvPr id="22" name="Rectangle 21"/>
          <p:cNvSpPr/>
          <p:nvPr/>
        </p:nvSpPr>
        <p:spPr>
          <a:xfrm>
            <a:off x="3962400" y="38100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Central computer </a:t>
            </a:r>
            <a:endParaRPr lang="en-US" sz="1400" dirty="0"/>
          </a:p>
        </p:txBody>
      </p:sp>
      <p:cxnSp>
        <p:nvCxnSpPr>
          <p:cNvPr id="24" name="Straight Connector 23"/>
          <p:cNvCxnSpPr/>
          <p:nvPr/>
        </p:nvCxnSpPr>
        <p:spPr>
          <a:xfrm>
            <a:off x="2057400" y="2819400"/>
            <a:ext cx="1905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1"/>
          </p:cNvCxnSpPr>
          <p:nvPr/>
        </p:nvCxnSpPr>
        <p:spPr>
          <a:xfrm>
            <a:off x="1219200" y="4038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133600" y="4267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8" idx="0"/>
          </p:cNvCxnSpPr>
          <p:nvPr/>
        </p:nvCxnSpPr>
        <p:spPr>
          <a:xfrm rot="5400000">
            <a:off x="3124200" y="4724400"/>
            <a:ext cx="1524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2" idx="2"/>
            <a:endCxn id="19" idx="0"/>
          </p:cNvCxnSpPr>
          <p:nvPr/>
        </p:nvCxnSpPr>
        <p:spPr>
          <a:xfrm rot="16200000" flipH="1">
            <a:off x="4419600" y="4419600"/>
            <a:ext cx="1524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81600" y="4267200"/>
            <a:ext cx="2057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3"/>
            <a:endCxn id="21" idx="1"/>
          </p:cNvCxnSpPr>
          <p:nvPr/>
        </p:nvCxnSpPr>
        <p:spPr>
          <a:xfrm>
            <a:off x="5181600" y="4038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181600" y="2819400"/>
            <a:ext cx="1981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4" idx="2"/>
          </p:cNvCxnSpPr>
          <p:nvPr/>
        </p:nvCxnSpPr>
        <p:spPr>
          <a:xfrm rot="5400000">
            <a:off x="4457700" y="2705100"/>
            <a:ext cx="1447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3" idx="2"/>
          </p:cNvCxnSpPr>
          <p:nvPr/>
        </p:nvCxnSpPr>
        <p:spPr>
          <a:xfrm rot="16200000" flipH="1">
            <a:off x="3162300" y="2705100"/>
            <a:ext cx="144780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SYNC:</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09600" y="2133600"/>
            <a:ext cx="4214813" cy="1986756"/>
          </a:xfrm>
          <a:prstGeom prst="rect">
            <a:avLst/>
          </a:prstGeom>
          <a:noFill/>
          <a:ln w="9525">
            <a:noFill/>
            <a:miter lim="800000"/>
            <a:headEnd/>
            <a:tailEnd/>
          </a:ln>
          <a:effectLst/>
        </p:spPr>
      </p:pic>
      <p:sp>
        <p:nvSpPr>
          <p:cNvPr id="5" name="TextBox 4"/>
          <p:cNvSpPr txBox="1"/>
          <p:nvPr/>
        </p:nvSpPr>
        <p:spPr>
          <a:xfrm>
            <a:off x="3505200" y="3505200"/>
            <a:ext cx="914400" cy="369332"/>
          </a:xfrm>
          <a:prstGeom prst="rect">
            <a:avLst/>
          </a:prstGeom>
          <a:noFill/>
        </p:spPr>
        <p:txBody>
          <a:bodyPr wrap="square" rtlCol="0">
            <a:spAutoFit/>
          </a:bodyPr>
          <a:lstStyle/>
          <a:p>
            <a:r>
              <a:rPr lang="en-US" dirty="0" smtClean="0">
                <a:solidFill>
                  <a:schemeClr val="bg1"/>
                </a:solidFill>
              </a:rPr>
              <a:t>Train</a:t>
            </a:r>
            <a:endParaRPr lang="en-US" dirty="0">
              <a:solidFill>
                <a:schemeClr val="bg1"/>
              </a:solidFill>
            </a:endParaRPr>
          </a:p>
        </p:txBody>
      </p:sp>
      <p:sp>
        <p:nvSpPr>
          <p:cNvPr id="6" name="TextBox 5"/>
          <p:cNvSpPr txBox="1"/>
          <p:nvPr/>
        </p:nvSpPr>
        <p:spPr>
          <a:xfrm>
            <a:off x="914400" y="3505200"/>
            <a:ext cx="1524000" cy="369332"/>
          </a:xfrm>
          <a:prstGeom prst="rect">
            <a:avLst/>
          </a:prstGeom>
          <a:noFill/>
        </p:spPr>
        <p:txBody>
          <a:bodyPr wrap="square" rtlCol="0">
            <a:spAutoFit/>
          </a:bodyPr>
          <a:lstStyle/>
          <a:p>
            <a:r>
              <a:rPr lang="en-US" dirty="0" smtClean="0">
                <a:solidFill>
                  <a:schemeClr val="bg1"/>
                </a:solidFill>
              </a:rPr>
              <a:t>Train</a:t>
            </a:r>
            <a:endParaRPr lang="en-US" dirty="0">
              <a:solidFill>
                <a:schemeClr val="bg1"/>
              </a:solidFill>
            </a:endParaRPr>
          </a:p>
        </p:txBody>
      </p:sp>
      <p:sp>
        <p:nvSpPr>
          <p:cNvPr id="7" name="TextBox 6"/>
          <p:cNvSpPr txBox="1"/>
          <p:nvPr/>
        </p:nvSpPr>
        <p:spPr>
          <a:xfrm>
            <a:off x="2286000" y="3581400"/>
            <a:ext cx="1371600" cy="253916"/>
          </a:xfrm>
          <a:prstGeom prst="rect">
            <a:avLst/>
          </a:prstGeom>
          <a:noFill/>
        </p:spPr>
        <p:txBody>
          <a:bodyPr wrap="square" rtlCol="0">
            <a:spAutoFit/>
          </a:bodyPr>
          <a:lstStyle/>
          <a:p>
            <a:r>
              <a:rPr lang="en-US" sz="1050" dirty="0" smtClean="0"/>
              <a:t>Track</a:t>
            </a:r>
            <a:endParaRPr lang="en-US" sz="1050" dirty="0"/>
          </a:p>
        </p:txBody>
      </p:sp>
      <p:sp>
        <p:nvSpPr>
          <p:cNvPr id="8" name="TextBox 7"/>
          <p:cNvSpPr txBox="1"/>
          <p:nvPr/>
        </p:nvSpPr>
        <p:spPr>
          <a:xfrm>
            <a:off x="2286000" y="3352800"/>
            <a:ext cx="1447800" cy="253916"/>
          </a:xfrm>
          <a:prstGeom prst="rect">
            <a:avLst/>
          </a:prstGeom>
          <a:noFill/>
        </p:spPr>
        <p:txBody>
          <a:bodyPr wrap="square" rtlCol="0">
            <a:spAutoFit/>
          </a:bodyPr>
          <a:lstStyle/>
          <a:p>
            <a:r>
              <a:rPr lang="en-US" sz="1050" dirty="0" smtClean="0">
                <a:solidFill>
                  <a:schemeClr val="bg1"/>
                </a:solidFill>
              </a:rPr>
              <a:t>Platform</a:t>
            </a:r>
            <a:endParaRPr lang="en-US" sz="1050" dirty="0">
              <a:solidFill>
                <a:schemeClr val="bg1"/>
              </a:solidFill>
            </a:endParaRPr>
          </a:p>
        </p:txBody>
      </p:sp>
      <p:sp>
        <p:nvSpPr>
          <p:cNvPr id="9" name="TextBox 8"/>
          <p:cNvSpPr txBox="1"/>
          <p:nvPr/>
        </p:nvSpPr>
        <p:spPr>
          <a:xfrm>
            <a:off x="990600" y="2667000"/>
            <a:ext cx="1447800" cy="400110"/>
          </a:xfrm>
          <a:prstGeom prst="rect">
            <a:avLst/>
          </a:prstGeom>
          <a:noFill/>
        </p:spPr>
        <p:txBody>
          <a:bodyPr wrap="square" rtlCol="0">
            <a:spAutoFit/>
          </a:bodyPr>
          <a:lstStyle/>
          <a:p>
            <a:pPr algn="ctr"/>
            <a:r>
              <a:rPr lang="en-US" sz="1000" dirty="0" smtClean="0"/>
              <a:t>Train data transfer to station computer</a:t>
            </a:r>
            <a:endParaRPr lang="en-US" sz="1000" dirty="0"/>
          </a:p>
        </p:txBody>
      </p:sp>
      <p:sp>
        <p:nvSpPr>
          <p:cNvPr id="10" name="TextBox 9"/>
          <p:cNvSpPr txBox="1"/>
          <p:nvPr/>
        </p:nvSpPr>
        <p:spPr>
          <a:xfrm>
            <a:off x="3581400" y="2514600"/>
            <a:ext cx="1447800" cy="400110"/>
          </a:xfrm>
          <a:prstGeom prst="rect">
            <a:avLst/>
          </a:prstGeom>
          <a:noFill/>
        </p:spPr>
        <p:txBody>
          <a:bodyPr wrap="square" rtlCol="0">
            <a:spAutoFit/>
          </a:bodyPr>
          <a:lstStyle/>
          <a:p>
            <a:pPr algn="ctr"/>
            <a:r>
              <a:rPr lang="en-US" sz="1000" dirty="0" smtClean="0"/>
              <a:t>Train data transfer to station computer</a:t>
            </a:r>
            <a:endParaRPr lang="en-US" sz="1000" dirty="0"/>
          </a:p>
        </p:txBody>
      </p:sp>
      <p:cxnSp>
        <p:nvCxnSpPr>
          <p:cNvPr id="14" name="Straight Arrow Connector 13"/>
          <p:cNvCxnSpPr>
            <a:stCxn id="9" idx="0"/>
          </p:cNvCxnSpPr>
          <p:nvPr/>
        </p:nvCxnSpPr>
        <p:spPr>
          <a:xfrm rot="5400000" flipH="1" flipV="1">
            <a:off x="2076450" y="2305050"/>
            <a:ext cx="1588" cy="723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2590800" y="2438400"/>
            <a:ext cx="1905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838200" y="3886200"/>
            <a:ext cx="426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81600" y="2362200"/>
            <a:ext cx="3657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62600" y="2362200"/>
            <a:ext cx="3048000" cy="457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TextBox 22"/>
          <p:cNvSpPr txBox="1"/>
          <p:nvPr/>
        </p:nvSpPr>
        <p:spPr>
          <a:xfrm>
            <a:off x="5562600" y="2362200"/>
            <a:ext cx="3048000" cy="430887"/>
          </a:xfrm>
          <a:prstGeom prst="rect">
            <a:avLst/>
          </a:prstGeom>
          <a:noFill/>
        </p:spPr>
        <p:txBody>
          <a:bodyPr wrap="square" rtlCol="0">
            <a:spAutoFit/>
          </a:bodyPr>
          <a:lstStyle/>
          <a:p>
            <a:r>
              <a:rPr lang="en-US" sz="1100" dirty="0" smtClean="0"/>
              <a:t>Detail of all passengers newly ‘IN’ or left train here who were in this train before. </a:t>
            </a:r>
            <a:endParaRPr lang="en-US" sz="1100" dirty="0"/>
          </a:p>
        </p:txBody>
      </p:sp>
      <p:sp>
        <p:nvSpPr>
          <p:cNvPr id="24" name="Left Arrow 23"/>
          <p:cNvSpPr/>
          <p:nvPr/>
        </p:nvSpPr>
        <p:spPr>
          <a:xfrm>
            <a:off x="4953000" y="25908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04800" y="18288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03564" y="1777916"/>
            <a:ext cx="3200400" cy="261610"/>
          </a:xfrm>
          <a:prstGeom prst="rect">
            <a:avLst/>
          </a:prstGeom>
          <a:noFill/>
        </p:spPr>
        <p:txBody>
          <a:bodyPr wrap="square" rtlCol="0">
            <a:spAutoFit/>
          </a:bodyPr>
          <a:lstStyle/>
          <a:p>
            <a:r>
              <a:rPr lang="en-US" sz="1100" dirty="0" smtClean="0"/>
              <a:t>Detail of all passengers who is in this train. </a:t>
            </a:r>
            <a:endParaRPr lang="en-US" sz="1100" dirty="0"/>
          </a:p>
        </p:txBody>
      </p:sp>
      <p:sp>
        <p:nvSpPr>
          <p:cNvPr id="27" name="Rectangle 26"/>
          <p:cNvSpPr/>
          <p:nvPr/>
        </p:nvSpPr>
        <p:spPr>
          <a:xfrm>
            <a:off x="533400" y="1739942"/>
            <a:ext cx="2971800" cy="304800"/>
          </a:xfrm>
          <a:prstGeom prst="rect">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1524000" y="22098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7200" y="4267200"/>
            <a:ext cx="8305800" cy="923330"/>
          </a:xfrm>
          <a:prstGeom prst="rect">
            <a:avLst/>
          </a:prstGeom>
          <a:noFill/>
        </p:spPr>
        <p:txBody>
          <a:bodyPr wrap="square" rtlCol="0">
            <a:spAutoFit/>
          </a:bodyPr>
          <a:lstStyle/>
          <a:p>
            <a:pPr>
              <a:buFont typeface="Wingdings" pitchFamily="2" charset="2"/>
              <a:buChar char="ü"/>
            </a:pPr>
            <a:r>
              <a:rPr lang="en-US" dirty="0" smtClean="0"/>
              <a:t>Central computer data of a particular passenger will be updated, when passenger left that particular train by which journey was performed.</a:t>
            </a:r>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a:xfrm>
            <a:off x="457200" y="304800"/>
            <a:ext cx="8229600" cy="5702491"/>
          </a:xfrm>
        </p:spPr>
        <p:txBody>
          <a:bodyPr/>
          <a:lstStyle/>
          <a:p>
            <a:r>
              <a:rPr lang="en-US" dirty="0" smtClean="0"/>
              <a:t>Data Flow:</a:t>
            </a:r>
            <a:endParaRPr lang="en-US" dirty="0"/>
          </a:p>
        </p:txBody>
      </p:sp>
      <p:sp>
        <p:nvSpPr>
          <p:cNvPr id="4" name="Rectangle 3"/>
          <p:cNvSpPr/>
          <p:nvPr/>
        </p:nvSpPr>
        <p:spPr>
          <a:xfrm>
            <a:off x="2133600" y="2286000"/>
            <a:ext cx="2590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685800" y="1371600"/>
            <a:ext cx="7658100" cy="4391025"/>
          </a:xfrm>
          <a:prstGeom prst="rect">
            <a:avLst/>
          </a:prstGeom>
          <a:noFill/>
          <a:ln w="9525">
            <a:noFill/>
            <a:miter lim="800000"/>
            <a:headEnd/>
            <a:tailEnd/>
          </a:ln>
          <a:effectLst/>
        </p:spPr>
      </p:pic>
      <p:sp>
        <p:nvSpPr>
          <p:cNvPr id="8" name="TextBox 7"/>
          <p:cNvSpPr txBox="1"/>
          <p:nvPr/>
        </p:nvSpPr>
        <p:spPr>
          <a:xfrm>
            <a:off x="4267200" y="1905000"/>
            <a:ext cx="4876800" cy="369332"/>
          </a:xfrm>
          <a:prstGeom prst="rect">
            <a:avLst/>
          </a:prstGeom>
          <a:noFill/>
        </p:spPr>
        <p:txBody>
          <a:bodyPr wrap="square" rtlCol="0">
            <a:spAutoFit/>
          </a:bodyPr>
          <a:lstStyle/>
          <a:p>
            <a:r>
              <a:rPr lang="en-US" dirty="0" smtClean="0"/>
              <a:t>Sending Info to Station Computer</a:t>
            </a:r>
            <a:endParaRPr lang="en-US" dirty="0"/>
          </a:p>
        </p:txBody>
      </p:sp>
      <p:sp>
        <p:nvSpPr>
          <p:cNvPr id="9" name="Left Arrow 8"/>
          <p:cNvSpPr/>
          <p:nvPr/>
        </p:nvSpPr>
        <p:spPr>
          <a:xfrm>
            <a:off x="6705600" y="2514600"/>
            <a:ext cx="1447800" cy="1295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685800" y="2438400"/>
            <a:ext cx="1371600" cy="1295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u="sng" dirty="0" smtClean="0">
                <a:solidFill>
                  <a:srgbClr val="92D050"/>
                </a:solidFill>
              </a:rPr>
              <a:t>This System Yields</a:t>
            </a:r>
            <a:endParaRPr lang="en-US" sz="3200" u="sng" dirty="0">
              <a:solidFill>
                <a:srgbClr val="92D050"/>
              </a:solidFill>
            </a:endParaRPr>
          </a:p>
        </p:txBody>
      </p:sp>
      <p:sp>
        <p:nvSpPr>
          <p:cNvPr id="2" name="Content Placeholder 1"/>
          <p:cNvSpPr>
            <a:spLocks noGrp="1"/>
          </p:cNvSpPr>
          <p:nvPr>
            <p:ph idx="1"/>
          </p:nvPr>
        </p:nvSpPr>
        <p:spPr/>
        <p:txBody>
          <a:bodyPr>
            <a:normAutofit fontScale="85000" lnSpcReduction="20000"/>
          </a:bodyPr>
          <a:lstStyle/>
          <a:p>
            <a:r>
              <a:rPr lang="en-US" dirty="0" smtClean="0"/>
              <a:t>Full access controlled ticketing.</a:t>
            </a:r>
          </a:p>
          <a:p>
            <a:r>
              <a:rPr lang="en-US" dirty="0" smtClean="0"/>
              <a:t>No Queue for getting tickets.</a:t>
            </a:r>
          </a:p>
          <a:p>
            <a:r>
              <a:rPr lang="en-US" dirty="0" smtClean="0"/>
              <a:t>No need to book unreserved tickets.</a:t>
            </a:r>
          </a:p>
          <a:p>
            <a:r>
              <a:rPr lang="en-US" dirty="0" smtClean="0"/>
              <a:t>No need of manual examine tickets.</a:t>
            </a:r>
          </a:p>
          <a:p>
            <a:r>
              <a:rPr lang="en-US" dirty="0" smtClean="0"/>
              <a:t>With W/L e-ticket passengers can travel. </a:t>
            </a:r>
          </a:p>
          <a:p>
            <a:r>
              <a:rPr lang="en-US" dirty="0" smtClean="0"/>
              <a:t>No need of manual filing TDR.</a:t>
            </a:r>
          </a:p>
          <a:p>
            <a:r>
              <a:rPr lang="en-US" dirty="0" smtClean="0"/>
              <a:t>Physical security increases.</a:t>
            </a:r>
          </a:p>
          <a:p>
            <a:r>
              <a:rPr lang="en-US" dirty="0" smtClean="0"/>
              <a:t>Each and every traveling person is being monitor.</a:t>
            </a:r>
          </a:p>
          <a:p>
            <a:r>
              <a:rPr lang="en-US" dirty="0" smtClean="0"/>
              <a:t>User friendly system.</a:t>
            </a:r>
          </a:p>
          <a:p>
            <a:r>
              <a:rPr lang="en-US" dirty="0" smtClean="0"/>
              <a:t>One system for entire ticketing.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dirty="0"/>
              <a:t>Common security </a:t>
            </a:r>
            <a:r>
              <a:rPr lang="en-US" dirty="0" smtClean="0"/>
              <a:t>attacks and countermeasures </a:t>
            </a:r>
            <a:endParaRPr lang="en-US" dirty="0"/>
          </a:p>
        </p:txBody>
      </p:sp>
      <p:sp>
        <p:nvSpPr>
          <p:cNvPr id="49155" name="Rectangle 3"/>
          <p:cNvSpPr>
            <a:spLocks noGrp="1" noChangeArrowheads="1"/>
          </p:cNvSpPr>
          <p:nvPr>
            <p:ph idx="1"/>
          </p:nvPr>
        </p:nvSpPr>
        <p:spPr/>
        <p:txBody>
          <a:bodyPr/>
          <a:lstStyle/>
          <a:p>
            <a:pPr lvl="1"/>
            <a:r>
              <a:rPr lang="en-US" sz="2400" dirty="0" smtClean="0"/>
              <a:t>Eavesdropping </a:t>
            </a:r>
          </a:p>
          <a:p>
            <a:pPr lvl="1"/>
            <a:r>
              <a:rPr lang="en-US" sz="2400" dirty="0" smtClean="0"/>
              <a:t>Data Corruption </a:t>
            </a:r>
          </a:p>
          <a:p>
            <a:pPr lvl="1"/>
            <a:r>
              <a:rPr lang="en-US" sz="2400" dirty="0" smtClean="0"/>
              <a:t>Data Modification</a:t>
            </a:r>
          </a:p>
          <a:p>
            <a:pPr lvl="1"/>
            <a:r>
              <a:rPr lang="en-US" sz="2400" dirty="0" smtClean="0"/>
              <a:t>Man-in-the-Middle Attack</a:t>
            </a:r>
          </a:p>
          <a:p>
            <a:pPr lvl="1"/>
            <a:r>
              <a:rPr lang="en-US" sz="2400" dirty="0" smtClean="0"/>
              <a:t>Solutions and Recommendations</a:t>
            </a:r>
          </a:p>
          <a:p>
            <a:pPr lvl="1"/>
            <a:r>
              <a:rPr lang="en-US" sz="2400" dirty="0" smtClean="0"/>
              <a:t>Data security and Security devices</a:t>
            </a:r>
          </a:p>
          <a:p>
            <a:pPr lvl="1">
              <a:buNone/>
            </a:pPr>
            <a:endParaRPr lang="en-US" sz="2400" dirty="0" smtClean="0"/>
          </a:p>
          <a:p>
            <a:pPr lvl="1"/>
            <a:endParaRPr lang="en-US" sz="2400" dirty="0" smtClean="0"/>
          </a:p>
          <a:p>
            <a:pPr>
              <a:lnSpc>
                <a:spcPct val="90000"/>
              </a:lnSpc>
              <a:buNone/>
            </a:pPr>
            <a:endParaRPr lang="en-US" sz="2400" dirty="0"/>
          </a:p>
        </p:txBody>
      </p:sp>
      <p:sp>
        <p:nvSpPr>
          <p:cNvPr id="6" name="Slide Number Placeholder 5"/>
          <p:cNvSpPr>
            <a:spLocks noGrp="1"/>
          </p:cNvSpPr>
          <p:nvPr>
            <p:ph type="sldNum" sz="quarter" idx="12"/>
          </p:nvPr>
        </p:nvSpPr>
        <p:spPr/>
        <p:txBody>
          <a:bodyPr/>
          <a:lstStyle/>
          <a:p>
            <a:fld id="{6F88E5F3-C179-48AD-AB0B-A2D39A07B40E}"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Intrusion </a:t>
            </a:r>
            <a:r>
              <a:rPr lang="en-US" dirty="0"/>
              <a:t>Prevention System </a:t>
            </a:r>
          </a:p>
        </p:txBody>
      </p:sp>
      <p:sp>
        <p:nvSpPr>
          <p:cNvPr id="3" name="Content Placeholder 2"/>
          <p:cNvSpPr>
            <a:spLocks noGrp="1"/>
          </p:cNvSpPr>
          <p:nvPr>
            <p:ph idx="1"/>
          </p:nvPr>
        </p:nvSpPr>
        <p:spPr/>
        <p:txBody>
          <a:bodyPr>
            <a:normAutofit/>
          </a:bodyPr>
          <a:lstStyle/>
          <a:p>
            <a:r>
              <a:rPr lang="en-US" dirty="0"/>
              <a:t>An Intrusion Prevention System is a network security device that monitors network and/or system activities for malicious or unwanted behavior and can react, in real-time, to block or prevent those activities</a:t>
            </a:r>
            <a:r>
              <a:rPr lang="en-US" dirty="0" smtClean="0"/>
              <a:t/>
            </a:r>
            <a:br>
              <a:rPr lang="en-US" dirty="0" smtClean="0"/>
            </a:br>
            <a:r>
              <a:rPr lang="en-US" dirty="0"/>
              <a:t>IPS can detect and block:</a:t>
            </a:r>
            <a:r>
              <a:rPr lang="en-US" dirty="0" smtClean="0"/>
              <a:t/>
            </a:r>
            <a:br>
              <a:rPr lang="en-US" dirty="0" smtClean="0"/>
            </a:br>
            <a:r>
              <a:rPr lang="en-US" dirty="0"/>
              <a:t>OS, Web and database attacks</a:t>
            </a:r>
            <a:r>
              <a:rPr lang="en-US" dirty="0" smtClean="0"/>
              <a:t/>
            </a:r>
            <a:br>
              <a:rPr lang="en-US" dirty="0" smtClean="0"/>
            </a:br>
            <a:r>
              <a:rPr lang="en-US" dirty="0"/>
              <a:t>Spyware / </a:t>
            </a:r>
            <a:r>
              <a:rPr lang="en-US" dirty="0" smtClean="0"/>
              <a:t>Malware</a:t>
            </a:r>
            <a:br>
              <a:rPr lang="en-US" dirty="0" smtClean="0"/>
            </a:br>
            <a:r>
              <a:rPr lang="en-US" dirty="0"/>
              <a:t>Worm propagation</a:t>
            </a:r>
            <a:r>
              <a:rPr lang="en-US" dirty="0" smtClean="0"/>
              <a:t/>
            </a:r>
            <a:br>
              <a:rPr lang="en-US" dirty="0" smtClean="0"/>
            </a:br>
            <a:r>
              <a:rPr lang="en-US" dirty="0"/>
              <a:t>Critical outbound data loss (data leakage)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4400" dirty="0" smtClean="0">
              <a:latin typeface="Times New Roman" pitchFamily="18" charset="0"/>
              <a:cs typeface="Times New Roman" pitchFamily="18" charset="0"/>
            </a:endParaRPr>
          </a:p>
          <a:p>
            <a:pPr algn="ctr">
              <a:buNone/>
            </a:pPr>
            <a:r>
              <a:rPr lang="en-US" sz="4400" dirty="0" smtClean="0">
                <a:latin typeface="Times New Roman" pitchFamily="18" charset="0"/>
                <a:cs typeface="Times New Roman" pitchFamily="18" charset="0"/>
              </a:rPr>
              <a:t>Thank You</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Access Control: It is the term associated with physical security and information security. It is the selective restriction of access to a place or other resource.</a:t>
            </a:r>
          </a:p>
          <a:p>
            <a:endParaRPr lang="en-US" sz="2400" dirty="0"/>
          </a:p>
          <a:p>
            <a:r>
              <a:rPr lang="en-US" sz="2400" dirty="0" smtClean="0"/>
              <a:t>Full Access Control: Restricting the entry and exit to a  resource.</a:t>
            </a:r>
          </a:p>
          <a:p>
            <a:endParaRPr lang="en-US" sz="2400" dirty="0"/>
          </a:p>
          <a:p>
            <a:r>
              <a:rPr lang="en-US" sz="2400" dirty="0" smtClean="0"/>
              <a:t>Full Access Controlled Ticketing.</a:t>
            </a:r>
          </a:p>
          <a:p>
            <a:endParaRPr lang="en-US" sz="2400" dirty="0"/>
          </a:p>
          <a:p>
            <a:endParaRPr lang="en-US" sz="2400" dirty="0" smtClean="0"/>
          </a:p>
          <a:p>
            <a:pPr>
              <a:buNone/>
            </a:pP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pic>
        <p:nvPicPr>
          <p:cNvPr id="3" name="Picture 2"/>
          <p:cNvPicPr>
            <a:picLocks noChangeAspect="1" noChangeArrowheads="1"/>
          </p:cNvPicPr>
          <p:nvPr/>
        </p:nvPicPr>
        <p:blipFill>
          <a:blip r:embed="rId2"/>
          <a:srcRect/>
          <a:stretch>
            <a:fillRect/>
          </a:stretch>
        </p:blipFill>
        <p:spPr bwMode="auto">
          <a:xfrm>
            <a:off x="609600" y="1752600"/>
            <a:ext cx="79248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Ticketing</a:t>
            </a:r>
            <a:endParaRPr lang="en-US" dirty="0"/>
          </a:p>
        </p:txBody>
      </p:sp>
      <p:sp>
        <p:nvSpPr>
          <p:cNvPr id="3" name="Content Placeholder 2"/>
          <p:cNvSpPr>
            <a:spLocks noGrp="1"/>
          </p:cNvSpPr>
          <p:nvPr>
            <p:ph idx="1"/>
          </p:nvPr>
        </p:nvSpPr>
        <p:spPr/>
        <p:txBody>
          <a:bodyPr/>
          <a:lstStyle/>
          <a:p>
            <a:r>
              <a:rPr lang="en-IN" dirty="0" smtClean="0"/>
              <a:t>Tokens</a:t>
            </a:r>
          </a:p>
          <a:p>
            <a:r>
              <a:rPr lang="en-IN" dirty="0" smtClean="0"/>
              <a:t>Paper tickets</a:t>
            </a:r>
          </a:p>
          <a:p>
            <a:r>
              <a:rPr lang="en-IN" dirty="0" smtClean="0"/>
              <a:t>Magnetic stripe ticket</a:t>
            </a:r>
          </a:p>
          <a:p>
            <a:r>
              <a:rPr lang="en-IN" dirty="0" smtClean="0"/>
              <a:t>Contact-based smartcards</a:t>
            </a:r>
          </a:p>
          <a:p>
            <a:r>
              <a:rPr lang="en-IN" dirty="0" smtClean="0"/>
              <a:t>Contactless Cards	</a:t>
            </a:r>
          </a:p>
          <a:p>
            <a:r>
              <a:rPr lang="en-IN" smtClean="0"/>
              <a:t>Mobile ticketing</a:t>
            </a: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Tokens</a:t>
            </a:r>
            <a:endParaRPr lang="en-IN" dirty="0"/>
          </a:p>
        </p:txBody>
      </p:sp>
      <p:sp>
        <p:nvSpPr>
          <p:cNvPr id="3" name="Content Placeholder 2"/>
          <p:cNvSpPr>
            <a:spLocks noGrp="1"/>
          </p:cNvSpPr>
          <p:nvPr>
            <p:ph idx="1"/>
          </p:nvPr>
        </p:nvSpPr>
        <p:spPr/>
        <p:txBody>
          <a:bodyPr/>
          <a:lstStyle/>
          <a:p>
            <a:r>
              <a:rPr lang="en-IN" dirty="0" smtClean="0"/>
              <a:t>Generally they are single journey tokens that are valid only for a one way journey. </a:t>
            </a:r>
          </a:p>
          <a:p>
            <a:r>
              <a:rPr lang="en-IN" dirty="0" smtClean="0"/>
              <a:t>Value depends on destination.</a:t>
            </a:r>
          </a:p>
          <a:p>
            <a:r>
              <a:rPr lang="en-IN" dirty="0" smtClean="0"/>
              <a:t>Delhi Metro tokens have an NFC (Near Field Communication) tag inside which allows the exit machines to read/write data on it.</a:t>
            </a:r>
          </a:p>
          <a:p>
            <a:pPr marL="0" indent="0">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Paper tickets </a:t>
            </a:r>
            <a:endParaRPr lang="en-IN" dirty="0"/>
          </a:p>
        </p:txBody>
      </p:sp>
      <p:sp>
        <p:nvSpPr>
          <p:cNvPr id="3" name="Content Placeholder 2"/>
          <p:cNvSpPr>
            <a:spLocks noGrp="1"/>
          </p:cNvSpPr>
          <p:nvPr>
            <p:ph idx="1"/>
          </p:nvPr>
        </p:nvSpPr>
        <p:spPr/>
        <p:txBody>
          <a:bodyPr/>
          <a:lstStyle/>
          <a:p>
            <a:r>
              <a:rPr lang="en-IN" dirty="0" smtClean="0"/>
              <a:t>They may have bar codes which can be read by a bar code reader.</a:t>
            </a:r>
          </a:p>
          <a:p>
            <a:r>
              <a:rPr lang="en-IN" dirty="0" smtClean="0"/>
              <a:t>They can be manually checked by a ticket collector.</a:t>
            </a:r>
          </a:p>
          <a:p>
            <a:pPr marL="0" indent="0">
              <a:buNone/>
            </a:pP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42"/>
            <a:ext cx="8229600" cy="1181686"/>
          </a:xfrm>
        </p:spPr>
        <p:txBody>
          <a:bodyPr>
            <a:normAutofit fontScale="90000"/>
          </a:bodyPr>
          <a:lstStyle/>
          <a:p>
            <a:r>
              <a:rPr lang="en-IN" dirty="0" smtClean="0"/>
              <a:t>Magnetic stripe ticket</a:t>
            </a:r>
            <a:br>
              <a:rPr lang="en-IN" dirty="0" smtClean="0"/>
            </a:br>
            <a:endParaRPr lang="en-IN" dirty="0"/>
          </a:p>
        </p:txBody>
      </p:sp>
      <p:sp>
        <p:nvSpPr>
          <p:cNvPr id="3" name="Content Placeholder 2"/>
          <p:cNvSpPr>
            <a:spLocks noGrp="1"/>
          </p:cNvSpPr>
          <p:nvPr>
            <p:ph idx="1"/>
          </p:nvPr>
        </p:nvSpPr>
        <p:spPr>
          <a:xfrm>
            <a:off x="457200" y="1071546"/>
            <a:ext cx="8229600" cy="5054617"/>
          </a:xfrm>
        </p:spPr>
        <p:txBody>
          <a:bodyPr/>
          <a:lstStyle/>
          <a:p>
            <a:r>
              <a:rPr lang="en-IN" dirty="0" smtClean="0"/>
              <a:t>capable of storing data by modifying the magnetism of tiny iron-based magnetic particles on a band of magnetic material on the card. Each particle is really a very tiny bar magnet .</a:t>
            </a:r>
          </a:p>
          <a:p>
            <a:r>
              <a:rPr lang="en-IN" dirty="0"/>
              <a:t>R</a:t>
            </a:r>
            <a:r>
              <a:rPr lang="en-IN" dirty="0" smtClean="0"/>
              <a:t>ead by swiping past a magnetic reading head</a:t>
            </a:r>
          </a:p>
          <a:p>
            <a:r>
              <a:rPr lang="en-IN" dirty="0" smtClean="0"/>
              <a:t>Data encoding-Tracks with different bit densities</a:t>
            </a:r>
          </a:p>
          <a:p>
            <a:pPr marL="0" indent="0">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Contact-based smartcards</a:t>
            </a:r>
            <a:endParaRPr lang="en-IN" dirty="0"/>
          </a:p>
        </p:txBody>
      </p:sp>
      <p:sp>
        <p:nvSpPr>
          <p:cNvPr id="3" name="Content Placeholder 2"/>
          <p:cNvSpPr>
            <a:spLocks noGrp="1"/>
          </p:cNvSpPr>
          <p:nvPr>
            <p:ph idx="1"/>
          </p:nvPr>
        </p:nvSpPr>
        <p:spPr/>
        <p:txBody>
          <a:bodyPr>
            <a:normAutofit/>
          </a:bodyPr>
          <a:lstStyle/>
          <a:p>
            <a:r>
              <a:rPr lang="en-IN" dirty="0" smtClean="0"/>
              <a:t>Contact smart cards have a contact area of approximately 1 square centimetre , comprising several gold-plated contact pads. These pads provide electrical connectivity when inserted into a reader, which is used as a communications medium between the smart card and a host (e.g., a computer, a point of sale terminal). Cards do not contain batteries; power is supplied by the card reader.</a:t>
            </a:r>
          </a:p>
          <a:p>
            <a:r>
              <a:rPr lang="en-IN" dirty="0" smtClean="0"/>
              <a:t>Communication protocols for contact smart cards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898</TotalTime>
  <Words>839</Words>
  <Application>Microsoft Office PowerPoint</Application>
  <PresentationFormat>On-screen Show (4:3)</PresentationFormat>
  <Paragraphs>177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Crop</vt:lpstr>
      <vt:lpstr>Summer Training Presentation on Automatic Fare Collection                           </vt:lpstr>
      <vt:lpstr>Automatic Fare  Collection</vt:lpstr>
      <vt:lpstr>Introduction</vt:lpstr>
      <vt:lpstr>Introduction (Cont..)</vt:lpstr>
      <vt:lpstr>Types of Ticketing</vt:lpstr>
      <vt:lpstr>Tokens</vt:lpstr>
      <vt:lpstr>Paper tickets </vt:lpstr>
      <vt:lpstr>Magnetic stripe ticket </vt:lpstr>
      <vt:lpstr>Contact-based smartcards</vt:lpstr>
      <vt:lpstr>Contactless Cards</vt:lpstr>
      <vt:lpstr>Advantages of Full Access Controlled Ticketing</vt:lpstr>
      <vt:lpstr>Technology</vt:lpstr>
      <vt:lpstr>Contd…</vt:lpstr>
      <vt:lpstr>Technology (Cont….)</vt:lpstr>
      <vt:lpstr>Technology (Cont…)</vt:lpstr>
      <vt:lpstr>Architecture</vt:lpstr>
      <vt:lpstr>For entry/exist checks use of RFID tags reader gates.</vt:lpstr>
      <vt:lpstr>Gate working principal:</vt:lpstr>
      <vt:lpstr>Tag read Zone:</vt:lpstr>
      <vt:lpstr>Use of RFID smartcards</vt:lpstr>
      <vt:lpstr>Architecture and data flow</vt:lpstr>
      <vt:lpstr>Data SYNC:</vt:lpstr>
      <vt:lpstr> </vt:lpstr>
      <vt:lpstr>This System Yields</vt:lpstr>
      <vt:lpstr>Common security attacks and countermeasures </vt:lpstr>
      <vt:lpstr> Intrusion Prevention System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Access Controlled Ticketing</dc:title>
  <dc:creator>kavita kathe</dc:creator>
  <cp:lastModifiedBy>Abhi</cp:lastModifiedBy>
  <cp:revision>131</cp:revision>
  <dcterms:created xsi:type="dcterms:W3CDTF">2015-08-30T16:46:08Z</dcterms:created>
  <dcterms:modified xsi:type="dcterms:W3CDTF">2018-07-09T11:06:44Z</dcterms:modified>
</cp:coreProperties>
</file>