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1" r:id="rId1"/>
  </p:sldMasterIdLst>
  <p:sldIdLst>
    <p:sldId id="280" r:id="rId2"/>
    <p:sldId id="281" r:id="rId3"/>
    <p:sldId id="283"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pPr/>
              <a:t>7/9/2018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t>                                     </a:t>
            </a:r>
          </a:p>
          <a:p>
            <a:pPr>
              <a:buNone/>
            </a:pPr>
            <a:r>
              <a:rPr lang="en-US" sz="4400" b="1" dirty="0" smtClean="0">
                <a:solidFill>
                  <a:schemeClr val="accent1">
                    <a:lumMod val="50000"/>
                  </a:schemeClr>
                </a:solidFill>
              </a:rPr>
              <a:t> </a:t>
            </a:r>
            <a:r>
              <a:rPr lang="en-US" sz="4400" b="1" dirty="0" smtClean="0">
                <a:solidFill>
                  <a:schemeClr val="accent1">
                    <a:lumMod val="50000"/>
                  </a:schemeClr>
                </a:solidFill>
              </a:rPr>
              <a:t>                         Project Report</a:t>
            </a:r>
          </a:p>
          <a:p>
            <a:pPr>
              <a:buNone/>
            </a:pPr>
            <a:endParaRPr lang="en-US" dirty="0" smtClean="0"/>
          </a:p>
          <a:p>
            <a:pPr>
              <a:buNone/>
            </a:pPr>
            <a:r>
              <a:rPr lang="en-US" dirty="0" smtClean="0"/>
              <a:t>Submitted to                                                                          Submitted by</a:t>
            </a:r>
          </a:p>
          <a:p>
            <a:pPr>
              <a:buNone/>
            </a:pPr>
            <a:r>
              <a:rPr lang="en-US" dirty="0" smtClean="0"/>
              <a:t>Ashok </a:t>
            </a:r>
            <a:r>
              <a:rPr lang="en-US" dirty="0" err="1" smtClean="0"/>
              <a:t>Maurya</a:t>
            </a:r>
            <a:r>
              <a:rPr lang="en-US" dirty="0" smtClean="0"/>
              <a:t>                                                                       Karan Singh </a:t>
            </a:r>
            <a:r>
              <a:rPr lang="en-US" dirty="0" err="1" smtClean="0"/>
              <a:t>Parihar</a:t>
            </a:r>
            <a:r>
              <a:rPr lang="en-US" dirty="0" smtClean="0"/>
              <a:t> </a:t>
            </a:r>
          </a:p>
          <a:p>
            <a:pPr>
              <a:buNone/>
            </a:pPr>
            <a:r>
              <a:rPr lang="en-US" dirty="0" smtClean="0"/>
              <a:t>GM(S&amp;T)                                                                               </a:t>
            </a:r>
            <a:r>
              <a:rPr lang="en-US" dirty="0" err="1" smtClean="0"/>
              <a:t>B.Tech</a:t>
            </a:r>
            <a:r>
              <a:rPr lang="en-US" dirty="0" smtClean="0"/>
              <a:t> JECRC</a:t>
            </a:r>
          </a:p>
        </p:txBody>
      </p:sp>
      <p:pic>
        <p:nvPicPr>
          <p:cNvPr id="4" name="Picture 3" descr="jaipur-metro.jpg"/>
          <p:cNvPicPr>
            <a:picLocks noChangeAspect="1"/>
          </p:cNvPicPr>
          <p:nvPr/>
        </p:nvPicPr>
        <p:blipFill>
          <a:blip r:embed="rId2"/>
          <a:stretch>
            <a:fillRect/>
          </a:stretch>
        </p:blipFill>
        <p:spPr>
          <a:xfrm>
            <a:off x="2532993" y="777436"/>
            <a:ext cx="6229483" cy="299577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Direct Line Telephone Communication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The direct line telephone communication system shall provide control telephone lines for track operation, traction power supply control and maintenance telephone lines for track, rolling stock, signalling and telecommunications. The system shall ensure instant, un-interruptible communication between key points, </a:t>
            </a:r>
            <a:r>
              <a:rPr lang="en-IN" dirty="0"/>
              <a:t>w</a:t>
            </a:r>
            <a:r>
              <a:rPr lang="en-IN" dirty="0" smtClean="0"/>
              <a:t>hich shall include the following-</a:t>
            </a:r>
          </a:p>
          <a:p>
            <a:r>
              <a:rPr lang="en-IN" dirty="0" smtClean="0"/>
              <a:t>Between OCC and different key locations like all Station Control Rooms (SCR),Depot Control Centre (DCC),Traction Sub Stations(TSS),Receiving Sub Station (RSS), Auxiliary Sub Station (ASS), Each signalling equipment room and telecommunication equipment room at Stations and Depots and emergency telephones in the tunnels.</a:t>
            </a:r>
          </a:p>
          <a:p>
            <a:r>
              <a:rPr lang="en-IN" dirty="0" smtClean="0"/>
              <a:t>Between adjacent and interfacing Station Control Rooms.</a:t>
            </a:r>
          </a:p>
          <a:p>
            <a:endParaRPr lang="en-IN" dirty="0"/>
          </a:p>
        </p:txBody>
      </p:sp>
    </p:spTree>
    <p:extLst>
      <p:ext uri="{BB962C8B-B14F-4D97-AF65-F5344CB8AC3E}">
        <p14:creationId xmlns="" xmlns:p14="http://schemas.microsoft.com/office/powerpoint/2010/main" val="9353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a:t>
            </a:r>
            <a:r>
              <a:rPr lang="en-IN" dirty="0"/>
              <a:t>Direct Line Telephone Communication</a:t>
            </a:r>
          </a:p>
        </p:txBody>
      </p:sp>
      <p:sp>
        <p:nvSpPr>
          <p:cNvPr id="3" name="Content Placeholder 2"/>
          <p:cNvSpPr>
            <a:spLocks noGrp="1"/>
          </p:cNvSpPr>
          <p:nvPr>
            <p:ph idx="1"/>
          </p:nvPr>
        </p:nvSpPr>
        <p:spPr/>
        <p:txBody>
          <a:bodyPr/>
          <a:lstStyle/>
          <a:p>
            <a:r>
              <a:rPr lang="en-IN" dirty="0"/>
              <a:t>Between adjacent and </a:t>
            </a:r>
            <a:r>
              <a:rPr lang="en-IN" dirty="0" smtClean="0"/>
              <a:t>interfacing interlocked </a:t>
            </a:r>
            <a:r>
              <a:rPr lang="en-IN" dirty="0"/>
              <a:t>Station Control Rooms.</a:t>
            </a:r>
          </a:p>
          <a:p>
            <a:r>
              <a:rPr lang="en-IN" dirty="0" smtClean="0"/>
              <a:t>Between adjacent interlocked </a:t>
            </a:r>
            <a:r>
              <a:rPr lang="en-IN" dirty="0"/>
              <a:t>Station Control </a:t>
            </a:r>
            <a:r>
              <a:rPr lang="en-IN" dirty="0" smtClean="0"/>
              <a:t>Rooms and DCC.</a:t>
            </a:r>
          </a:p>
          <a:p>
            <a:r>
              <a:rPr lang="en-IN" dirty="0" smtClean="0"/>
              <a:t>For emergency communication at locations close to the cross passengers in the tunnels.</a:t>
            </a:r>
          </a:p>
          <a:p>
            <a:r>
              <a:rPr lang="en-IN" dirty="0" smtClean="0"/>
              <a:t>Between OCC and Police, Fire services through leased PSTN Telephone lines, if any.</a:t>
            </a:r>
            <a:endParaRPr lang="en-IN" dirty="0"/>
          </a:p>
          <a:p>
            <a:endParaRPr lang="en-IN" dirty="0"/>
          </a:p>
        </p:txBody>
      </p:sp>
    </p:spTree>
    <p:extLst>
      <p:ext uri="{BB962C8B-B14F-4D97-AF65-F5344CB8AC3E}">
        <p14:creationId xmlns="" xmlns:p14="http://schemas.microsoft.com/office/powerpoint/2010/main" val="3871522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Network Management System</a:t>
            </a:r>
            <a:endParaRPr lang="en-IN" dirty="0"/>
          </a:p>
        </p:txBody>
      </p:sp>
      <p:sp>
        <p:nvSpPr>
          <p:cNvPr id="3" name="Content Placeholder 2"/>
          <p:cNvSpPr>
            <a:spLocks noGrp="1"/>
          </p:cNvSpPr>
          <p:nvPr>
            <p:ph idx="1"/>
          </p:nvPr>
        </p:nvSpPr>
        <p:spPr/>
        <p:txBody>
          <a:bodyPr/>
          <a:lstStyle/>
          <a:p>
            <a:r>
              <a:rPr lang="en-IN" dirty="0" smtClean="0"/>
              <a:t>The Telephone Network including EPABX and Direct line Telephone Communication System shall be monitored, supervised and controlled by a Network Management System.</a:t>
            </a:r>
          </a:p>
          <a:p>
            <a:pPr marL="0" indent="0">
              <a:buNone/>
            </a:pPr>
            <a:endParaRPr lang="en-IN" dirty="0"/>
          </a:p>
          <a:p>
            <a:pPr marL="0" indent="0">
              <a:buNone/>
            </a:pPr>
            <a:r>
              <a:rPr lang="en-IN" dirty="0" smtClean="0"/>
              <a:t>All Equipment's of Telephone System are powered 48V DC.</a:t>
            </a:r>
            <a:endParaRPr lang="en-IN" dirty="0"/>
          </a:p>
        </p:txBody>
      </p:sp>
    </p:spTree>
    <p:extLst>
      <p:ext uri="{BB962C8B-B14F-4D97-AF65-F5344CB8AC3E}">
        <p14:creationId xmlns="" xmlns:p14="http://schemas.microsoft.com/office/powerpoint/2010/main" val="3561858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TRAIN RADIO SYSTEM</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The Train Radio System shall comprise the following main functional elements:</a:t>
            </a:r>
          </a:p>
          <a:p>
            <a:r>
              <a:rPr lang="en-IN" dirty="0" smtClean="0"/>
              <a:t>Train Radio to OCC and vice-versa.</a:t>
            </a:r>
          </a:p>
          <a:p>
            <a:r>
              <a:rPr lang="en-IN" dirty="0" smtClean="0"/>
              <a:t>Hand Portable Phone to OCC and vice versa.</a:t>
            </a:r>
          </a:p>
          <a:p>
            <a:r>
              <a:rPr lang="en-IN" dirty="0" smtClean="0"/>
              <a:t>Hand Portable Phone </a:t>
            </a:r>
            <a:r>
              <a:rPr lang="en-IN" dirty="0"/>
              <a:t>to </a:t>
            </a:r>
            <a:r>
              <a:rPr lang="en-IN" dirty="0" smtClean="0"/>
              <a:t>DCC </a:t>
            </a:r>
            <a:r>
              <a:rPr lang="en-IN" dirty="0"/>
              <a:t>and </a:t>
            </a:r>
            <a:r>
              <a:rPr lang="en-IN" dirty="0" smtClean="0"/>
              <a:t>vice-versa.</a:t>
            </a:r>
          </a:p>
          <a:p>
            <a:r>
              <a:rPr lang="en-IN" dirty="0"/>
              <a:t>Hand Portable </a:t>
            </a:r>
            <a:r>
              <a:rPr lang="en-IN" dirty="0" smtClean="0"/>
              <a:t>Phone to </a:t>
            </a:r>
            <a:r>
              <a:rPr lang="en-IN" dirty="0"/>
              <a:t>Hand Portable Phone </a:t>
            </a:r>
            <a:r>
              <a:rPr lang="en-IN" dirty="0" smtClean="0"/>
              <a:t>.</a:t>
            </a:r>
          </a:p>
          <a:p>
            <a:r>
              <a:rPr lang="en-IN" dirty="0" smtClean="0"/>
              <a:t>SCR to OCC and </a:t>
            </a:r>
            <a:r>
              <a:rPr lang="en-IN" dirty="0"/>
              <a:t>Hand Portable Phone </a:t>
            </a:r>
            <a:r>
              <a:rPr lang="en-IN" dirty="0" smtClean="0"/>
              <a:t>/Train Mobiles and vice-versa.</a:t>
            </a:r>
          </a:p>
          <a:p>
            <a:r>
              <a:rPr lang="en-IN" dirty="0" smtClean="0"/>
              <a:t>Distress call between the train-borne mobile and Hand Portable Phone as well as between Hand Portable Phones.</a:t>
            </a:r>
            <a:endParaRPr lang="en-IN" dirty="0"/>
          </a:p>
        </p:txBody>
      </p:sp>
    </p:spTree>
    <p:extLst>
      <p:ext uri="{BB962C8B-B14F-4D97-AF65-F5344CB8AC3E}">
        <p14:creationId xmlns="" xmlns:p14="http://schemas.microsoft.com/office/powerpoint/2010/main" val="1353763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Terrestrial Trunked Radio (TETRA)</a:t>
            </a:r>
            <a:endParaRPr lang="en-IN" dirty="0"/>
          </a:p>
        </p:txBody>
      </p:sp>
      <p:sp>
        <p:nvSpPr>
          <p:cNvPr id="3" name="Content Placeholder 2"/>
          <p:cNvSpPr>
            <a:spLocks noGrp="1"/>
          </p:cNvSpPr>
          <p:nvPr>
            <p:ph idx="1"/>
          </p:nvPr>
        </p:nvSpPr>
        <p:spPr/>
        <p:txBody>
          <a:bodyPr>
            <a:normAutofit lnSpcReduction="10000"/>
          </a:bodyPr>
          <a:lstStyle/>
          <a:p>
            <a:r>
              <a:rPr lang="en-IN" dirty="0" smtClean="0"/>
              <a:t>TETRA is a professional mobile radio and two-way trans-receiver </a:t>
            </a:r>
            <a:r>
              <a:rPr lang="en-IN" dirty="0"/>
              <a:t>specification.</a:t>
            </a:r>
          </a:p>
          <a:p>
            <a:r>
              <a:rPr lang="en-IN" dirty="0" smtClean="0"/>
              <a:t>TETRA uses Time Division Multiplexing (TDMA) with 4 user channels on radio carrier and 25 KHz spacing between carriers.</a:t>
            </a:r>
          </a:p>
          <a:p>
            <a:r>
              <a:rPr lang="en-IN" dirty="0" smtClean="0"/>
              <a:t>A frequency range of 380-420 MHz is used.</a:t>
            </a:r>
          </a:p>
          <a:p>
            <a:r>
              <a:rPr lang="en-IN" dirty="0" smtClean="0"/>
              <a:t>Types of users – </a:t>
            </a:r>
          </a:p>
          <a:p>
            <a:pPr>
              <a:buFont typeface="+mj-lt"/>
              <a:buAutoNum type="arabicPeriod"/>
            </a:pPr>
            <a:r>
              <a:rPr lang="en-IN" dirty="0" smtClean="0"/>
              <a:t>Hand Portable</a:t>
            </a:r>
          </a:p>
          <a:p>
            <a:pPr>
              <a:buFont typeface="+mj-lt"/>
              <a:buAutoNum type="arabicPeriod"/>
            </a:pPr>
            <a:r>
              <a:rPr lang="en-IN" dirty="0" smtClean="0"/>
              <a:t>Train Radio</a:t>
            </a:r>
          </a:p>
          <a:p>
            <a:pPr>
              <a:buFont typeface="+mj-lt"/>
              <a:buAutoNum type="arabicPeriod"/>
            </a:pPr>
            <a:r>
              <a:rPr lang="en-IN" dirty="0" smtClean="0"/>
              <a:t>Radio Console Workstation</a:t>
            </a:r>
          </a:p>
          <a:p>
            <a:pPr>
              <a:buFont typeface="+mj-lt"/>
              <a:buAutoNum type="arabicPeriod"/>
            </a:pPr>
            <a:r>
              <a:rPr lang="en-IN" dirty="0" smtClean="0"/>
              <a:t>Zetron</a:t>
            </a:r>
          </a:p>
        </p:txBody>
      </p:sp>
    </p:spTree>
    <p:extLst>
      <p:ext uri="{BB962C8B-B14F-4D97-AF65-F5344CB8AC3E}">
        <p14:creationId xmlns="" xmlns:p14="http://schemas.microsoft.com/office/powerpoint/2010/main" val="4168920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Terrestrial </a:t>
            </a:r>
            <a:r>
              <a:rPr lang="en-IN" dirty="0"/>
              <a:t>Trunked Radio (TETRA)</a:t>
            </a:r>
          </a:p>
        </p:txBody>
      </p:sp>
      <p:sp>
        <p:nvSpPr>
          <p:cNvPr id="3" name="Content Placeholder 2"/>
          <p:cNvSpPr>
            <a:spLocks noGrp="1"/>
          </p:cNvSpPr>
          <p:nvPr>
            <p:ph idx="1"/>
          </p:nvPr>
        </p:nvSpPr>
        <p:spPr/>
        <p:txBody>
          <a:bodyPr>
            <a:normAutofit fontScale="92500" lnSpcReduction="10000"/>
          </a:bodyPr>
          <a:lstStyle/>
          <a:p>
            <a:r>
              <a:rPr lang="en-IN" dirty="0" smtClean="0"/>
              <a:t>Base Station is installed on every station with range divided into bands of 10MHz.</a:t>
            </a:r>
          </a:p>
          <a:p>
            <a:r>
              <a:rPr lang="en-IN" dirty="0" smtClean="0"/>
              <a:t>Modulation used is pi/4-QPSK.</a:t>
            </a:r>
          </a:p>
          <a:p>
            <a:r>
              <a:rPr lang="en-IN" dirty="0" smtClean="0"/>
              <a:t>Both group call and private call features are available.</a:t>
            </a:r>
          </a:p>
          <a:p>
            <a:r>
              <a:rPr lang="en-IN" dirty="0" smtClean="0"/>
              <a:t>The components of base radio are:</a:t>
            </a:r>
          </a:p>
          <a:p>
            <a:pPr>
              <a:buFont typeface="+mj-lt"/>
              <a:buAutoNum type="arabicPeriod"/>
            </a:pPr>
            <a:r>
              <a:rPr lang="en-IN" dirty="0" smtClean="0"/>
              <a:t>Power Supply (48V DC)</a:t>
            </a:r>
          </a:p>
          <a:p>
            <a:pPr>
              <a:buFont typeface="+mj-lt"/>
              <a:buAutoNum type="arabicPeriod"/>
            </a:pPr>
            <a:r>
              <a:rPr lang="en-IN" dirty="0" smtClean="0"/>
              <a:t>Base Radio Controller</a:t>
            </a:r>
          </a:p>
          <a:p>
            <a:pPr>
              <a:buFont typeface="+mj-lt"/>
              <a:buAutoNum type="arabicPeriod"/>
            </a:pPr>
            <a:r>
              <a:rPr lang="en-IN" dirty="0" smtClean="0"/>
              <a:t>Transmitter</a:t>
            </a:r>
          </a:p>
          <a:p>
            <a:pPr>
              <a:buFont typeface="+mj-lt"/>
              <a:buAutoNum type="arabicPeriod"/>
            </a:pPr>
            <a:r>
              <a:rPr lang="en-IN" dirty="0" smtClean="0"/>
              <a:t>Receiver</a:t>
            </a:r>
          </a:p>
          <a:p>
            <a:pPr>
              <a:buFont typeface="+mj-lt"/>
              <a:buAutoNum type="arabicPeriod"/>
            </a:pPr>
            <a:r>
              <a:rPr lang="en-IN" dirty="0" smtClean="0"/>
              <a:t>Power Amplifier (75W)</a:t>
            </a:r>
          </a:p>
          <a:p>
            <a:pPr>
              <a:buFont typeface="+mj-lt"/>
              <a:buAutoNum type="arabicPeriod"/>
            </a:pPr>
            <a:r>
              <a:rPr lang="en-IN" dirty="0" smtClean="0"/>
              <a:t>TETRA site controllers(2) – provide channels.</a:t>
            </a:r>
            <a:endParaRPr lang="en-IN" dirty="0"/>
          </a:p>
        </p:txBody>
      </p:sp>
    </p:spTree>
    <p:extLst>
      <p:ext uri="{BB962C8B-B14F-4D97-AF65-F5344CB8AC3E}">
        <p14:creationId xmlns="" xmlns:p14="http://schemas.microsoft.com/office/powerpoint/2010/main" val="3701374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PUBLIC ADRESS SYSTEM</a:t>
            </a:r>
            <a:endParaRPr lang="en-IN" dirty="0"/>
          </a:p>
        </p:txBody>
      </p:sp>
      <p:sp>
        <p:nvSpPr>
          <p:cNvPr id="3" name="Content Placeholder 2"/>
          <p:cNvSpPr>
            <a:spLocks noGrp="1"/>
          </p:cNvSpPr>
          <p:nvPr>
            <p:ph idx="1"/>
          </p:nvPr>
        </p:nvSpPr>
        <p:spPr/>
        <p:txBody>
          <a:bodyPr>
            <a:normAutofit fontScale="92500"/>
          </a:bodyPr>
          <a:lstStyle/>
          <a:p>
            <a:r>
              <a:rPr lang="en-IN" dirty="0" smtClean="0"/>
              <a:t>PAS are used for making announcements on the concourse as well as platforms.</a:t>
            </a:r>
          </a:p>
          <a:p>
            <a:r>
              <a:rPr lang="en-IN" dirty="0" smtClean="0"/>
              <a:t>A public address system is an electronic sound amplification and distribution system with a microphone amplifier and loudspeakers.</a:t>
            </a:r>
          </a:p>
          <a:p>
            <a:r>
              <a:rPr lang="en-IN" dirty="0" smtClean="0"/>
              <a:t>It is divided into three parts:</a:t>
            </a:r>
          </a:p>
          <a:p>
            <a:pPr>
              <a:buFont typeface="+mj-lt"/>
              <a:buAutoNum type="arabicPeriod"/>
            </a:pPr>
            <a:r>
              <a:rPr lang="en-IN" dirty="0" smtClean="0"/>
              <a:t>Control Equipment</a:t>
            </a:r>
          </a:p>
          <a:p>
            <a:pPr>
              <a:buFont typeface="+mj-lt"/>
              <a:buAutoNum type="arabicPeriod"/>
            </a:pPr>
            <a:r>
              <a:rPr lang="en-IN" dirty="0" smtClean="0"/>
              <a:t>Speakers</a:t>
            </a:r>
          </a:p>
          <a:p>
            <a:pPr>
              <a:buFont typeface="+mj-lt"/>
              <a:buAutoNum type="arabicPeriod"/>
            </a:pPr>
            <a:r>
              <a:rPr lang="en-IN" dirty="0" smtClean="0"/>
              <a:t>Ambient Noise Sensors (ANS).</a:t>
            </a:r>
          </a:p>
          <a:p>
            <a:r>
              <a:rPr lang="en-IN" dirty="0" smtClean="0"/>
              <a:t>It works on 230V AC Supply.</a:t>
            </a:r>
          </a:p>
          <a:p>
            <a:r>
              <a:rPr lang="en-IN" dirty="0" smtClean="0"/>
              <a:t>There are 4 zones of a station namely platform 1, platform 2, concourse, technical room, therefore 2 power amplifiers are allotted for each zone. </a:t>
            </a:r>
            <a:endParaRPr lang="en-IN" dirty="0"/>
          </a:p>
        </p:txBody>
      </p:sp>
    </p:spTree>
    <p:extLst>
      <p:ext uri="{BB962C8B-B14F-4D97-AF65-F5344CB8AC3E}">
        <p14:creationId xmlns="" xmlns:p14="http://schemas.microsoft.com/office/powerpoint/2010/main" val="738936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             PUBLIC </a:t>
            </a:r>
            <a:r>
              <a:rPr lang="en-IN" dirty="0"/>
              <a:t>ADRESS SYSTEM</a:t>
            </a:r>
          </a:p>
        </p:txBody>
      </p:sp>
      <p:sp>
        <p:nvSpPr>
          <p:cNvPr id="3" name="Content Placeholder 2"/>
          <p:cNvSpPr>
            <a:spLocks noGrp="1"/>
          </p:cNvSpPr>
          <p:nvPr>
            <p:ph idx="1"/>
          </p:nvPr>
        </p:nvSpPr>
        <p:spPr>
          <a:xfrm>
            <a:off x="2516777" y="1532709"/>
            <a:ext cx="8987835" cy="4378513"/>
          </a:xfrm>
        </p:spPr>
        <p:txBody>
          <a:bodyPr>
            <a:normAutofit fontScale="85000" lnSpcReduction="20000"/>
          </a:bodyPr>
          <a:lstStyle/>
          <a:p>
            <a:r>
              <a:rPr lang="en-IN" dirty="0" smtClean="0"/>
              <a:t>DSP Router has a fully digital signal path consisting of 12 inputs and 12 outputs.</a:t>
            </a:r>
          </a:p>
          <a:p>
            <a:r>
              <a:rPr lang="en-IN" dirty="0" smtClean="0"/>
              <a:t>There are 8 ANS on a station, 2 in each zone. The purpose of ANS is to measure the level of noise and sends to DSP Router which sets the level of Power Amplifiers accordingly.</a:t>
            </a:r>
          </a:p>
          <a:p>
            <a:r>
              <a:rPr lang="en-IN" dirty="0" smtClean="0"/>
              <a:t>There are 3 types of speakers used – </a:t>
            </a:r>
          </a:p>
          <a:p>
            <a:pPr>
              <a:buFont typeface="+mj-lt"/>
              <a:buAutoNum type="arabicPeriod"/>
            </a:pPr>
            <a:r>
              <a:rPr lang="en-IN" dirty="0" smtClean="0"/>
              <a:t>28 speakers on each platform   </a:t>
            </a:r>
            <a:r>
              <a:rPr lang="en-IN" dirty="0" smtClean="0">
                <a:sym typeface="Wingdings" panose="05000000000000000000" pitchFamily="2" charset="2"/>
              </a:rPr>
              <a:t> Type CELL 10/TC</a:t>
            </a:r>
          </a:p>
          <a:p>
            <a:pPr>
              <a:buFont typeface="+mj-lt"/>
              <a:buAutoNum type="arabicPeriod"/>
            </a:pPr>
            <a:r>
              <a:rPr lang="en-IN" dirty="0" smtClean="0">
                <a:sym typeface="Wingdings" panose="05000000000000000000" pitchFamily="2" charset="2"/>
              </a:rPr>
              <a:t>55 speakers on concourse    Type MWC 6/T</a:t>
            </a:r>
          </a:p>
          <a:p>
            <a:pPr>
              <a:buFont typeface="+mj-lt"/>
              <a:buAutoNum type="arabicPeriod"/>
            </a:pPr>
            <a:r>
              <a:rPr lang="en-IN" dirty="0" smtClean="0">
                <a:sym typeface="Wingdings" panose="05000000000000000000" pitchFamily="2" charset="2"/>
              </a:rPr>
              <a:t>45 speakers on depot.   Type PH 30TC\</a:t>
            </a:r>
          </a:p>
          <a:p>
            <a:r>
              <a:rPr lang="en-IN" dirty="0" smtClean="0">
                <a:sym typeface="Wingdings" panose="05000000000000000000" pitchFamily="2" charset="2"/>
              </a:rPr>
              <a:t>There are 3 types of microphone used – </a:t>
            </a:r>
          </a:p>
          <a:p>
            <a:pPr>
              <a:buFont typeface="+mj-lt"/>
              <a:buAutoNum type="arabicPeriod"/>
            </a:pPr>
            <a:r>
              <a:rPr lang="en-IN" dirty="0">
                <a:sym typeface="Wingdings" panose="05000000000000000000" pitchFamily="2" charset="2"/>
              </a:rPr>
              <a:t> </a:t>
            </a:r>
            <a:r>
              <a:rPr lang="en-IN" dirty="0" smtClean="0">
                <a:sym typeface="Wingdings" panose="05000000000000000000" pitchFamily="2" charset="2"/>
              </a:rPr>
              <a:t>SMC: Station Control Master</a:t>
            </a:r>
          </a:p>
          <a:p>
            <a:pPr>
              <a:buFont typeface="+mj-lt"/>
              <a:buAutoNum type="arabicPeriod"/>
            </a:pPr>
            <a:r>
              <a:rPr lang="en-IN" dirty="0" smtClean="0">
                <a:sym typeface="Wingdings" panose="05000000000000000000" pitchFamily="2" charset="2"/>
              </a:rPr>
              <a:t>DM 505</a:t>
            </a:r>
          </a:p>
          <a:p>
            <a:pPr>
              <a:buFont typeface="+mj-lt"/>
              <a:buAutoNum type="arabicPeriod"/>
            </a:pPr>
            <a:r>
              <a:rPr lang="en-IN" dirty="0" smtClean="0">
                <a:sym typeface="Wingdings" panose="05000000000000000000" pitchFamily="2" charset="2"/>
              </a:rPr>
              <a:t>SM 503</a:t>
            </a:r>
          </a:p>
          <a:p>
            <a:endParaRPr lang="en-IN" dirty="0"/>
          </a:p>
        </p:txBody>
      </p:sp>
      <p:pic>
        <p:nvPicPr>
          <p:cNvPr id="4" name="Content Placeholder 4"/>
          <p:cNvPicPr>
            <a:picLocks noGrp="1"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917761" y="2813599"/>
            <a:ext cx="2185667" cy="3255503"/>
          </a:xfrm>
          <a:prstGeom prst="rect">
            <a:avLst/>
          </a:prstGeom>
        </p:spPr>
      </p:pic>
    </p:spTree>
    <p:extLst>
      <p:ext uri="{BB962C8B-B14F-4D97-AF65-F5344CB8AC3E}">
        <p14:creationId xmlns="" xmlns:p14="http://schemas.microsoft.com/office/powerpoint/2010/main" val="448458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309" y="583474"/>
            <a:ext cx="9814560" cy="1321526"/>
          </a:xfrm>
        </p:spPr>
        <p:txBody>
          <a:bodyPr>
            <a:normAutofit fontScale="90000"/>
          </a:bodyPr>
          <a:lstStyle/>
          <a:p>
            <a:r>
              <a:rPr lang="en-IN" dirty="0" smtClean="0"/>
              <a:t>PASSENGER INFORMATION DISPLAY SYSTEM</a:t>
            </a:r>
            <a:endParaRPr lang="en-IN" dirty="0"/>
          </a:p>
        </p:txBody>
      </p:sp>
      <p:sp>
        <p:nvSpPr>
          <p:cNvPr id="3" name="Content Placeholder 2"/>
          <p:cNvSpPr>
            <a:spLocks noGrp="1"/>
          </p:cNvSpPr>
          <p:nvPr>
            <p:ph idx="1"/>
          </p:nvPr>
        </p:nvSpPr>
        <p:spPr/>
        <p:txBody>
          <a:bodyPr>
            <a:normAutofit/>
          </a:bodyPr>
          <a:lstStyle/>
          <a:p>
            <a:r>
              <a:rPr lang="en-IN" dirty="0" smtClean="0"/>
              <a:t>PIDS will be triggered by Train Control and Signalling System (TC&amp;S) and shall automatically provide real time visual information about train arrival/ departure throughout the station. PIDS shall enable the operator in SCR/OCC to display routine and special emergency messages for passengers and staff in stations and in concourse at intermediate and end terminal stations and interchange stations.</a:t>
            </a:r>
          </a:p>
          <a:p>
            <a:r>
              <a:rPr lang="en-IN" dirty="0" smtClean="0"/>
              <a:t>There are 2 PIDS installed on concourse and 2 PIDS in each platform. These PIDS are LED screens and display first three arriving trains.</a:t>
            </a:r>
          </a:p>
          <a:p>
            <a:r>
              <a:rPr lang="en-IN" dirty="0" smtClean="0"/>
              <a:t>The control equipment is placed inside TER. </a:t>
            </a:r>
            <a:endParaRPr lang="en-IN" dirty="0"/>
          </a:p>
        </p:txBody>
      </p:sp>
    </p:spTree>
    <p:extLst>
      <p:ext uri="{BB962C8B-B14F-4D97-AF65-F5344CB8AC3E}">
        <p14:creationId xmlns="" xmlns:p14="http://schemas.microsoft.com/office/powerpoint/2010/main" val="689834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Functioning of PIDS</a:t>
            </a:r>
            <a:endParaRPr lang="en-IN" dirty="0"/>
          </a:p>
        </p:txBody>
      </p:sp>
      <p:sp>
        <p:nvSpPr>
          <p:cNvPr id="3" name="Content Placeholder 2"/>
          <p:cNvSpPr>
            <a:spLocks noGrp="1"/>
          </p:cNvSpPr>
          <p:nvPr>
            <p:ph idx="1"/>
          </p:nvPr>
        </p:nvSpPr>
        <p:spPr>
          <a:xfrm>
            <a:off x="1471750" y="2037806"/>
            <a:ext cx="5599610" cy="3553097"/>
          </a:xfrm>
        </p:spPr>
        <p:txBody>
          <a:bodyPr>
            <a:normAutofit fontScale="70000" lnSpcReduction="20000"/>
          </a:bodyPr>
          <a:lstStyle/>
          <a:p>
            <a:r>
              <a:rPr lang="en-IN" dirty="0" smtClean="0"/>
              <a:t>There are 2 racks, one in OCC and other in TER room.</a:t>
            </a:r>
          </a:p>
          <a:p>
            <a:pPr>
              <a:buFont typeface="+mj-lt"/>
              <a:buAutoNum type="arabicPeriod"/>
            </a:pPr>
            <a:r>
              <a:rPr lang="en-IN" dirty="0" smtClean="0"/>
              <a:t>The information comes from ATS server which is connected than to the switch, which forwards it to the router of LAN through SDH.</a:t>
            </a:r>
          </a:p>
          <a:p>
            <a:pPr>
              <a:buFont typeface="+mj-lt"/>
              <a:buAutoNum type="arabicPeriod"/>
            </a:pPr>
            <a:r>
              <a:rPr lang="en-IN" dirty="0" smtClean="0"/>
              <a:t>This information is transferred to TER rack switch which records the information displayed as well as provides it to media converter, which records the information displayed as well as provides it to media converter, which converts the light into electrical signals.</a:t>
            </a:r>
          </a:p>
          <a:p>
            <a:r>
              <a:rPr lang="en-IN" dirty="0" smtClean="0"/>
              <a:t>ODF : Optical Distribution Frame which interfaces with LED array.</a:t>
            </a:r>
            <a:endParaRPr lang="en-IN" dirty="0"/>
          </a:p>
        </p:txBody>
      </p:sp>
      <p:pic>
        <p:nvPicPr>
          <p:cNvPr id="4" name="Picture 3" descr="download"/>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071360" y="2593225"/>
            <a:ext cx="4906661" cy="2096341"/>
          </a:xfrm>
          <a:prstGeom prst="rect">
            <a:avLst/>
          </a:prstGeom>
          <a:noFill/>
          <a:ln>
            <a:noFill/>
          </a:ln>
        </p:spPr>
      </p:pic>
    </p:spTree>
    <p:extLst>
      <p:ext uri="{BB962C8B-B14F-4D97-AF65-F5344CB8AC3E}">
        <p14:creationId xmlns="" xmlns:p14="http://schemas.microsoft.com/office/powerpoint/2010/main" val="2660263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Acknowledgement</a:t>
            </a:r>
            <a:endParaRPr lang="en-US" dirty="0"/>
          </a:p>
        </p:txBody>
      </p:sp>
      <p:sp>
        <p:nvSpPr>
          <p:cNvPr id="3" name="Content Placeholder 2"/>
          <p:cNvSpPr>
            <a:spLocks noGrp="1"/>
          </p:cNvSpPr>
          <p:nvPr>
            <p:ph idx="1"/>
          </p:nvPr>
        </p:nvSpPr>
        <p:spPr/>
        <p:txBody>
          <a:bodyPr>
            <a:normAutofit/>
          </a:bodyPr>
          <a:lstStyle/>
          <a:p>
            <a:r>
              <a:rPr lang="en-US" dirty="0" smtClean="0"/>
              <a:t>The work on this project was conducted as a part of my summer training </a:t>
            </a:r>
            <a:r>
              <a:rPr lang="en-US" dirty="0" smtClean="0"/>
              <a:t>during June </a:t>
            </a:r>
            <a:r>
              <a:rPr lang="en-US" dirty="0" smtClean="0"/>
              <a:t>2018. Appreciation is expressed to the members who served as the </a:t>
            </a:r>
            <a:r>
              <a:rPr lang="en-US" dirty="0" smtClean="0"/>
              <a:t>Technical Advisors </a:t>
            </a:r>
            <a:r>
              <a:rPr lang="en-US" dirty="0" smtClean="0"/>
              <a:t>for their input and assistance. A special gratitude to Mr. Anil </a:t>
            </a:r>
            <a:r>
              <a:rPr lang="en-US" dirty="0" smtClean="0"/>
              <a:t>Kumar, without </a:t>
            </a:r>
            <a:r>
              <a:rPr lang="en-US" dirty="0" smtClean="0"/>
              <a:t>whom the training would not have been made possible. Appreciation is also acknowledged to </a:t>
            </a:r>
            <a:r>
              <a:rPr lang="en-US" dirty="0" err="1" smtClean="0"/>
              <a:t>Jaipur</a:t>
            </a:r>
            <a:r>
              <a:rPr lang="en-US" dirty="0" smtClean="0"/>
              <a:t> Metro Rail Corporation Ltd. For allocating their resources and technical support.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MASTER CLOCK</a:t>
            </a:r>
            <a:endParaRPr lang="en-IN" dirty="0"/>
          </a:p>
        </p:txBody>
      </p:sp>
      <p:sp>
        <p:nvSpPr>
          <p:cNvPr id="3" name="Content Placeholder 2"/>
          <p:cNvSpPr>
            <a:spLocks noGrp="1"/>
          </p:cNvSpPr>
          <p:nvPr>
            <p:ph idx="1"/>
          </p:nvPr>
        </p:nvSpPr>
        <p:spPr/>
        <p:txBody>
          <a:bodyPr>
            <a:normAutofit fontScale="92500"/>
          </a:bodyPr>
          <a:lstStyle/>
          <a:p>
            <a:r>
              <a:rPr lang="en-IN" dirty="0" smtClean="0"/>
              <a:t>The clock system shall be based on the principal of master, sub-master and slave clocks working mechanism. Master  clock shall be installed at the OCC and shall be capable to drive number of sub-master clocks as per requirements.</a:t>
            </a:r>
          </a:p>
          <a:p>
            <a:r>
              <a:rPr lang="en-IN" dirty="0" smtClean="0"/>
              <a:t>The master clock is built around Global Positioning System (GPS) receiver and shall be self-correcting in the event that the synchronization GPS signal is lost temporary and re-established. In the absence of GPS, the receiver shall operate in free running mode with an internal clock supplying the time signals.</a:t>
            </a:r>
          </a:p>
          <a:p>
            <a:r>
              <a:rPr lang="en-IN" dirty="0" smtClean="0"/>
              <a:t>The master clock is capable of receiving Universal Co-ordinated Time (UTC) data from GPS satellite, decoding and verifying it and passing the data forward to slave clock. </a:t>
            </a:r>
            <a:endParaRPr lang="en-IN" dirty="0"/>
          </a:p>
        </p:txBody>
      </p:sp>
    </p:spTree>
    <p:extLst>
      <p:ext uri="{BB962C8B-B14F-4D97-AF65-F5344CB8AC3E}">
        <p14:creationId xmlns="" xmlns:p14="http://schemas.microsoft.com/office/powerpoint/2010/main" val="2563924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Functions of Master Clock System </a:t>
            </a:r>
            <a:endParaRPr lang="en-IN" dirty="0"/>
          </a:p>
        </p:txBody>
      </p:sp>
      <p:sp>
        <p:nvSpPr>
          <p:cNvPr id="3" name="Content Placeholder 2"/>
          <p:cNvSpPr>
            <a:spLocks noGrp="1"/>
          </p:cNvSpPr>
          <p:nvPr>
            <p:ph idx="1"/>
          </p:nvPr>
        </p:nvSpPr>
        <p:spPr/>
        <p:txBody>
          <a:bodyPr/>
          <a:lstStyle/>
          <a:p>
            <a:r>
              <a:rPr lang="en-IN" dirty="0" smtClean="0"/>
              <a:t>Provide the master clock source for equipment synchronization.</a:t>
            </a:r>
          </a:p>
          <a:p>
            <a:r>
              <a:rPr lang="en-IN" dirty="0" smtClean="0"/>
              <a:t>Provide the master reference date and time information.</a:t>
            </a:r>
          </a:p>
          <a:p>
            <a:r>
              <a:rPr lang="en-IN" dirty="0" smtClean="0"/>
              <a:t>Provide the reference clock signals for station clock displays.</a:t>
            </a:r>
          </a:p>
          <a:p>
            <a:r>
              <a:rPr lang="en-IN" dirty="0" smtClean="0"/>
              <a:t>Distribute the master clock source and reference date and time information to OCC, Stations and Depot.</a:t>
            </a:r>
            <a:endParaRPr lang="en-IN" dirty="0"/>
          </a:p>
        </p:txBody>
      </p:sp>
    </p:spTree>
    <p:extLst>
      <p:ext uri="{BB962C8B-B14F-4D97-AF65-F5344CB8AC3E}">
        <p14:creationId xmlns="" xmlns:p14="http://schemas.microsoft.com/office/powerpoint/2010/main" val="3185761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CLOSED CIRCUIT TELEVISION SYSTEM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CCTV system shall be provided for real time, colour visual surveillance through colour display of all public and selected areas. It is supervised locally from SCR &amp; OCC. CCTV shall also cover as a minimum all curved platform on the metro corridor in the normal direction of travel, to provide train drivers with a clear, un-obstructed view of the entire length of the train from the driving cab.</a:t>
            </a:r>
          </a:p>
          <a:p>
            <a:r>
              <a:rPr lang="en-IN" dirty="0" smtClean="0"/>
              <a:t>There are 2 types of CCTV cameras – fixed and dome type. </a:t>
            </a:r>
          </a:p>
          <a:p>
            <a:pPr>
              <a:buFont typeface="+mj-lt"/>
              <a:buAutoNum type="arabicPeriod"/>
            </a:pPr>
            <a:r>
              <a:rPr lang="en-IN" dirty="0" smtClean="0"/>
              <a:t>Fixed type requires twisted pair LAN cable.</a:t>
            </a:r>
          </a:p>
          <a:p>
            <a:pPr>
              <a:buFont typeface="+mj-lt"/>
              <a:buAutoNum type="arabicPeriod"/>
            </a:pPr>
            <a:r>
              <a:rPr lang="en-IN" dirty="0" smtClean="0"/>
              <a:t>Dome type requires LAN Cable as well as power cable for rotation.</a:t>
            </a:r>
          </a:p>
          <a:p>
            <a:r>
              <a:rPr lang="en-IN" dirty="0" smtClean="0"/>
              <a:t>Distribution of cameras:</a:t>
            </a:r>
          </a:p>
          <a:p>
            <a:pPr>
              <a:buFont typeface="+mj-lt"/>
              <a:buAutoNum type="arabicPeriod"/>
            </a:pPr>
            <a:r>
              <a:rPr lang="en-IN" dirty="0" smtClean="0"/>
              <a:t>Platform – 14 cameras (13 fixed, 1 dome)</a:t>
            </a:r>
          </a:p>
          <a:p>
            <a:pPr>
              <a:buFont typeface="+mj-lt"/>
              <a:buAutoNum type="arabicPeriod"/>
            </a:pPr>
            <a:r>
              <a:rPr lang="en-IN" dirty="0" smtClean="0"/>
              <a:t>Concourse – 27 cameras (24 fixed, 3 domes)</a:t>
            </a:r>
            <a:endParaRPr lang="en-IN" dirty="0"/>
          </a:p>
        </p:txBody>
      </p:sp>
    </p:spTree>
    <p:extLst>
      <p:ext uri="{BB962C8B-B14F-4D97-AF65-F5344CB8AC3E}">
        <p14:creationId xmlns="" xmlns:p14="http://schemas.microsoft.com/office/powerpoint/2010/main" val="3866459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CLOSED CIRCUIT TELEVISION SYSTEM</a:t>
            </a:r>
          </a:p>
        </p:txBody>
      </p:sp>
      <p:sp>
        <p:nvSpPr>
          <p:cNvPr id="3" name="Content Placeholder 2"/>
          <p:cNvSpPr>
            <a:spLocks noGrp="1"/>
          </p:cNvSpPr>
          <p:nvPr>
            <p:ph idx="1"/>
          </p:nvPr>
        </p:nvSpPr>
        <p:spPr/>
        <p:txBody>
          <a:bodyPr/>
          <a:lstStyle/>
          <a:p>
            <a:pPr marL="0" indent="0">
              <a:buNone/>
            </a:pPr>
            <a:r>
              <a:rPr lang="en-IN" dirty="0" smtClean="0"/>
              <a:t> The rack of CCTV in TER is as follows – </a:t>
            </a:r>
          </a:p>
          <a:p>
            <a:r>
              <a:rPr lang="en-IN" dirty="0" smtClean="0"/>
              <a:t>The switch acts as a router (called Layer-3)</a:t>
            </a:r>
          </a:p>
          <a:p>
            <a:r>
              <a:rPr lang="en-IN" dirty="0" smtClean="0"/>
              <a:t>RAID (Redundant Array of Inexpensive Disks)</a:t>
            </a:r>
          </a:p>
          <a:p>
            <a:r>
              <a:rPr lang="en-IN" dirty="0" smtClean="0"/>
              <a:t>Data is distributed across the drives in one several ways referred to as RAID levels. The different schemes are named by the word RAID followed by a number.</a:t>
            </a:r>
          </a:p>
          <a:p>
            <a:pPr marL="0" indent="0">
              <a:buNone/>
            </a:pPr>
            <a:endParaRPr lang="en-IN" dirty="0"/>
          </a:p>
          <a:p>
            <a:pPr marL="0" indent="0">
              <a:buNone/>
            </a:pPr>
            <a:r>
              <a:rPr lang="en-IN" dirty="0" smtClean="0"/>
              <a:t>CCTV requires a single phase 230V AC supply to operate.</a:t>
            </a:r>
            <a:endParaRPr lang="en-IN" dirty="0"/>
          </a:p>
        </p:txBody>
      </p:sp>
    </p:spTree>
    <p:extLst>
      <p:ext uri="{BB962C8B-B14F-4D97-AF65-F5344CB8AC3E}">
        <p14:creationId xmlns="" xmlns:p14="http://schemas.microsoft.com/office/powerpoint/2010/main" val="752078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Man Machine Interface</a:t>
            </a:r>
            <a:endParaRPr lang="en-IN" dirty="0"/>
          </a:p>
        </p:txBody>
      </p:sp>
      <p:sp>
        <p:nvSpPr>
          <p:cNvPr id="3" name="Content Placeholder 2"/>
          <p:cNvSpPr>
            <a:spLocks noGrp="1"/>
          </p:cNvSpPr>
          <p:nvPr>
            <p:ph idx="1"/>
          </p:nvPr>
        </p:nvSpPr>
        <p:spPr/>
        <p:txBody>
          <a:bodyPr/>
          <a:lstStyle/>
          <a:p>
            <a:r>
              <a:rPr lang="en-IN" dirty="0" smtClean="0"/>
              <a:t>All MMI shall be designed taking in to consideration the risk of repetitive strain injury, eye strain and radiation induced illness to staff operating such interfaces.</a:t>
            </a:r>
          </a:p>
          <a:p>
            <a:r>
              <a:rPr lang="en-IN" dirty="0" smtClean="0"/>
              <a:t>All MMI for the staff to operate, control, monitor and maintain the system shall be user friendly, be of consistent design and shall adopt similar convention across all the subsystems.</a:t>
            </a:r>
            <a:endParaRPr lang="en-IN" dirty="0"/>
          </a:p>
        </p:txBody>
      </p:sp>
    </p:spTree>
    <p:extLst>
      <p:ext uri="{BB962C8B-B14F-4D97-AF65-F5344CB8AC3E}">
        <p14:creationId xmlns="" xmlns:p14="http://schemas.microsoft.com/office/powerpoint/2010/main" val="3876643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MMI Used on the Radio System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Radio Control Workstation (RCW): RCW shall have full dispatcher facilities for controllers through the use of feature rich GUI.</a:t>
            </a:r>
          </a:p>
          <a:p>
            <a:r>
              <a:rPr lang="en-IN" dirty="0" smtClean="0"/>
              <a:t>Radio Access Unit (RAU): The RAU shall provide all individual and group call set up and receipt through the use of a multi-function feature phone facility connected directly to the Radio Control System.</a:t>
            </a:r>
          </a:p>
          <a:p>
            <a:r>
              <a:rPr lang="en-IN" dirty="0" smtClean="0"/>
              <a:t>Radio Control Panel (RCU): The RCP shall be located at station control rooms and other designated locations and provide full fixed and mobile Radio functions including individual and multi-group calls.</a:t>
            </a:r>
          </a:p>
          <a:p>
            <a:r>
              <a:rPr lang="en-IN" dirty="0" smtClean="0"/>
              <a:t>Train Radio Control Panel (TRCP): The TRCP shall be integrated into the train cab and shall provide train drivers with all call functions via the Radio control head.</a:t>
            </a:r>
          </a:p>
          <a:p>
            <a:r>
              <a:rPr lang="en-IN" dirty="0" smtClean="0"/>
              <a:t>Hand Portables.</a:t>
            </a:r>
            <a:endParaRPr lang="en-IN" dirty="0"/>
          </a:p>
        </p:txBody>
      </p:sp>
    </p:spTree>
    <p:extLst>
      <p:ext uri="{BB962C8B-B14F-4D97-AF65-F5344CB8AC3E}">
        <p14:creationId xmlns="" xmlns:p14="http://schemas.microsoft.com/office/powerpoint/2010/main" val="2392555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UNINTERRUPTED POWER SUPPLY</a:t>
            </a:r>
            <a:endParaRPr lang="en-IN" dirty="0"/>
          </a:p>
        </p:txBody>
      </p:sp>
      <p:sp>
        <p:nvSpPr>
          <p:cNvPr id="3" name="Content Placeholder 2"/>
          <p:cNvSpPr>
            <a:spLocks noGrp="1"/>
          </p:cNvSpPr>
          <p:nvPr>
            <p:ph idx="1"/>
          </p:nvPr>
        </p:nvSpPr>
        <p:spPr/>
        <p:txBody>
          <a:bodyPr>
            <a:normAutofit fontScale="85000" lnSpcReduction="10000"/>
          </a:bodyPr>
          <a:lstStyle/>
          <a:p>
            <a:r>
              <a:rPr lang="en-US" dirty="0"/>
              <a:t>An uninterruptible power supply, also uninterruptible power source, UPS or battery/flywheel backup, is an electrical apparatus that provides emergency power to a load when the input power source or </a:t>
            </a:r>
            <a:r>
              <a:rPr lang="en-US" dirty="0" smtClean="0"/>
              <a:t>mains power fails</a:t>
            </a:r>
            <a:r>
              <a:rPr lang="en-US" dirty="0"/>
              <a:t>. A UPS differs from an auxiliary or </a:t>
            </a:r>
            <a:r>
              <a:rPr lang="en-US" dirty="0" smtClean="0"/>
              <a:t>emergency power system or standby generator in </a:t>
            </a:r>
            <a:r>
              <a:rPr lang="en-US" dirty="0"/>
              <a:t>that it will provide near-instantaneous protection from input power interruptions, by supplying energy stored in </a:t>
            </a:r>
            <a:r>
              <a:rPr lang="en-US" dirty="0" smtClean="0"/>
              <a:t>batteries, super capacitors, or flywheels. </a:t>
            </a:r>
            <a:r>
              <a:rPr lang="en-US" dirty="0"/>
              <a:t>The on-battery runtime of most uninterruptible power sources is relatively short (only a few minutes) but sufficient to start a standby power source or properly shut down the protected equipment</a:t>
            </a:r>
            <a:r>
              <a:rPr lang="en-US" dirty="0" smtClean="0"/>
              <a:t>.</a:t>
            </a:r>
          </a:p>
          <a:p>
            <a:r>
              <a:rPr lang="en-US" dirty="0" smtClean="0"/>
              <a:t>There are 2 UPS here which work in parallel i.e., they share equal load. There are 3 types of UPS:</a:t>
            </a:r>
          </a:p>
          <a:p>
            <a:pPr>
              <a:buFont typeface="+mj-lt"/>
              <a:buAutoNum type="arabicPeriod"/>
            </a:pPr>
            <a:r>
              <a:rPr lang="en-US" dirty="0" smtClean="0"/>
              <a:t>Offline (Generally not used due to high switching time).</a:t>
            </a:r>
          </a:p>
          <a:p>
            <a:pPr>
              <a:buFont typeface="+mj-lt"/>
              <a:buAutoNum type="arabicPeriod"/>
            </a:pPr>
            <a:r>
              <a:rPr lang="en-US" dirty="0" smtClean="0"/>
              <a:t>Line Interactive</a:t>
            </a:r>
          </a:p>
          <a:p>
            <a:pPr>
              <a:buFont typeface="+mj-lt"/>
              <a:buAutoNum type="arabicPeriod"/>
            </a:pPr>
            <a:r>
              <a:rPr lang="en-US" dirty="0" smtClean="0"/>
              <a:t>True Online</a:t>
            </a:r>
            <a:endParaRPr lang="en-IN" dirty="0"/>
          </a:p>
        </p:txBody>
      </p:sp>
    </p:spTree>
    <p:extLst>
      <p:ext uri="{BB962C8B-B14F-4D97-AF65-F5344CB8AC3E}">
        <p14:creationId xmlns="" xmlns:p14="http://schemas.microsoft.com/office/powerpoint/2010/main" val="2794593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Switched Mode Power Supply</a:t>
            </a:r>
            <a:endParaRPr lang="en-IN" dirty="0"/>
          </a:p>
        </p:txBody>
      </p:sp>
      <p:sp>
        <p:nvSpPr>
          <p:cNvPr id="3" name="Content Placeholder 2"/>
          <p:cNvSpPr>
            <a:spLocks noGrp="1"/>
          </p:cNvSpPr>
          <p:nvPr>
            <p:ph idx="1"/>
          </p:nvPr>
        </p:nvSpPr>
        <p:spPr/>
        <p:txBody>
          <a:bodyPr>
            <a:normAutofit fontScale="77500" lnSpcReduction="20000"/>
          </a:bodyPr>
          <a:lstStyle/>
          <a:p>
            <a:r>
              <a:rPr lang="en-US" dirty="0"/>
              <a:t>A switched-mode power supply (switching-mode power supply, switch-mode power supply, switched power supply, SMPS, or switcher) is an electronic </a:t>
            </a:r>
            <a:r>
              <a:rPr lang="en-US" dirty="0" smtClean="0"/>
              <a:t>power supply that </a:t>
            </a:r>
            <a:r>
              <a:rPr lang="en-US" dirty="0"/>
              <a:t>incorporates a </a:t>
            </a:r>
            <a:r>
              <a:rPr lang="en-US" dirty="0" smtClean="0"/>
              <a:t>switching regulator to convert electrical power efficiently</a:t>
            </a:r>
            <a:r>
              <a:rPr lang="en-US" dirty="0"/>
              <a:t>. Like other power supplies, an SMPS transfers power from a DC or AC source (</a:t>
            </a:r>
            <a:r>
              <a:rPr lang="en-US" dirty="0" smtClean="0"/>
              <a:t>often mains power) </a:t>
            </a:r>
            <a:r>
              <a:rPr lang="en-US" dirty="0"/>
              <a:t>to DC loads, such as </a:t>
            </a:r>
            <a:r>
              <a:rPr lang="en-US" dirty="0" smtClean="0"/>
              <a:t>a personal computer, </a:t>
            </a:r>
            <a:r>
              <a:rPr lang="en-US" dirty="0"/>
              <a:t>while converting </a:t>
            </a:r>
            <a:r>
              <a:rPr lang="en-US" dirty="0" smtClean="0"/>
              <a:t>voltage and current characteristics</a:t>
            </a:r>
            <a:r>
              <a:rPr lang="en-US" dirty="0"/>
              <a:t>. Unlike </a:t>
            </a:r>
            <a:r>
              <a:rPr lang="en-US" dirty="0" smtClean="0"/>
              <a:t>a linear power supply, </a:t>
            </a:r>
            <a:r>
              <a:rPr lang="en-US" dirty="0"/>
              <a:t>the pass transistor of a switching-mode supply continually switches between </a:t>
            </a:r>
            <a:r>
              <a:rPr lang="en-US" dirty="0" smtClean="0"/>
              <a:t>low-dissipation, </a:t>
            </a:r>
            <a:r>
              <a:rPr lang="en-US" dirty="0"/>
              <a:t>full-on and full-off states, and spends very little time in the high dissipation transitions, which minimizes wasted energy. Ideally, a switched-mode power supply dissipates no power. </a:t>
            </a:r>
            <a:r>
              <a:rPr lang="en-US" dirty="0" smtClean="0"/>
              <a:t>Voltage Regulations </a:t>
            </a:r>
            <a:r>
              <a:rPr lang="en-US" dirty="0"/>
              <a:t>achieved by varying the ratio of on-to-off time. In contrast, a linear power supply regulates the output voltage by continually dissipating power in the </a:t>
            </a:r>
            <a:r>
              <a:rPr lang="en-US" dirty="0" smtClean="0"/>
              <a:t>pass transistor. </a:t>
            </a:r>
            <a:r>
              <a:rPr lang="en-US" dirty="0"/>
              <a:t>This higher power conversion efficiency is an important advantage of a switched-mode power supply. Switched-mode power supplies may also be substantially smaller and lighter than a linear supply due to the smaller transformer size and weight.</a:t>
            </a:r>
          </a:p>
          <a:p>
            <a:r>
              <a:rPr lang="en-US" dirty="0"/>
              <a:t>Switching regulators are used as replacements for linear regulators when higher efficiency, smaller size or lighter weight are required. They are, however, more complicated; their switching currents can cause electrical noise problems if not carefully suppressed, and simple designs may have a </a:t>
            </a:r>
            <a:r>
              <a:rPr lang="en-US" dirty="0" smtClean="0"/>
              <a:t>poor power factor.</a:t>
            </a:r>
            <a:endParaRPr lang="en-US" dirty="0"/>
          </a:p>
          <a:p>
            <a:endParaRPr lang="en-IN" dirty="0"/>
          </a:p>
        </p:txBody>
      </p:sp>
    </p:spTree>
    <p:extLst>
      <p:ext uri="{BB962C8B-B14F-4D97-AF65-F5344CB8AC3E}">
        <p14:creationId xmlns="" xmlns:p14="http://schemas.microsoft.com/office/powerpoint/2010/main" val="2928022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19metro4.jpg"/>
          <p:cNvPicPr>
            <a:picLocks noGrp="1" noChangeAspect="1"/>
          </p:cNvPicPr>
          <p:nvPr>
            <p:ph idx="1"/>
          </p:nvPr>
        </p:nvPicPr>
        <p:blipFill>
          <a:blip r:embed="rId2"/>
          <a:stretch>
            <a:fillRect/>
          </a:stretch>
        </p:blipFill>
        <p:spPr>
          <a:xfrm>
            <a:off x="2873594" y="722558"/>
            <a:ext cx="6381750" cy="4229100"/>
          </a:xfrm>
        </p:spPr>
      </p:pic>
      <p:sp>
        <p:nvSpPr>
          <p:cNvPr id="6" name="Rectangle 5"/>
          <p:cNvSpPr/>
          <p:nvPr/>
        </p:nvSpPr>
        <p:spPr>
          <a:xfrm>
            <a:off x="3119276" y="5342673"/>
            <a:ext cx="472975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The end</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Map Of </a:t>
            </a:r>
            <a:r>
              <a:rPr lang="en-US" dirty="0" err="1" smtClean="0"/>
              <a:t>Jaipur</a:t>
            </a:r>
            <a:r>
              <a:rPr lang="en-US" dirty="0" smtClean="0"/>
              <a:t> Metro</a:t>
            </a:r>
            <a:endParaRPr lang="en-US" dirty="0"/>
          </a:p>
        </p:txBody>
      </p:sp>
      <p:pic>
        <p:nvPicPr>
          <p:cNvPr id="4" name="Content Placeholder 3" descr="jaipur3.jpg"/>
          <p:cNvPicPr>
            <a:picLocks noGrp="1" noChangeAspect="1"/>
          </p:cNvPicPr>
          <p:nvPr>
            <p:ph idx="1"/>
          </p:nvPr>
        </p:nvPicPr>
        <p:blipFill>
          <a:blip r:embed="rId2"/>
          <a:stretch>
            <a:fillRect/>
          </a:stretch>
        </p:blipFill>
        <p:spPr>
          <a:xfrm>
            <a:off x="2797235" y="2187411"/>
            <a:ext cx="6576508" cy="4389437"/>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829" y="348344"/>
            <a:ext cx="10154784" cy="3126376"/>
          </a:xfrm>
        </p:spPr>
        <p:txBody>
          <a:bodyPr>
            <a:normAutofit/>
          </a:bodyPr>
          <a:lstStyle/>
          <a:p>
            <a:r>
              <a:rPr lang="en-IN" dirty="0" smtClean="0"/>
              <a:t>           Telecommunication</a:t>
            </a:r>
            <a:endParaRPr lang="en-IN" dirty="0"/>
          </a:p>
        </p:txBody>
      </p:sp>
    </p:spTree>
    <p:extLst>
      <p:ext uri="{BB962C8B-B14F-4D97-AF65-F5344CB8AC3E}">
        <p14:creationId xmlns="" xmlns:p14="http://schemas.microsoft.com/office/powerpoint/2010/main" val="3152991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CONTENTS</a:t>
            </a:r>
            <a:endParaRPr lang="en-IN" dirty="0"/>
          </a:p>
        </p:txBody>
      </p:sp>
      <p:sp>
        <p:nvSpPr>
          <p:cNvPr id="3" name="Content Placeholder 2"/>
          <p:cNvSpPr>
            <a:spLocks noGrp="1"/>
          </p:cNvSpPr>
          <p:nvPr>
            <p:ph idx="1"/>
          </p:nvPr>
        </p:nvSpPr>
        <p:spPr/>
        <p:txBody>
          <a:bodyPr>
            <a:normAutofit/>
          </a:bodyPr>
          <a:lstStyle/>
          <a:p>
            <a:r>
              <a:rPr lang="en-IN" dirty="0" smtClean="0"/>
              <a:t>FIBRE OPTIC TRANSMISSION SYSTEM (FOTS)</a:t>
            </a:r>
          </a:p>
          <a:p>
            <a:r>
              <a:rPr lang="en-IN" dirty="0" smtClean="0"/>
              <a:t>TELEPHONE SYSTEM (EPABX)</a:t>
            </a:r>
          </a:p>
          <a:p>
            <a:r>
              <a:rPr lang="en-IN" dirty="0" smtClean="0"/>
              <a:t>TRAIN RADIO SYSTEM</a:t>
            </a:r>
          </a:p>
          <a:p>
            <a:r>
              <a:rPr lang="en-IN" dirty="0" smtClean="0"/>
              <a:t>PUBLIC ADDRESS SYSTEM (PAS)</a:t>
            </a:r>
          </a:p>
          <a:p>
            <a:r>
              <a:rPr lang="en-IN" dirty="0" smtClean="0"/>
              <a:t>PASSENGER INFORMATION DISPLAY SYSTEM (PIDS)</a:t>
            </a:r>
          </a:p>
          <a:p>
            <a:r>
              <a:rPr lang="en-IN" dirty="0" smtClean="0"/>
              <a:t>MASTER CLOCK</a:t>
            </a:r>
          </a:p>
          <a:p>
            <a:r>
              <a:rPr lang="en-IN" dirty="0" smtClean="0"/>
              <a:t>CLOSED CIRCUIT TELEVISION SYSTEM</a:t>
            </a:r>
          </a:p>
          <a:p>
            <a:r>
              <a:rPr lang="en-IN" dirty="0" smtClean="0"/>
              <a:t>MAN MACHINE INTERFACE (MMI)</a:t>
            </a:r>
          </a:p>
          <a:p>
            <a:r>
              <a:rPr lang="en-IN" dirty="0" smtClean="0"/>
              <a:t>POWER SUPPLY SYSTEM</a:t>
            </a:r>
            <a:endParaRPr lang="en-IN" dirty="0"/>
          </a:p>
        </p:txBody>
      </p:sp>
    </p:spTree>
    <p:extLst>
      <p:ext uri="{BB962C8B-B14F-4D97-AF65-F5344CB8AC3E}">
        <p14:creationId xmlns="" xmlns:p14="http://schemas.microsoft.com/office/powerpoint/2010/main" val="3305681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FIBRE OPTIC TRANSMISSION SYSTEM</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FOTS shall provide a transmission network of voice, data and video signals between all stations, depot and OCC with sufficient transmission bandwidth to cater for the JMRC operational needs.   </a:t>
            </a:r>
          </a:p>
          <a:p>
            <a:r>
              <a:rPr lang="en-IN" dirty="0" smtClean="0"/>
              <a:t>The FOTS shall provide a common transmission backbone for the telecommunication sub-systems and other systems.</a:t>
            </a:r>
          </a:p>
          <a:p>
            <a:r>
              <a:rPr lang="en-IN" dirty="0" smtClean="0"/>
              <a:t>The FOTS shall consist of the following functional parts:</a:t>
            </a:r>
          </a:p>
          <a:p>
            <a:pPr>
              <a:buFont typeface="+mj-lt"/>
              <a:buAutoNum type="arabicPeriod"/>
            </a:pPr>
            <a:r>
              <a:rPr lang="en-IN" dirty="0" smtClean="0"/>
              <a:t>A single mode optical fibre cable network as per cable specifications;</a:t>
            </a:r>
          </a:p>
          <a:p>
            <a:pPr>
              <a:buFont typeface="+mj-lt"/>
              <a:buAutoNum type="arabicPeriod"/>
            </a:pPr>
            <a:r>
              <a:rPr lang="en-IN" dirty="0" smtClean="0"/>
              <a:t>Digital transmission equipment connected to the single mode optical fibre optic transmission network.</a:t>
            </a:r>
          </a:p>
          <a:p>
            <a:pPr>
              <a:buFont typeface="+mj-lt"/>
              <a:buAutoNum type="arabicPeriod"/>
            </a:pPr>
            <a:r>
              <a:rPr lang="en-IN" dirty="0" smtClean="0"/>
              <a:t>Major equipment shall include SDH equipment’s with Ethernet over SDH technology.</a:t>
            </a:r>
          </a:p>
          <a:p>
            <a:pPr marL="0" indent="0">
              <a:buNone/>
            </a:pPr>
            <a:r>
              <a:rPr lang="en-IN" dirty="0" smtClean="0"/>
              <a:t>Network management systems at OCC to monitor the status of the FOTS equipment and control the operation.                          </a:t>
            </a:r>
            <a:endParaRPr lang="en-IN" dirty="0"/>
          </a:p>
        </p:txBody>
      </p:sp>
    </p:spTree>
    <p:extLst>
      <p:ext uri="{BB962C8B-B14F-4D97-AF65-F5344CB8AC3E}">
        <p14:creationId xmlns="" xmlns:p14="http://schemas.microsoft.com/office/powerpoint/2010/main" val="895165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Telephone System</a:t>
            </a:r>
            <a:endParaRPr lang="en-IN" dirty="0"/>
          </a:p>
        </p:txBody>
      </p:sp>
      <p:sp>
        <p:nvSpPr>
          <p:cNvPr id="3" name="Content Placeholder 2"/>
          <p:cNvSpPr>
            <a:spLocks noGrp="1"/>
          </p:cNvSpPr>
          <p:nvPr>
            <p:ph idx="1"/>
          </p:nvPr>
        </p:nvSpPr>
        <p:spPr/>
        <p:txBody>
          <a:bodyPr>
            <a:normAutofit lnSpcReduction="10000"/>
          </a:bodyPr>
          <a:lstStyle/>
          <a:p>
            <a:r>
              <a:rPr lang="en-IN" dirty="0" smtClean="0"/>
              <a:t>Telephone system shall provide a digital EPABX based fixed telephone network. It shall also encompass a direct line telephone communication system to provide direct telephone lines for train operation, traction power supply control and maintenance telephone lines for track Rolling Stock, Signalling and Telecommunication. The telephone system shall ensure instant and un-interruptible communication between key locations.</a:t>
            </a:r>
          </a:p>
          <a:p>
            <a:r>
              <a:rPr lang="en-IN" dirty="0" smtClean="0"/>
              <a:t>Telephone sub-system shall consist of following sub-systems- </a:t>
            </a:r>
          </a:p>
          <a:p>
            <a:pPr>
              <a:buFont typeface="+mj-lt"/>
              <a:buAutoNum type="arabicPeriod"/>
            </a:pPr>
            <a:r>
              <a:rPr lang="en-IN" dirty="0" smtClean="0"/>
              <a:t>EPABX Network</a:t>
            </a:r>
          </a:p>
          <a:p>
            <a:pPr>
              <a:buFont typeface="+mj-lt"/>
              <a:buAutoNum type="arabicPeriod"/>
            </a:pPr>
            <a:r>
              <a:rPr lang="en-IN" dirty="0" smtClean="0"/>
              <a:t>Direct Line Telephone Communication</a:t>
            </a:r>
          </a:p>
          <a:p>
            <a:pPr>
              <a:buFont typeface="+mj-lt"/>
              <a:buAutoNum type="arabicPeriod"/>
            </a:pPr>
            <a:r>
              <a:rPr lang="en-IN" dirty="0" smtClean="0"/>
              <a:t>Network Management System</a:t>
            </a:r>
            <a:endParaRPr lang="en-IN" dirty="0"/>
          </a:p>
        </p:txBody>
      </p:sp>
    </p:spTree>
    <p:extLst>
      <p:ext uri="{BB962C8B-B14F-4D97-AF65-F5344CB8AC3E}">
        <p14:creationId xmlns="" xmlns:p14="http://schemas.microsoft.com/office/powerpoint/2010/main" val="489205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EPABX Network</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EPABX stands for Electronic Private Automatic Branch Exchange.</a:t>
            </a:r>
          </a:p>
          <a:p>
            <a:r>
              <a:rPr lang="en-IN" dirty="0" smtClean="0"/>
              <a:t>It does not require any operator or attendant at the switch board to establish connections between the central office trunks and stations, or between stations.</a:t>
            </a:r>
          </a:p>
          <a:p>
            <a:r>
              <a:rPr lang="en-IN" dirty="0" smtClean="0"/>
              <a:t>Here every station is linked by two cables so that if any fault occurs in one of them, either can serve the purpose.</a:t>
            </a:r>
          </a:p>
          <a:p>
            <a:r>
              <a:rPr lang="en-IN" dirty="0" smtClean="0"/>
              <a:t>Inside a station they are connected through twisted pair cable while between stations it is connected through FOTS.</a:t>
            </a:r>
          </a:p>
          <a:p>
            <a:r>
              <a:rPr lang="en-IN" dirty="0"/>
              <a:t>In digital communications, where a single physical wire pair can be used to carry many simultaneous voice conversations by time division multiplexing. ’E1’ is standard E-Carrier system.</a:t>
            </a:r>
          </a:p>
          <a:p>
            <a:pPr marL="0" indent="0">
              <a:buNone/>
            </a:pPr>
            <a:endParaRPr lang="en-IN" dirty="0" smtClean="0"/>
          </a:p>
        </p:txBody>
      </p:sp>
    </p:spTree>
    <p:extLst>
      <p:ext uri="{BB962C8B-B14F-4D97-AF65-F5344CB8AC3E}">
        <p14:creationId xmlns="" xmlns:p14="http://schemas.microsoft.com/office/powerpoint/2010/main" val="3472680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EPABX </a:t>
            </a:r>
            <a:r>
              <a:rPr lang="en-IN" dirty="0" smtClean="0"/>
              <a:t>Network ...</a:t>
            </a:r>
            <a:endParaRPr lang="en-IN" dirty="0"/>
          </a:p>
        </p:txBody>
      </p:sp>
      <p:sp>
        <p:nvSpPr>
          <p:cNvPr id="3" name="Content Placeholder 2"/>
          <p:cNvSpPr>
            <a:spLocks noGrp="1"/>
          </p:cNvSpPr>
          <p:nvPr>
            <p:ph idx="1"/>
          </p:nvPr>
        </p:nvSpPr>
        <p:spPr>
          <a:xfrm>
            <a:off x="2589212" y="2133600"/>
            <a:ext cx="4360228" cy="3777622"/>
          </a:xfrm>
        </p:spPr>
        <p:txBody>
          <a:bodyPr>
            <a:normAutofit fontScale="77500" lnSpcReduction="20000"/>
          </a:bodyPr>
          <a:lstStyle/>
          <a:p>
            <a:r>
              <a:rPr lang="en-IN" dirty="0" smtClean="0"/>
              <a:t>An E1 link operates over two separate sets of wires, usually unshielded twisted pair(balanced cable) or using coaxial cable(unbalanced cable). A nominal 3V peak signal is encoded with pulses using a method avoiding long periods without polarity change. The line data rate is 2.048 Mbps which is split into 32 time slots each being allocated 8 bits in turn. Thus each time slot sends and receive an 8-bit PCM signal.</a:t>
            </a:r>
            <a:endParaRPr lang="en-IN" dirty="0"/>
          </a:p>
        </p:txBody>
      </p:sp>
      <p:pic>
        <p:nvPicPr>
          <p:cNvPr id="4" name="Content Placeholder 4"/>
          <p:cNvPicPr>
            <a:picLocks noGrp="1"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222940" y="2296885"/>
            <a:ext cx="4141746" cy="2984647"/>
          </a:xfrm>
          <a:prstGeom prst="rect">
            <a:avLst/>
          </a:prstGeom>
        </p:spPr>
      </p:pic>
    </p:spTree>
    <p:extLst>
      <p:ext uri="{BB962C8B-B14F-4D97-AF65-F5344CB8AC3E}">
        <p14:creationId xmlns="" xmlns:p14="http://schemas.microsoft.com/office/powerpoint/2010/main" val="22555793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176</TotalTime>
  <Words>2350</Words>
  <Application>Microsoft Office PowerPoint</Application>
  <PresentationFormat>Custom</PresentationFormat>
  <Paragraphs>161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                          </vt:lpstr>
      <vt:lpstr>                      Acknowledgement</vt:lpstr>
      <vt:lpstr>                  Map Of Jaipur Metro</vt:lpstr>
      <vt:lpstr>           Telecommunication</vt:lpstr>
      <vt:lpstr>                         CONTENTS</vt:lpstr>
      <vt:lpstr>FIBRE OPTIC TRANSMISSION SYSTEM</vt:lpstr>
      <vt:lpstr>                 Telephone System</vt:lpstr>
      <vt:lpstr>                   EPABX Network</vt:lpstr>
      <vt:lpstr>EPABX Network ...</vt:lpstr>
      <vt:lpstr> Direct Line Telephone Communication</vt:lpstr>
      <vt:lpstr> Direct Line Telephone Communication</vt:lpstr>
      <vt:lpstr>        Network Management System</vt:lpstr>
      <vt:lpstr>               TRAIN RADIO SYSTEM</vt:lpstr>
      <vt:lpstr>    Terrestrial Trunked Radio (TETRA)</vt:lpstr>
      <vt:lpstr>     Terrestrial Trunked Radio (TETRA)</vt:lpstr>
      <vt:lpstr>              PUBLIC ADRESS SYSTEM</vt:lpstr>
      <vt:lpstr>              PUBLIC ADRESS SYSTEM</vt:lpstr>
      <vt:lpstr>PASSENGER INFORMATION DISPLAY SYSTEM</vt:lpstr>
      <vt:lpstr>                Functioning of PIDS</vt:lpstr>
      <vt:lpstr>                   MASTER CLOCK</vt:lpstr>
      <vt:lpstr>     Functions of Master Clock System </vt:lpstr>
      <vt:lpstr>CLOSED CIRCUIT TELEVISION SYSTEM</vt:lpstr>
      <vt:lpstr>CLOSED CIRCUIT TELEVISION SYSTEM</vt:lpstr>
      <vt:lpstr>              Man Machine Interface</vt:lpstr>
      <vt:lpstr>       MMI Used on the Radio System </vt:lpstr>
      <vt:lpstr>      UNINTERRUPTED POWER SUPPLY</vt:lpstr>
      <vt:lpstr>         Switched Mode Power Supply</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Telecommunication</dc:title>
  <dc:creator>Aayush Garg</dc:creator>
  <cp:lastModifiedBy>Abhi</cp:lastModifiedBy>
  <cp:revision>25</cp:revision>
  <dcterms:created xsi:type="dcterms:W3CDTF">2018-06-09T18:17:41Z</dcterms:created>
  <dcterms:modified xsi:type="dcterms:W3CDTF">2018-07-09T11:37:16Z</dcterms:modified>
</cp:coreProperties>
</file>