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0"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57" d="100"/>
          <a:sy n="57" d="100"/>
        </p:scale>
        <p:origin x="-75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3F009-ABC6-4F3F-9A97-A167CB8A135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59E34A9-1348-470B-A8EE-222B46C06E6A}">
      <dgm:prSet phldrT="[Text]"/>
      <dgm:spPr/>
      <dgm:t>
        <a:bodyPr/>
        <a:lstStyle/>
        <a:p>
          <a:r>
            <a:rPr lang="en-US" dirty="0" smtClean="0"/>
            <a:t>Signal</a:t>
          </a:r>
          <a:endParaRPr lang="en-US" dirty="0"/>
        </a:p>
      </dgm:t>
    </dgm:pt>
    <dgm:pt modelId="{012B6954-FFFA-49C3-B422-A635D93D5867}" type="parTrans" cxnId="{52E30F29-ADD4-4440-9514-35E4508F3A47}">
      <dgm:prSet/>
      <dgm:spPr/>
      <dgm:t>
        <a:bodyPr/>
        <a:lstStyle/>
        <a:p>
          <a:endParaRPr lang="en-US"/>
        </a:p>
      </dgm:t>
    </dgm:pt>
    <dgm:pt modelId="{433BB6CF-3DFF-434B-BFEB-6DC7E1435AFD}" type="sibTrans" cxnId="{52E30F29-ADD4-4440-9514-35E4508F3A47}">
      <dgm:prSet/>
      <dgm:spPr/>
      <dgm:t>
        <a:bodyPr/>
        <a:lstStyle/>
        <a:p>
          <a:endParaRPr lang="en-US"/>
        </a:p>
      </dgm:t>
    </dgm:pt>
    <dgm:pt modelId="{D9D694D1-43E1-4A86-B8B1-8B6B1CFAF2BF}">
      <dgm:prSet phldrT="[Text]"/>
      <dgm:spPr/>
      <dgm:t>
        <a:bodyPr/>
        <a:lstStyle/>
        <a:p>
          <a:r>
            <a:rPr lang="en-US" dirty="0" smtClean="0"/>
            <a:t>Cab</a:t>
          </a:r>
        </a:p>
        <a:p>
          <a:r>
            <a:rPr lang="en-US" dirty="0" smtClean="0"/>
            <a:t>Signal</a:t>
          </a:r>
          <a:endParaRPr lang="en-US" dirty="0"/>
        </a:p>
      </dgm:t>
    </dgm:pt>
    <dgm:pt modelId="{E2B3023F-C213-40B9-9CAB-D3052C1389B1}" type="parTrans" cxnId="{847A67D7-E2FA-4A0E-9111-DA6B76E86FAB}">
      <dgm:prSet/>
      <dgm:spPr/>
      <dgm:t>
        <a:bodyPr/>
        <a:lstStyle/>
        <a:p>
          <a:endParaRPr lang="en-US"/>
        </a:p>
      </dgm:t>
    </dgm:pt>
    <dgm:pt modelId="{B9723ACF-3BF0-481F-8CE6-147C636CB66D}" type="sibTrans" cxnId="{847A67D7-E2FA-4A0E-9111-DA6B76E86FAB}">
      <dgm:prSet/>
      <dgm:spPr/>
      <dgm:t>
        <a:bodyPr/>
        <a:lstStyle/>
        <a:p>
          <a:endParaRPr lang="en-US"/>
        </a:p>
      </dgm:t>
    </dgm:pt>
    <dgm:pt modelId="{588C1EC3-9C0C-49A0-A005-F565ED086487}">
      <dgm:prSet phldrT="[Text]"/>
      <dgm:spPr/>
      <dgm:t>
        <a:bodyPr/>
        <a:lstStyle/>
        <a:p>
          <a:r>
            <a:rPr lang="en-US" dirty="0" smtClean="0"/>
            <a:t>Fixed</a:t>
          </a:r>
        </a:p>
        <a:p>
          <a:r>
            <a:rPr lang="en-US" dirty="0" smtClean="0"/>
            <a:t>Signal</a:t>
          </a:r>
          <a:endParaRPr lang="en-US" dirty="0"/>
        </a:p>
      </dgm:t>
    </dgm:pt>
    <dgm:pt modelId="{E7E9117D-251A-4C6C-A5F0-E25BD1176B36}" type="parTrans" cxnId="{E98C775C-B7E5-4CFF-98F9-52EF9E684928}">
      <dgm:prSet/>
      <dgm:spPr/>
      <dgm:t>
        <a:bodyPr/>
        <a:lstStyle/>
        <a:p>
          <a:endParaRPr lang="en-US"/>
        </a:p>
      </dgm:t>
    </dgm:pt>
    <dgm:pt modelId="{3AA7F47D-1671-4E4A-86EC-5BEFB092D60F}" type="sibTrans" cxnId="{E98C775C-B7E5-4CFF-98F9-52EF9E684928}">
      <dgm:prSet/>
      <dgm:spPr/>
      <dgm:t>
        <a:bodyPr/>
        <a:lstStyle/>
        <a:p>
          <a:endParaRPr lang="en-US"/>
        </a:p>
      </dgm:t>
    </dgm:pt>
    <dgm:pt modelId="{78DE824A-3CCA-4453-9E34-79725127D2AD}">
      <dgm:prSet phldrT="[Text]"/>
      <dgm:spPr/>
      <dgm:t>
        <a:bodyPr/>
        <a:lstStyle/>
        <a:p>
          <a:r>
            <a:rPr lang="en-US" dirty="0" smtClean="0"/>
            <a:t>Hand Signal</a:t>
          </a:r>
          <a:endParaRPr lang="en-US" dirty="0"/>
        </a:p>
      </dgm:t>
    </dgm:pt>
    <dgm:pt modelId="{40954034-BCE9-4721-A949-7FECA7468FC3}" type="parTrans" cxnId="{816E0C43-48CC-44FF-91A8-3079C51EB88F}">
      <dgm:prSet/>
      <dgm:spPr/>
      <dgm:t>
        <a:bodyPr/>
        <a:lstStyle/>
        <a:p>
          <a:endParaRPr lang="en-US"/>
        </a:p>
      </dgm:t>
    </dgm:pt>
    <dgm:pt modelId="{896F1C8F-0F45-4B40-A733-E67F6D7E0C64}" type="sibTrans" cxnId="{816E0C43-48CC-44FF-91A8-3079C51EB88F}">
      <dgm:prSet/>
      <dgm:spPr/>
      <dgm:t>
        <a:bodyPr/>
        <a:lstStyle/>
        <a:p>
          <a:endParaRPr lang="en-US"/>
        </a:p>
      </dgm:t>
    </dgm:pt>
    <dgm:pt modelId="{FA820ABB-03D6-4FFB-A744-88889B42D626}" type="pres">
      <dgm:prSet presAssocID="{4A43F009-ABC6-4F3F-9A97-A167CB8A1351}" presName="hierChild1" presStyleCnt="0">
        <dgm:presLayoutVars>
          <dgm:orgChart val="1"/>
          <dgm:chPref val="1"/>
          <dgm:dir/>
          <dgm:animOne val="branch"/>
          <dgm:animLvl val="lvl"/>
          <dgm:resizeHandles/>
        </dgm:presLayoutVars>
      </dgm:prSet>
      <dgm:spPr/>
      <dgm:t>
        <a:bodyPr/>
        <a:lstStyle/>
        <a:p>
          <a:endParaRPr lang="en-US"/>
        </a:p>
      </dgm:t>
    </dgm:pt>
    <dgm:pt modelId="{321DF7B1-4F4A-4AC5-8DA3-CB4C2CB9B06E}" type="pres">
      <dgm:prSet presAssocID="{C59E34A9-1348-470B-A8EE-222B46C06E6A}" presName="hierRoot1" presStyleCnt="0">
        <dgm:presLayoutVars>
          <dgm:hierBranch val="init"/>
        </dgm:presLayoutVars>
      </dgm:prSet>
      <dgm:spPr/>
    </dgm:pt>
    <dgm:pt modelId="{09CB8DB8-BE3C-45E8-A0AD-E7789E28D20B}" type="pres">
      <dgm:prSet presAssocID="{C59E34A9-1348-470B-A8EE-222B46C06E6A}" presName="rootComposite1" presStyleCnt="0"/>
      <dgm:spPr/>
    </dgm:pt>
    <dgm:pt modelId="{88C972FE-EC16-483E-8DDF-F274675C030F}" type="pres">
      <dgm:prSet presAssocID="{C59E34A9-1348-470B-A8EE-222B46C06E6A}" presName="rootText1" presStyleLbl="node0" presStyleIdx="0" presStyleCnt="1" custScaleX="208931" custScaleY="133649">
        <dgm:presLayoutVars>
          <dgm:chPref val="3"/>
        </dgm:presLayoutVars>
      </dgm:prSet>
      <dgm:spPr/>
      <dgm:t>
        <a:bodyPr/>
        <a:lstStyle/>
        <a:p>
          <a:endParaRPr lang="en-US"/>
        </a:p>
      </dgm:t>
    </dgm:pt>
    <dgm:pt modelId="{4142F48E-28B7-481D-BA6B-A0B8E0DC7825}" type="pres">
      <dgm:prSet presAssocID="{C59E34A9-1348-470B-A8EE-222B46C06E6A}" presName="rootConnector1" presStyleLbl="node1" presStyleIdx="0" presStyleCnt="0"/>
      <dgm:spPr/>
      <dgm:t>
        <a:bodyPr/>
        <a:lstStyle/>
        <a:p>
          <a:endParaRPr lang="en-US"/>
        </a:p>
      </dgm:t>
    </dgm:pt>
    <dgm:pt modelId="{0B285EBF-8D59-46E7-AC72-09A585FED576}" type="pres">
      <dgm:prSet presAssocID="{C59E34A9-1348-470B-A8EE-222B46C06E6A}" presName="hierChild2" presStyleCnt="0"/>
      <dgm:spPr/>
    </dgm:pt>
    <dgm:pt modelId="{3D44A841-259E-4790-8678-4A352A36E4E3}" type="pres">
      <dgm:prSet presAssocID="{E2B3023F-C213-40B9-9CAB-D3052C1389B1}" presName="Name37" presStyleLbl="parChTrans1D2" presStyleIdx="0" presStyleCnt="3"/>
      <dgm:spPr/>
      <dgm:t>
        <a:bodyPr/>
        <a:lstStyle/>
        <a:p>
          <a:endParaRPr lang="en-US"/>
        </a:p>
      </dgm:t>
    </dgm:pt>
    <dgm:pt modelId="{8875E72D-E4AC-48DB-B17E-146ADFD2BB7E}" type="pres">
      <dgm:prSet presAssocID="{D9D694D1-43E1-4A86-B8B1-8B6B1CFAF2BF}" presName="hierRoot2" presStyleCnt="0">
        <dgm:presLayoutVars>
          <dgm:hierBranch val="init"/>
        </dgm:presLayoutVars>
      </dgm:prSet>
      <dgm:spPr/>
    </dgm:pt>
    <dgm:pt modelId="{F8D96A0B-0502-48EB-8C11-C660E35EEF89}" type="pres">
      <dgm:prSet presAssocID="{D9D694D1-43E1-4A86-B8B1-8B6B1CFAF2BF}" presName="rootComposite" presStyleCnt="0"/>
      <dgm:spPr/>
    </dgm:pt>
    <dgm:pt modelId="{DF3BE132-29FD-4F2C-9B2C-D026BE8A5046}" type="pres">
      <dgm:prSet presAssocID="{D9D694D1-43E1-4A86-B8B1-8B6B1CFAF2BF}" presName="rootText" presStyleLbl="node2" presStyleIdx="0" presStyleCnt="3" custScaleX="145771">
        <dgm:presLayoutVars>
          <dgm:chPref val="3"/>
        </dgm:presLayoutVars>
      </dgm:prSet>
      <dgm:spPr/>
      <dgm:t>
        <a:bodyPr/>
        <a:lstStyle/>
        <a:p>
          <a:endParaRPr lang="en-US"/>
        </a:p>
      </dgm:t>
    </dgm:pt>
    <dgm:pt modelId="{6D6A94CB-C76C-41C7-8E54-B824D5B17583}" type="pres">
      <dgm:prSet presAssocID="{D9D694D1-43E1-4A86-B8B1-8B6B1CFAF2BF}" presName="rootConnector" presStyleLbl="node2" presStyleIdx="0" presStyleCnt="3"/>
      <dgm:spPr/>
      <dgm:t>
        <a:bodyPr/>
        <a:lstStyle/>
        <a:p>
          <a:endParaRPr lang="en-US"/>
        </a:p>
      </dgm:t>
    </dgm:pt>
    <dgm:pt modelId="{F77B1789-44AF-4F2C-960E-EC48BB26CB39}" type="pres">
      <dgm:prSet presAssocID="{D9D694D1-43E1-4A86-B8B1-8B6B1CFAF2BF}" presName="hierChild4" presStyleCnt="0"/>
      <dgm:spPr/>
    </dgm:pt>
    <dgm:pt modelId="{4E727CBA-7F7A-4A79-847F-78739581864A}" type="pres">
      <dgm:prSet presAssocID="{D9D694D1-43E1-4A86-B8B1-8B6B1CFAF2BF}" presName="hierChild5" presStyleCnt="0"/>
      <dgm:spPr/>
    </dgm:pt>
    <dgm:pt modelId="{92C4621E-57AB-4170-9F6C-B1DFD91B809C}" type="pres">
      <dgm:prSet presAssocID="{E7E9117D-251A-4C6C-A5F0-E25BD1176B36}" presName="Name37" presStyleLbl="parChTrans1D2" presStyleIdx="1" presStyleCnt="3"/>
      <dgm:spPr/>
      <dgm:t>
        <a:bodyPr/>
        <a:lstStyle/>
        <a:p>
          <a:endParaRPr lang="en-US"/>
        </a:p>
      </dgm:t>
    </dgm:pt>
    <dgm:pt modelId="{F4478DA4-0F64-4C24-A711-E014C3AE2962}" type="pres">
      <dgm:prSet presAssocID="{588C1EC3-9C0C-49A0-A005-F565ED086487}" presName="hierRoot2" presStyleCnt="0">
        <dgm:presLayoutVars>
          <dgm:hierBranch val="init"/>
        </dgm:presLayoutVars>
      </dgm:prSet>
      <dgm:spPr/>
    </dgm:pt>
    <dgm:pt modelId="{2D78305E-D7B4-44F8-B080-0A8336C030F7}" type="pres">
      <dgm:prSet presAssocID="{588C1EC3-9C0C-49A0-A005-F565ED086487}" presName="rootComposite" presStyleCnt="0"/>
      <dgm:spPr/>
    </dgm:pt>
    <dgm:pt modelId="{B2634EE6-B94A-4B45-AD62-CBBFD17FE4C7}" type="pres">
      <dgm:prSet presAssocID="{588C1EC3-9C0C-49A0-A005-F565ED086487}" presName="rootText" presStyleLbl="node2" presStyleIdx="1" presStyleCnt="3">
        <dgm:presLayoutVars>
          <dgm:chPref val="3"/>
        </dgm:presLayoutVars>
      </dgm:prSet>
      <dgm:spPr/>
      <dgm:t>
        <a:bodyPr/>
        <a:lstStyle/>
        <a:p>
          <a:endParaRPr lang="en-US"/>
        </a:p>
      </dgm:t>
    </dgm:pt>
    <dgm:pt modelId="{191868E2-0A43-4A4E-B44A-6F6340B2F714}" type="pres">
      <dgm:prSet presAssocID="{588C1EC3-9C0C-49A0-A005-F565ED086487}" presName="rootConnector" presStyleLbl="node2" presStyleIdx="1" presStyleCnt="3"/>
      <dgm:spPr/>
      <dgm:t>
        <a:bodyPr/>
        <a:lstStyle/>
        <a:p>
          <a:endParaRPr lang="en-US"/>
        </a:p>
      </dgm:t>
    </dgm:pt>
    <dgm:pt modelId="{7A2311E0-F317-49A8-B6F1-B708F0F6198E}" type="pres">
      <dgm:prSet presAssocID="{588C1EC3-9C0C-49A0-A005-F565ED086487}" presName="hierChild4" presStyleCnt="0"/>
      <dgm:spPr/>
    </dgm:pt>
    <dgm:pt modelId="{A4EB980F-D52A-4B67-B74F-6FDECCDD3217}" type="pres">
      <dgm:prSet presAssocID="{588C1EC3-9C0C-49A0-A005-F565ED086487}" presName="hierChild5" presStyleCnt="0"/>
      <dgm:spPr/>
    </dgm:pt>
    <dgm:pt modelId="{07F0005C-2A74-4E20-8908-EB046454BAFF}" type="pres">
      <dgm:prSet presAssocID="{40954034-BCE9-4721-A949-7FECA7468FC3}" presName="Name37" presStyleLbl="parChTrans1D2" presStyleIdx="2" presStyleCnt="3"/>
      <dgm:spPr/>
      <dgm:t>
        <a:bodyPr/>
        <a:lstStyle/>
        <a:p>
          <a:endParaRPr lang="en-US"/>
        </a:p>
      </dgm:t>
    </dgm:pt>
    <dgm:pt modelId="{756AE77B-EF30-4113-9CEE-726F5D5465A5}" type="pres">
      <dgm:prSet presAssocID="{78DE824A-3CCA-4453-9E34-79725127D2AD}" presName="hierRoot2" presStyleCnt="0">
        <dgm:presLayoutVars>
          <dgm:hierBranch val="init"/>
        </dgm:presLayoutVars>
      </dgm:prSet>
      <dgm:spPr/>
    </dgm:pt>
    <dgm:pt modelId="{9BC2D240-977B-4556-A408-C54FD3D0DFCF}" type="pres">
      <dgm:prSet presAssocID="{78DE824A-3CCA-4453-9E34-79725127D2AD}" presName="rootComposite" presStyleCnt="0"/>
      <dgm:spPr/>
    </dgm:pt>
    <dgm:pt modelId="{BB852CBC-AFD1-447C-9295-6EFFFE958DF5}" type="pres">
      <dgm:prSet presAssocID="{78DE824A-3CCA-4453-9E34-79725127D2AD}" presName="rootText" presStyleLbl="node2" presStyleIdx="2" presStyleCnt="3">
        <dgm:presLayoutVars>
          <dgm:chPref val="3"/>
        </dgm:presLayoutVars>
      </dgm:prSet>
      <dgm:spPr/>
      <dgm:t>
        <a:bodyPr/>
        <a:lstStyle/>
        <a:p>
          <a:endParaRPr lang="en-US"/>
        </a:p>
      </dgm:t>
    </dgm:pt>
    <dgm:pt modelId="{16EA3E0D-D7DD-4ECB-997B-21D266321C0E}" type="pres">
      <dgm:prSet presAssocID="{78DE824A-3CCA-4453-9E34-79725127D2AD}" presName="rootConnector" presStyleLbl="node2" presStyleIdx="2" presStyleCnt="3"/>
      <dgm:spPr/>
      <dgm:t>
        <a:bodyPr/>
        <a:lstStyle/>
        <a:p>
          <a:endParaRPr lang="en-US"/>
        </a:p>
      </dgm:t>
    </dgm:pt>
    <dgm:pt modelId="{832FD10E-872B-4C8A-982C-6ECB06BFCD4E}" type="pres">
      <dgm:prSet presAssocID="{78DE824A-3CCA-4453-9E34-79725127D2AD}" presName="hierChild4" presStyleCnt="0"/>
      <dgm:spPr/>
    </dgm:pt>
    <dgm:pt modelId="{5B96C8D5-A988-41A2-A22C-CCDF8E84C3FA}" type="pres">
      <dgm:prSet presAssocID="{78DE824A-3CCA-4453-9E34-79725127D2AD}" presName="hierChild5" presStyleCnt="0"/>
      <dgm:spPr/>
    </dgm:pt>
    <dgm:pt modelId="{FF27587D-69D1-4DA1-BCD3-D7C4CD37F0AF}" type="pres">
      <dgm:prSet presAssocID="{C59E34A9-1348-470B-A8EE-222B46C06E6A}" presName="hierChild3" presStyleCnt="0"/>
      <dgm:spPr/>
    </dgm:pt>
  </dgm:ptLst>
  <dgm:cxnLst>
    <dgm:cxn modelId="{0877521B-751E-4A44-80D7-A914AE259B02}" type="presOf" srcId="{40954034-BCE9-4721-A949-7FECA7468FC3}" destId="{07F0005C-2A74-4E20-8908-EB046454BAFF}" srcOrd="0" destOrd="0" presId="urn:microsoft.com/office/officeart/2005/8/layout/orgChart1"/>
    <dgm:cxn modelId="{34BF3488-0DAA-44B4-8A60-3767F797BB90}" type="presOf" srcId="{588C1EC3-9C0C-49A0-A005-F565ED086487}" destId="{B2634EE6-B94A-4B45-AD62-CBBFD17FE4C7}" srcOrd="0" destOrd="0" presId="urn:microsoft.com/office/officeart/2005/8/layout/orgChart1"/>
    <dgm:cxn modelId="{F9447F82-4C1C-48CD-BDDF-89B5F47D33AE}" type="presOf" srcId="{588C1EC3-9C0C-49A0-A005-F565ED086487}" destId="{191868E2-0A43-4A4E-B44A-6F6340B2F714}" srcOrd="1" destOrd="0" presId="urn:microsoft.com/office/officeart/2005/8/layout/orgChart1"/>
    <dgm:cxn modelId="{816E0C43-48CC-44FF-91A8-3079C51EB88F}" srcId="{C59E34A9-1348-470B-A8EE-222B46C06E6A}" destId="{78DE824A-3CCA-4453-9E34-79725127D2AD}" srcOrd="2" destOrd="0" parTransId="{40954034-BCE9-4721-A949-7FECA7468FC3}" sibTransId="{896F1C8F-0F45-4B40-A733-E67F6D7E0C64}"/>
    <dgm:cxn modelId="{52E30F29-ADD4-4440-9514-35E4508F3A47}" srcId="{4A43F009-ABC6-4F3F-9A97-A167CB8A1351}" destId="{C59E34A9-1348-470B-A8EE-222B46C06E6A}" srcOrd="0" destOrd="0" parTransId="{012B6954-FFFA-49C3-B422-A635D93D5867}" sibTransId="{433BB6CF-3DFF-434B-BFEB-6DC7E1435AFD}"/>
    <dgm:cxn modelId="{76C83D95-D1CE-4123-9395-A0355C418C11}" type="presOf" srcId="{C59E34A9-1348-470B-A8EE-222B46C06E6A}" destId="{4142F48E-28B7-481D-BA6B-A0B8E0DC7825}" srcOrd="1" destOrd="0" presId="urn:microsoft.com/office/officeart/2005/8/layout/orgChart1"/>
    <dgm:cxn modelId="{E54E5436-438D-462A-98AC-4CA29498EAE2}" type="presOf" srcId="{78DE824A-3CCA-4453-9E34-79725127D2AD}" destId="{16EA3E0D-D7DD-4ECB-997B-21D266321C0E}" srcOrd="1" destOrd="0" presId="urn:microsoft.com/office/officeart/2005/8/layout/orgChart1"/>
    <dgm:cxn modelId="{49A25460-B065-4C89-8CAB-92176720AEBF}" type="presOf" srcId="{E7E9117D-251A-4C6C-A5F0-E25BD1176B36}" destId="{92C4621E-57AB-4170-9F6C-B1DFD91B809C}" srcOrd="0" destOrd="0" presId="urn:microsoft.com/office/officeart/2005/8/layout/orgChart1"/>
    <dgm:cxn modelId="{61611338-AA26-4098-9057-9DF54D7FE640}" type="presOf" srcId="{78DE824A-3CCA-4453-9E34-79725127D2AD}" destId="{BB852CBC-AFD1-447C-9295-6EFFFE958DF5}" srcOrd="0" destOrd="0" presId="urn:microsoft.com/office/officeart/2005/8/layout/orgChart1"/>
    <dgm:cxn modelId="{847A67D7-E2FA-4A0E-9111-DA6B76E86FAB}" srcId="{C59E34A9-1348-470B-A8EE-222B46C06E6A}" destId="{D9D694D1-43E1-4A86-B8B1-8B6B1CFAF2BF}" srcOrd="0" destOrd="0" parTransId="{E2B3023F-C213-40B9-9CAB-D3052C1389B1}" sibTransId="{B9723ACF-3BF0-481F-8CE6-147C636CB66D}"/>
    <dgm:cxn modelId="{6C411E41-2A66-403F-9DB4-F6F09E6ED66D}" type="presOf" srcId="{D9D694D1-43E1-4A86-B8B1-8B6B1CFAF2BF}" destId="{DF3BE132-29FD-4F2C-9B2C-D026BE8A5046}" srcOrd="0" destOrd="0" presId="urn:microsoft.com/office/officeart/2005/8/layout/orgChart1"/>
    <dgm:cxn modelId="{FC9A617B-2700-441B-8B96-BD3A4C3F9ADC}" type="presOf" srcId="{E2B3023F-C213-40B9-9CAB-D3052C1389B1}" destId="{3D44A841-259E-4790-8678-4A352A36E4E3}" srcOrd="0" destOrd="0" presId="urn:microsoft.com/office/officeart/2005/8/layout/orgChart1"/>
    <dgm:cxn modelId="{E98C775C-B7E5-4CFF-98F9-52EF9E684928}" srcId="{C59E34A9-1348-470B-A8EE-222B46C06E6A}" destId="{588C1EC3-9C0C-49A0-A005-F565ED086487}" srcOrd="1" destOrd="0" parTransId="{E7E9117D-251A-4C6C-A5F0-E25BD1176B36}" sibTransId="{3AA7F47D-1671-4E4A-86EC-5BEFB092D60F}"/>
    <dgm:cxn modelId="{E60F63D9-B528-4B18-9ADC-1EDFA0DCA38A}" type="presOf" srcId="{C59E34A9-1348-470B-A8EE-222B46C06E6A}" destId="{88C972FE-EC16-483E-8DDF-F274675C030F}" srcOrd="0" destOrd="0" presId="urn:microsoft.com/office/officeart/2005/8/layout/orgChart1"/>
    <dgm:cxn modelId="{7BDD5B42-3E6D-4D52-AE6D-CC85010C54E5}" type="presOf" srcId="{D9D694D1-43E1-4A86-B8B1-8B6B1CFAF2BF}" destId="{6D6A94CB-C76C-41C7-8E54-B824D5B17583}" srcOrd="1" destOrd="0" presId="urn:microsoft.com/office/officeart/2005/8/layout/orgChart1"/>
    <dgm:cxn modelId="{7E7D6AA4-B628-4987-AC51-E2C75B5A32C0}" type="presOf" srcId="{4A43F009-ABC6-4F3F-9A97-A167CB8A1351}" destId="{FA820ABB-03D6-4FFB-A744-88889B42D626}" srcOrd="0" destOrd="0" presId="urn:microsoft.com/office/officeart/2005/8/layout/orgChart1"/>
    <dgm:cxn modelId="{56AE1D2F-5B05-46F4-BAC8-53BD12ABF3D5}" type="presParOf" srcId="{FA820ABB-03D6-4FFB-A744-88889B42D626}" destId="{321DF7B1-4F4A-4AC5-8DA3-CB4C2CB9B06E}" srcOrd="0" destOrd="0" presId="urn:microsoft.com/office/officeart/2005/8/layout/orgChart1"/>
    <dgm:cxn modelId="{9DFE7F1B-B1BB-45F8-A4F3-AF6D95F6772D}" type="presParOf" srcId="{321DF7B1-4F4A-4AC5-8DA3-CB4C2CB9B06E}" destId="{09CB8DB8-BE3C-45E8-A0AD-E7789E28D20B}" srcOrd="0" destOrd="0" presId="urn:microsoft.com/office/officeart/2005/8/layout/orgChart1"/>
    <dgm:cxn modelId="{B6789F88-75B8-4B9E-8736-9DA4BA160E0B}" type="presParOf" srcId="{09CB8DB8-BE3C-45E8-A0AD-E7789E28D20B}" destId="{88C972FE-EC16-483E-8DDF-F274675C030F}" srcOrd="0" destOrd="0" presId="urn:microsoft.com/office/officeart/2005/8/layout/orgChart1"/>
    <dgm:cxn modelId="{B8786DBD-1FB8-46F8-B5FE-76BF9A9136E1}" type="presParOf" srcId="{09CB8DB8-BE3C-45E8-A0AD-E7789E28D20B}" destId="{4142F48E-28B7-481D-BA6B-A0B8E0DC7825}" srcOrd="1" destOrd="0" presId="urn:microsoft.com/office/officeart/2005/8/layout/orgChart1"/>
    <dgm:cxn modelId="{D0E7C952-9A1E-4226-BA99-BBC6C9ECD8E7}" type="presParOf" srcId="{321DF7B1-4F4A-4AC5-8DA3-CB4C2CB9B06E}" destId="{0B285EBF-8D59-46E7-AC72-09A585FED576}" srcOrd="1" destOrd="0" presId="urn:microsoft.com/office/officeart/2005/8/layout/orgChart1"/>
    <dgm:cxn modelId="{0752A957-B811-4FCD-A13A-AD5C0DB35249}" type="presParOf" srcId="{0B285EBF-8D59-46E7-AC72-09A585FED576}" destId="{3D44A841-259E-4790-8678-4A352A36E4E3}" srcOrd="0" destOrd="0" presId="urn:microsoft.com/office/officeart/2005/8/layout/orgChart1"/>
    <dgm:cxn modelId="{EF07AEF5-7CB1-4552-A2FA-64206B6B4FA4}" type="presParOf" srcId="{0B285EBF-8D59-46E7-AC72-09A585FED576}" destId="{8875E72D-E4AC-48DB-B17E-146ADFD2BB7E}" srcOrd="1" destOrd="0" presId="urn:microsoft.com/office/officeart/2005/8/layout/orgChart1"/>
    <dgm:cxn modelId="{FBEABD41-CAB7-481B-B8AC-39C83B0F5098}" type="presParOf" srcId="{8875E72D-E4AC-48DB-B17E-146ADFD2BB7E}" destId="{F8D96A0B-0502-48EB-8C11-C660E35EEF89}" srcOrd="0" destOrd="0" presId="urn:microsoft.com/office/officeart/2005/8/layout/orgChart1"/>
    <dgm:cxn modelId="{BBA77D28-13F7-4795-B3D6-6A7505C6733A}" type="presParOf" srcId="{F8D96A0B-0502-48EB-8C11-C660E35EEF89}" destId="{DF3BE132-29FD-4F2C-9B2C-D026BE8A5046}" srcOrd="0" destOrd="0" presId="urn:microsoft.com/office/officeart/2005/8/layout/orgChart1"/>
    <dgm:cxn modelId="{4FE886D1-9CE4-442C-8BE7-B946465376A8}" type="presParOf" srcId="{F8D96A0B-0502-48EB-8C11-C660E35EEF89}" destId="{6D6A94CB-C76C-41C7-8E54-B824D5B17583}" srcOrd="1" destOrd="0" presId="urn:microsoft.com/office/officeart/2005/8/layout/orgChart1"/>
    <dgm:cxn modelId="{E278BEA7-58F4-445B-ACE3-DBD42A3ADFB2}" type="presParOf" srcId="{8875E72D-E4AC-48DB-B17E-146ADFD2BB7E}" destId="{F77B1789-44AF-4F2C-960E-EC48BB26CB39}" srcOrd="1" destOrd="0" presId="urn:microsoft.com/office/officeart/2005/8/layout/orgChart1"/>
    <dgm:cxn modelId="{BA459CB3-1451-4274-8C7E-86BA6FF694B4}" type="presParOf" srcId="{8875E72D-E4AC-48DB-B17E-146ADFD2BB7E}" destId="{4E727CBA-7F7A-4A79-847F-78739581864A}" srcOrd="2" destOrd="0" presId="urn:microsoft.com/office/officeart/2005/8/layout/orgChart1"/>
    <dgm:cxn modelId="{2FA11CDE-1680-431E-AABF-22D22EA1F5E5}" type="presParOf" srcId="{0B285EBF-8D59-46E7-AC72-09A585FED576}" destId="{92C4621E-57AB-4170-9F6C-B1DFD91B809C}" srcOrd="2" destOrd="0" presId="urn:microsoft.com/office/officeart/2005/8/layout/orgChart1"/>
    <dgm:cxn modelId="{E42FCA79-07D2-4142-8845-DF2B6CB31A66}" type="presParOf" srcId="{0B285EBF-8D59-46E7-AC72-09A585FED576}" destId="{F4478DA4-0F64-4C24-A711-E014C3AE2962}" srcOrd="3" destOrd="0" presId="urn:microsoft.com/office/officeart/2005/8/layout/orgChart1"/>
    <dgm:cxn modelId="{187AB2FD-6F5A-467B-A541-406DBDD94E6C}" type="presParOf" srcId="{F4478DA4-0F64-4C24-A711-E014C3AE2962}" destId="{2D78305E-D7B4-44F8-B080-0A8336C030F7}" srcOrd="0" destOrd="0" presId="urn:microsoft.com/office/officeart/2005/8/layout/orgChart1"/>
    <dgm:cxn modelId="{0A57AAF6-5BAB-4AB4-9E16-8C266913F6A8}" type="presParOf" srcId="{2D78305E-D7B4-44F8-B080-0A8336C030F7}" destId="{B2634EE6-B94A-4B45-AD62-CBBFD17FE4C7}" srcOrd="0" destOrd="0" presId="urn:microsoft.com/office/officeart/2005/8/layout/orgChart1"/>
    <dgm:cxn modelId="{0C86A21C-8CFE-499E-9B77-281F4CEB5E76}" type="presParOf" srcId="{2D78305E-D7B4-44F8-B080-0A8336C030F7}" destId="{191868E2-0A43-4A4E-B44A-6F6340B2F714}" srcOrd="1" destOrd="0" presId="urn:microsoft.com/office/officeart/2005/8/layout/orgChart1"/>
    <dgm:cxn modelId="{3B34CE31-D540-488C-9770-69E081AAF204}" type="presParOf" srcId="{F4478DA4-0F64-4C24-A711-E014C3AE2962}" destId="{7A2311E0-F317-49A8-B6F1-B708F0F6198E}" srcOrd="1" destOrd="0" presId="urn:microsoft.com/office/officeart/2005/8/layout/orgChart1"/>
    <dgm:cxn modelId="{BEEEBB55-3340-4600-94F8-0EFA9B2CECE4}" type="presParOf" srcId="{F4478DA4-0F64-4C24-A711-E014C3AE2962}" destId="{A4EB980F-D52A-4B67-B74F-6FDECCDD3217}" srcOrd="2" destOrd="0" presId="urn:microsoft.com/office/officeart/2005/8/layout/orgChart1"/>
    <dgm:cxn modelId="{9A27531E-A91F-4D92-82F8-70D99144FF74}" type="presParOf" srcId="{0B285EBF-8D59-46E7-AC72-09A585FED576}" destId="{07F0005C-2A74-4E20-8908-EB046454BAFF}" srcOrd="4" destOrd="0" presId="urn:microsoft.com/office/officeart/2005/8/layout/orgChart1"/>
    <dgm:cxn modelId="{4FBCEF9A-1D40-42C6-840C-E13C0F354F7B}" type="presParOf" srcId="{0B285EBF-8D59-46E7-AC72-09A585FED576}" destId="{756AE77B-EF30-4113-9CEE-726F5D5465A5}" srcOrd="5" destOrd="0" presId="urn:microsoft.com/office/officeart/2005/8/layout/orgChart1"/>
    <dgm:cxn modelId="{E8F55134-D60C-49D2-A5E4-477E11FCA48F}" type="presParOf" srcId="{756AE77B-EF30-4113-9CEE-726F5D5465A5}" destId="{9BC2D240-977B-4556-A408-C54FD3D0DFCF}" srcOrd="0" destOrd="0" presId="urn:microsoft.com/office/officeart/2005/8/layout/orgChart1"/>
    <dgm:cxn modelId="{090ADE4A-5CA7-495E-AC55-8236C4CC8807}" type="presParOf" srcId="{9BC2D240-977B-4556-A408-C54FD3D0DFCF}" destId="{BB852CBC-AFD1-447C-9295-6EFFFE958DF5}" srcOrd="0" destOrd="0" presId="urn:microsoft.com/office/officeart/2005/8/layout/orgChart1"/>
    <dgm:cxn modelId="{AE27A14B-F5E1-40A0-99C7-A199E00706DD}" type="presParOf" srcId="{9BC2D240-977B-4556-A408-C54FD3D0DFCF}" destId="{16EA3E0D-D7DD-4ECB-997B-21D266321C0E}" srcOrd="1" destOrd="0" presId="urn:microsoft.com/office/officeart/2005/8/layout/orgChart1"/>
    <dgm:cxn modelId="{E98D8974-5954-4929-B02F-5F0AF5ED0D9D}" type="presParOf" srcId="{756AE77B-EF30-4113-9CEE-726F5D5465A5}" destId="{832FD10E-872B-4C8A-982C-6ECB06BFCD4E}" srcOrd="1" destOrd="0" presId="urn:microsoft.com/office/officeart/2005/8/layout/orgChart1"/>
    <dgm:cxn modelId="{18DF385B-96C4-4562-97DC-F3468BBB7FEC}" type="presParOf" srcId="{756AE77B-EF30-4113-9CEE-726F5D5465A5}" destId="{5B96C8D5-A988-41A2-A22C-CCDF8E84C3FA}" srcOrd="2" destOrd="0" presId="urn:microsoft.com/office/officeart/2005/8/layout/orgChart1"/>
    <dgm:cxn modelId="{409BA8AB-E70A-4915-9C69-EB833B6CBDCA}" type="presParOf" srcId="{321DF7B1-4F4A-4AC5-8DA3-CB4C2CB9B06E}" destId="{FF27587D-69D1-4DA1-BCD3-D7C4CD37F0AF}" srcOrd="2" destOrd="0" presId="urn:microsoft.com/office/officeart/2005/8/layout/orgChar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0005C-2A74-4E20-8908-EB046454BAFF}">
      <dsp:nvSpPr>
        <dsp:cNvPr id="0" name=""/>
        <dsp:cNvSpPr/>
      </dsp:nvSpPr>
      <dsp:spPr>
        <a:xfrm>
          <a:off x="2156618" y="1865903"/>
          <a:ext cx="1600395" cy="233576"/>
        </a:xfrm>
        <a:custGeom>
          <a:avLst/>
          <a:gdLst/>
          <a:ahLst/>
          <a:cxnLst/>
          <a:rect l="0" t="0" r="0" b="0"/>
          <a:pathLst>
            <a:path>
              <a:moveTo>
                <a:pt x="0" y="0"/>
              </a:moveTo>
              <a:lnTo>
                <a:pt x="0" y="116788"/>
              </a:lnTo>
              <a:lnTo>
                <a:pt x="1600395" y="116788"/>
              </a:lnTo>
              <a:lnTo>
                <a:pt x="1600395" y="23357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C4621E-57AB-4170-9F6C-B1DFD91B809C}">
      <dsp:nvSpPr>
        <dsp:cNvPr id="0" name=""/>
        <dsp:cNvSpPr/>
      </dsp:nvSpPr>
      <dsp:spPr>
        <a:xfrm>
          <a:off x="2156618" y="1865903"/>
          <a:ext cx="254548" cy="233576"/>
        </a:xfrm>
        <a:custGeom>
          <a:avLst/>
          <a:gdLst/>
          <a:ahLst/>
          <a:cxnLst/>
          <a:rect l="0" t="0" r="0" b="0"/>
          <a:pathLst>
            <a:path>
              <a:moveTo>
                <a:pt x="0" y="0"/>
              </a:moveTo>
              <a:lnTo>
                <a:pt x="0" y="116788"/>
              </a:lnTo>
              <a:lnTo>
                <a:pt x="254548" y="116788"/>
              </a:lnTo>
              <a:lnTo>
                <a:pt x="254548" y="23357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44A841-259E-4790-8678-4A352A36E4E3}">
      <dsp:nvSpPr>
        <dsp:cNvPr id="0" name=""/>
        <dsp:cNvSpPr/>
      </dsp:nvSpPr>
      <dsp:spPr>
        <a:xfrm>
          <a:off x="810772" y="1865903"/>
          <a:ext cx="1345846" cy="233576"/>
        </a:xfrm>
        <a:custGeom>
          <a:avLst/>
          <a:gdLst/>
          <a:ahLst/>
          <a:cxnLst/>
          <a:rect l="0" t="0" r="0" b="0"/>
          <a:pathLst>
            <a:path>
              <a:moveTo>
                <a:pt x="1345846" y="0"/>
              </a:moveTo>
              <a:lnTo>
                <a:pt x="1345846" y="116788"/>
              </a:lnTo>
              <a:lnTo>
                <a:pt x="0" y="116788"/>
              </a:lnTo>
              <a:lnTo>
                <a:pt x="0" y="23357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972FE-EC16-483E-8DDF-F274675C030F}">
      <dsp:nvSpPr>
        <dsp:cNvPr id="0" name=""/>
        <dsp:cNvSpPr/>
      </dsp:nvSpPr>
      <dsp:spPr>
        <a:xfrm>
          <a:off x="994680" y="1122634"/>
          <a:ext cx="2323876" cy="7432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Signal</a:t>
          </a:r>
          <a:endParaRPr lang="en-US" sz="1600" kern="1200" dirty="0"/>
        </a:p>
      </dsp:txBody>
      <dsp:txXfrm>
        <a:off x="994680" y="1122634"/>
        <a:ext cx="2323876" cy="743268"/>
      </dsp:txXfrm>
    </dsp:sp>
    <dsp:sp modelId="{DF3BE132-29FD-4F2C-9B2C-D026BE8A5046}">
      <dsp:nvSpPr>
        <dsp:cNvPr id="0" name=""/>
        <dsp:cNvSpPr/>
      </dsp:nvSpPr>
      <dsp:spPr>
        <a:xfrm>
          <a:off x="88" y="2099480"/>
          <a:ext cx="1621367" cy="5561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Cab</a:t>
          </a:r>
        </a:p>
        <a:p>
          <a:pPr lvl="0" algn="ctr" defTabSz="711200">
            <a:lnSpc>
              <a:spcPct val="90000"/>
            </a:lnSpc>
            <a:spcBef>
              <a:spcPct val="0"/>
            </a:spcBef>
            <a:spcAft>
              <a:spcPct val="35000"/>
            </a:spcAft>
          </a:pPr>
          <a:r>
            <a:rPr lang="en-US" sz="1600" kern="1200" dirty="0" smtClean="0"/>
            <a:t>Signal</a:t>
          </a:r>
          <a:endParaRPr lang="en-US" sz="1600" kern="1200" dirty="0"/>
        </a:p>
      </dsp:txBody>
      <dsp:txXfrm>
        <a:off x="88" y="2099480"/>
        <a:ext cx="1621367" cy="556134"/>
      </dsp:txXfrm>
    </dsp:sp>
    <dsp:sp modelId="{B2634EE6-B94A-4B45-AD62-CBBFD17FE4C7}">
      <dsp:nvSpPr>
        <dsp:cNvPr id="0" name=""/>
        <dsp:cNvSpPr/>
      </dsp:nvSpPr>
      <dsp:spPr>
        <a:xfrm>
          <a:off x="1855032" y="2099480"/>
          <a:ext cx="1112269" cy="5561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Fixed</a:t>
          </a:r>
        </a:p>
        <a:p>
          <a:pPr lvl="0" algn="ctr" defTabSz="711200">
            <a:lnSpc>
              <a:spcPct val="90000"/>
            </a:lnSpc>
            <a:spcBef>
              <a:spcPct val="0"/>
            </a:spcBef>
            <a:spcAft>
              <a:spcPct val="35000"/>
            </a:spcAft>
          </a:pPr>
          <a:r>
            <a:rPr lang="en-US" sz="1600" kern="1200" dirty="0" smtClean="0"/>
            <a:t>Signal</a:t>
          </a:r>
          <a:endParaRPr lang="en-US" sz="1600" kern="1200" dirty="0"/>
        </a:p>
      </dsp:txBody>
      <dsp:txXfrm>
        <a:off x="1855032" y="2099480"/>
        <a:ext cx="1112269" cy="556134"/>
      </dsp:txXfrm>
    </dsp:sp>
    <dsp:sp modelId="{BB852CBC-AFD1-447C-9295-6EFFFE958DF5}">
      <dsp:nvSpPr>
        <dsp:cNvPr id="0" name=""/>
        <dsp:cNvSpPr/>
      </dsp:nvSpPr>
      <dsp:spPr>
        <a:xfrm>
          <a:off x="3200879" y="2099480"/>
          <a:ext cx="1112269" cy="5561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Hand Signal</a:t>
          </a:r>
          <a:endParaRPr lang="en-US" sz="1600" kern="1200" dirty="0"/>
        </a:p>
      </dsp:txBody>
      <dsp:txXfrm>
        <a:off x="3200879" y="2099480"/>
        <a:ext cx="1112269" cy="5561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 result for jaipur metro symbol"/>
          <p:cNvSpPr>
            <a:spLocks noChangeAspect="1" noChangeArrowheads="1"/>
          </p:cNvSpPr>
          <p:nvPr/>
        </p:nvSpPr>
        <p:spPr bwMode="auto">
          <a:xfrm>
            <a:off x="155575" y="-2011363"/>
            <a:ext cx="4886325" cy="41910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AutoShape 4" descr="Image result for jaipur metro symbol"/>
          <p:cNvSpPr>
            <a:spLocks noChangeAspect="1" noChangeArrowheads="1"/>
          </p:cNvSpPr>
          <p:nvPr/>
        </p:nvSpPr>
        <p:spPr bwMode="auto">
          <a:xfrm>
            <a:off x="4005943" y="2201325"/>
            <a:ext cx="4484913" cy="384671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0" name="Picture 6" descr="Image result for jaipur metro symbo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05943" y="496389"/>
            <a:ext cx="4467497" cy="3831771"/>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4005944" y="4110446"/>
            <a:ext cx="4512354" cy="369332"/>
          </a:xfrm>
          <a:prstGeom prst="rect">
            <a:avLst/>
          </a:prstGeom>
          <a:noFill/>
        </p:spPr>
        <p:txBody>
          <a:bodyPr wrap="square" lIns="91440" tIns="45720" rIns="91440" bIns="45720">
            <a:spAutoFit/>
          </a:bodyPr>
          <a:lstStyle/>
          <a:p>
            <a:pPr algn="ctr"/>
            <a:r>
              <a:rPr lang="en-US" dirty="0" smtClean="0">
                <a:ln w="0"/>
                <a:effectLst>
                  <a:outerShdw blurRad="38100" dist="19050" dir="2700000" algn="tl" rotWithShape="0">
                    <a:schemeClr val="dk1">
                      <a:alpha val="40000"/>
                    </a:schemeClr>
                  </a:outerShdw>
                </a:effectLst>
              </a:rPr>
              <a:t>Project Report</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 xmlns:p14="http://schemas.microsoft.com/office/powerpoint/2010/main" val="15460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ATO </a:t>
            </a:r>
            <a:r>
              <a:rPr lang="en-US" dirty="0"/>
              <a:t>- </a:t>
            </a:r>
            <a:r>
              <a:rPr lang="en-US" sz="2800" dirty="0"/>
              <a:t>(Automatic Train Operation System)</a:t>
            </a:r>
            <a:endParaRPr lang="en-IN" sz="2800" dirty="0"/>
          </a:p>
        </p:txBody>
      </p:sp>
      <p:sp>
        <p:nvSpPr>
          <p:cNvPr id="3" name="Content Placeholder 2"/>
          <p:cNvSpPr>
            <a:spLocks noGrp="1"/>
          </p:cNvSpPr>
          <p:nvPr>
            <p:ph idx="1"/>
          </p:nvPr>
        </p:nvSpPr>
        <p:spPr/>
        <p:txBody>
          <a:bodyPr/>
          <a:lstStyle/>
          <a:p>
            <a:pPr marL="0" indent="0">
              <a:buNone/>
            </a:pPr>
            <a:r>
              <a:rPr lang="en-US" dirty="0"/>
              <a:t>The main function of ATO system shall be to run the Trains in between the stations automatically without the intervention of the Train driver.</a:t>
            </a:r>
          </a:p>
          <a:p>
            <a:endParaRPr lang="en-US" dirty="0"/>
          </a:p>
          <a:p>
            <a:pPr marL="0" indent="0">
              <a:buNone/>
            </a:pPr>
            <a:r>
              <a:rPr lang="en-US" dirty="0"/>
              <a:t>The ATO System shall generate Speed Control to the Traction and </a:t>
            </a:r>
            <a:r>
              <a:rPr lang="en-US" dirty="0" smtClean="0"/>
              <a:t>Braking </a:t>
            </a:r>
            <a:r>
              <a:rPr lang="en-US" dirty="0"/>
              <a:t>System of the Train with respect to the Computed Speed profile. The ATO System shall ensure that the train achieves </a:t>
            </a:r>
            <a:r>
              <a:rPr lang="en-US" dirty="0" smtClean="0"/>
              <a:t>timely, accurate </a:t>
            </a:r>
            <a:r>
              <a:rPr lang="en-US" dirty="0"/>
              <a:t>and smooth Station stops or stopping ahead of restrictive point.</a:t>
            </a:r>
          </a:p>
          <a:p>
            <a:endParaRPr lang="en-US" dirty="0"/>
          </a:p>
          <a:p>
            <a:pPr marL="0" indent="0">
              <a:buNone/>
            </a:pPr>
            <a:r>
              <a:rPr lang="en-US" dirty="0"/>
              <a:t>The ATO system shall also control the Train doors during station stops under the supervision of the ATP System without the intervention of the Train Driver.</a:t>
            </a:r>
            <a:endParaRPr lang="en-IN" dirty="0"/>
          </a:p>
        </p:txBody>
      </p:sp>
    </p:spTree>
    <p:extLst>
      <p:ext uri="{BB962C8B-B14F-4D97-AF65-F5344CB8AC3E}">
        <p14:creationId xmlns="" xmlns:p14="http://schemas.microsoft.com/office/powerpoint/2010/main" val="343084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ATS </a:t>
            </a:r>
            <a:r>
              <a:rPr lang="en-IN" dirty="0"/>
              <a:t>- </a:t>
            </a:r>
            <a:r>
              <a:rPr lang="en-IN" sz="2800" dirty="0"/>
              <a:t>(Automatic Train Supervision System)</a:t>
            </a:r>
          </a:p>
        </p:txBody>
      </p:sp>
      <p:sp>
        <p:nvSpPr>
          <p:cNvPr id="3" name="Content Placeholder 2"/>
          <p:cNvSpPr>
            <a:spLocks noGrp="1"/>
          </p:cNvSpPr>
          <p:nvPr>
            <p:ph idx="1"/>
          </p:nvPr>
        </p:nvSpPr>
        <p:spPr/>
        <p:txBody>
          <a:bodyPr>
            <a:normAutofit lnSpcReduction="10000"/>
          </a:bodyPr>
          <a:lstStyle/>
          <a:p>
            <a:pPr marL="0" indent="0">
              <a:buNone/>
            </a:pPr>
            <a:r>
              <a:rPr lang="en-US" dirty="0"/>
              <a:t>The main function of the ATS system shall be automatic management of the Train movement with due interfacing with the ATP/ATO/CBI systems for Automatic Route Setting and Automatic Train Regulation - </a:t>
            </a:r>
          </a:p>
          <a:p>
            <a:endParaRPr lang="en-US" dirty="0"/>
          </a:p>
          <a:p>
            <a:pPr marL="0" indent="0">
              <a:buNone/>
            </a:pPr>
            <a:r>
              <a:rPr lang="en-US" dirty="0"/>
              <a:t>The ATS System shall supervise:</a:t>
            </a:r>
          </a:p>
          <a:p>
            <a:endParaRPr lang="en-US" dirty="0"/>
          </a:p>
          <a:p>
            <a:pPr marL="0" indent="0">
              <a:buNone/>
            </a:pPr>
            <a:r>
              <a:rPr lang="en-US" dirty="0"/>
              <a:t>The train movement continuously and </a:t>
            </a:r>
            <a:r>
              <a:rPr lang="en-US" dirty="0" smtClean="0"/>
              <a:t>optimize </a:t>
            </a:r>
            <a:r>
              <a:rPr lang="en-US" dirty="0"/>
              <a:t>the train movements in case of </a:t>
            </a:r>
            <a:r>
              <a:rPr lang="en-US" dirty="0" smtClean="0"/>
              <a:t>abnormalities. This </a:t>
            </a:r>
            <a:r>
              <a:rPr lang="en-US" dirty="0"/>
              <a:t>shall be achieved by assigning Train </a:t>
            </a:r>
            <a:r>
              <a:rPr lang="en-US" dirty="0" smtClean="0"/>
              <a:t>Identification </a:t>
            </a:r>
            <a:r>
              <a:rPr lang="en-US" dirty="0"/>
              <a:t>Numbers(TIDs), monitoring the </a:t>
            </a:r>
            <a:r>
              <a:rPr lang="en-US" dirty="0" smtClean="0"/>
              <a:t>operation of </a:t>
            </a:r>
            <a:r>
              <a:rPr lang="en-US" dirty="0"/>
              <a:t>each Train, modifying the Dwell times at each Station, if required, Modifying Train operations to </a:t>
            </a:r>
            <a:r>
              <a:rPr lang="en-US" dirty="0" smtClean="0"/>
              <a:t>optimize Headways, </a:t>
            </a:r>
            <a:r>
              <a:rPr lang="en-US" dirty="0"/>
              <a:t>Power consumptions or run-time and also provide outputs to the </a:t>
            </a:r>
            <a:r>
              <a:rPr lang="en-US" dirty="0" smtClean="0"/>
              <a:t>Passenger </a:t>
            </a:r>
            <a:r>
              <a:rPr lang="en-US" dirty="0"/>
              <a:t>Information Display System (PIDS) Units at each station.</a:t>
            </a:r>
            <a:endParaRPr lang="en-IN" dirty="0"/>
          </a:p>
        </p:txBody>
      </p:sp>
    </p:spTree>
    <p:extLst>
      <p:ext uri="{BB962C8B-B14F-4D97-AF65-F5344CB8AC3E}">
        <p14:creationId xmlns="" xmlns:p14="http://schemas.microsoft.com/office/powerpoint/2010/main" val="196526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CBI - </a:t>
            </a:r>
            <a:r>
              <a:rPr lang="en-IN" sz="2800" dirty="0"/>
              <a:t>(Computer based Interlocking)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main function of Interlocking System shall be to provide the requisite Interlocking, Control and Indication functions as also support all the feasible Train movements in the </a:t>
            </a:r>
            <a:r>
              <a:rPr lang="en-US" dirty="0" smtClean="0"/>
              <a:t>Yard. The CBI </a:t>
            </a:r>
            <a:r>
              <a:rPr lang="en-US" dirty="0"/>
              <a:t>shall be based on Entry-Exit System and shall have </a:t>
            </a:r>
            <a:r>
              <a:rPr lang="en-US" dirty="0" smtClean="0"/>
              <a:t>separate Controls, upon </a:t>
            </a:r>
            <a:r>
              <a:rPr lang="en-US" dirty="0"/>
              <a:t>operation of which the trains will be allowed to operate in reverse direction except at Terminals and Turn back </a:t>
            </a:r>
            <a:r>
              <a:rPr lang="en-US" dirty="0" smtClean="0"/>
              <a:t>stations. The </a:t>
            </a:r>
            <a:r>
              <a:rPr lang="en-US" dirty="0"/>
              <a:t>system shall interface with CATC Systems.</a:t>
            </a:r>
          </a:p>
          <a:p>
            <a:pPr marL="0" indent="0">
              <a:buNone/>
            </a:pPr>
            <a:r>
              <a:rPr lang="en-US" dirty="0" smtClean="0"/>
              <a:t>The </a:t>
            </a:r>
            <a:r>
              <a:rPr lang="en-US" dirty="0"/>
              <a:t>interlocking ensures that:</a:t>
            </a:r>
          </a:p>
          <a:p>
            <a:r>
              <a:rPr lang="en-US" dirty="0" smtClean="0"/>
              <a:t> </a:t>
            </a:r>
            <a:r>
              <a:rPr lang="en-US" dirty="0"/>
              <a:t>Conflicting routes can not be set.</a:t>
            </a:r>
          </a:p>
          <a:p>
            <a:r>
              <a:rPr lang="en-US" dirty="0" smtClean="0"/>
              <a:t> </a:t>
            </a:r>
            <a:r>
              <a:rPr lang="en-US" dirty="0"/>
              <a:t>Points are only </a:t>
            </a:r>
            <a:r>
              <a:rPr lang="en-US" dirty="0" smtClean="0"/>
              <a:t>moved, when </a:t>
            </a:r>
            <a:r>
              <a:rPr lang="en-US" dirty="0"/>
              <a:t>all the safety conditions are met.</a:t>
            </a:r>
          </a:p>
          <a:p>
            <a:r>
              <a:rPr lang="en-US" dirty="0" smtClean="0"/>
              <a:t> </a:t>
            </a:r>
            <a:r>
              <a:rPr lang="en-US" dirty="0"/>
              <a:t>Signals only clear to a proceed aspect, when all the safety conditions are fulfilled.</a:t>
            </a:r>
          </a:p>
          <a:p>
            <a:r>
              <a:rPr lang="en-US" dirty="0" smtClean="0"/>
              <a:t> </a:t>
            </a:r>
            <a:r>
              <a:rPr lang="en-US" dirty="0"/>
              <a:t>The system is Fail-safe and failures shall not provoke an unsafe situation. Under failure </a:t>
            </a:r>
            <a:r>
              <a:rPr lang="en-US" dirty="0" smtClean="0"/>
              <a:t>conditions, signals </a:t>
            </a:r>
            <a:r>
              <a:rPr lang="en-US" dirty="0"/>
              <a:t>shall remain in their last operated position.</a:t>
            </a:r>
            <a:endParaRPr lang="en-IN" dirty="0"/>
          </a:p>
        </p:txBody>
      </p:sp>
    </p:spTree>
    <p:extLst>
      <p:ext uri="{BB962C8B-B14F-4D97-AF65-F5344CB8AC3E}">
        <p14:creationId xmlns="" xmlns:p14="http://schemas.microsoft.com/office/powerpoint/2010/main" val="95448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CBI - </a:t>
            </a:r>
            <a:r>
              <a:rPr lang="en-IN" sz="2000" dirty="0"/>
              <a:t>(Computer based Interlocking</a:t>
            </a:r>
            <a:r>
              <a:rPr lang="en-IN" sz="2000" dirty="0" smtClean="0"/>
              <a:t>)    </a:t>
            </a:r>
            <a:r>
              <a:rPr lang="en-IN" sz="2400" dirty="0" smtClean="0"/>
              <a:t>continued……</a:t>
            </a:r>
            <a:endParaRPr lang="en-IN" sz="2000" dirty="0"/>
          </a:p>
        </p:txBody>
      </p:sp>
      <p:sp>
        <p:nvSpPr>
          <p:cNvPr id="3" name="Content Placeholder 2"/>
          <p:cNvSpPr>
            <a:spLocks noGrp="1"/>
          </p:cNvSpPr>
          <p:nvPr>
            <p:ph idx="1"/>
          </p:nvPr>
        </p:nvSpPr>
        <p:spPr/>
        <p:txBody>
          <a:bodyPr>
            <a:normAutofit fontScale="70000" lnSpcReduction="20000"/>
          </a:bodyPr>
          <a:lstStyle/>
          <a:p>
            <a:r>
              <a:rPr lang="en-US" dirty="0"/>
              <a:t>In normal </a:t>
            </a:r>
            <a:r>
              <a:rPr lang="en-US" dirty="0" smtClean="0"/>
              <a:t>operation, the </a:t>
            </a:r>
            <a:r>
              <a:rPr lang="en-US" dirty="0"/>
              <a:t>route shall be released by the train movement, if the route is not set in the fleet mode. However, it shall be possible for an operator to release the route with </a:t>
            </a:r>
            <a:r>
              <a:rPr lang="en-US" dirty="0" smtClean="0"/>
              <a:t>a specific </a:t>
            </a:r>
            <a:r>
              <a:rPr lang="en-US" dirty="0"/>
              <a:t>Local/Remote Control, as per the requirements of Operations as also to meet the emergent </a:t>
            </a:r>
            <a:r>
              <a:rPr lang="en-US" dirty="0" smtClean="0"/>
              <a:t>situations. The </a:t>
            </a:r>
            <a:r>
              <a:rPr lang="en-US" dirty="0"/>
              <a:t>interlocking System, on receipt of a Route Remote Control from the Local ATS ( The command either originated from the Central ATS (CATS) or the Local ATS itself),shall permit to:</a:t>
            </a:r>
          </a:p>
          <a:p>
            <a:r>
              <a:rPr lang="en-US" dirty="0" smtClean="0"/>
              <a:t> </a:t>
            </a:r>
            <a:r>
              <a:rPr lang="en-US" dirty="0"/>
              <a:t>Control and Lock the points to the position required by the route.</a:t>
            </a:r>
          </a:p>
          <a:p>
            <a:r>
              <a:rPr lang="en-US" dirty="0" smtClean="0"/>
              <a:t> </a:t>
            </a:r>
            <a:r>
              <a:rPr lang="en-US" dirty="0"/>
              <a:t>Set up the Route.</a:t>
            </a:r>
          </a:p>
          <a:p>
            <a:r>
              <a:rPr lang="en-US" dirty="0" smtClean="0"/>
              <a:t> </a:t>
            </a:r>
            <a:r>
              <a:rPr lang="en-US" dirty="0"/>
              <a:t>Lock the Sub-routes of the Route.</a:t>
            </a:r>
          </a:p>
          <a:p>
            <a:r>
              <a:rPr lang="en-US" dirty="0" smtClean="0"/>
              <a:t> </a:t>
            </a:r>
            <a:r>
              <a:rPr lang="en-US" dirty="0"/>
              <a:t>Lock the Route.</a:t>
            </a:r>
          </a:p>
          <a:p>
            <a:r>
              <a:rPr lang="en-US" dirty="0" smtClean="0"/>
              <a:t> </a:t>
            </a:r>
            <a:r>
              <a:rPr lang="en-US" dirty="0"/>
              <a:t>Set direction of Traffic (DOT).</a:t>
            </a:r>
          </a:p>
          <a:p>
            <a:r>
              <a:rPr lang="en-US" dirty="0" smtClean="0"/>
              <a:t> </a:t>
            </a:r>
            <a:r>
              <a:rPr lang="en-US" dirty="0"/>
              <a:t>Authorize the Route.</a:t>
            </a:r>
          </a:p>
          <a:p>
            <a:r>
              <a:rPr lang="en-US" dirty="0" smtClean="0"/>
              <a:t> </a:t>
            </a:r>
            <a:r>
              <a:rPr lang="en-US" dirty="0"/>
              <a:t>Set the Aspect of the Signal, at the origin of the route, to 'PROCEED' Aspect.</a:t>
            </a:r>
          </a:p>
          <a:p>
            <a:pPr marL="0" indent="0">
              <a:buNone/>
            </a:pPr>
            <a:r>
              <a:rPr lang="en-US" dirty="0" smtClean="0"/>
              <a:t>Control </a:t>
            </a:r>
            <a:r>
              <a:rPr lang="en-US" dirty="0"/>
              <a:t>cum- Indication Panel (Domino type) with Panel Processor having standby processor and/or a control terminal with VDU Display consisting of a </a:t>
            </a:r>
            <a:r>
              <a:rPr lang="en-US" dirty="0" smtClean="0"/>
              <a:t>Color </a:t>
            </a:r>
            <a:r>
              <a:rPr lang="en-US" dirty="0"/>
              <a:t>VDU Monitor, a keyboard and </a:t>
            </a:r>
            <a:r>
              <a:rPr lang="en-US" dirty="0" smtClean="0"/>
              <a:t>Mouse or digitizer </a:t>
            </a:r>
            <a:r>
              <a:rPr lang="en-US" dirty="0"/>
              <a:t>be provided to allow Trains to be controlled on the </a:t>
            </a:r>
            <a:r>
              <a:rPr lang="en-US" dirty="0" smtClean="0"/>
              <a:t>Section, in </a:t>
            </a:r>
            <a:r>
              <a:rPr lang="en-US" dirty="0"/>
              <a:t>case of failure of the ATS System.</a:t>
            </a:r>
            <a:endParaRPr lang="en-IN" dirty="0"/>
          </a:p>
        </p:txBody>
      </p:sp>
    </p:spTree>
    <p:extLst>
      <p:ext uri="{BB962C8B-B14F-4D97-AF65-F5344CB8AC3E}">
        <p14:creationId xmlns="" xmlns:p14="http://schemas.microsoft.com/office/powerpoint/2010/main" val="375122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OCC – </a:t>
            </a:r>
            <a:r>
              <a:rPr lang="en-IN" sz="2800" dirty="0" smtClean="0"/>
              <a:t>(Operation </a:t>
            </a:r>
            <a:r>
              <a:rPr lang="en-IN" sz="2800" dirty="0"/>
              <a:t>Control </a:t>
            </a:r>
            <a:r>
              <a:rPr lang="en-IN" sz="2800" dirty="0" smtClean="0"/>
              <a:t>Centre)</a:t>
            </a:r>
            <a:endParaRPr lang="en-IN" sz="2800" dirty="0"/>
          </a:p>
        </p:txBody>
      </p:sp>
      <p:sp>
        <p:nvSpPr>
          <p:cNvPr id="3" name="Content Placeholder 2"/>
          <p:cNvSpPr>
            <a:spLocks noGrp="1"/>
          </p:cNvSpPr>
          <p:nvPr>
            <p:ph sz="half" idx="1"/>
          </p:nvPr>
        </p:nvSpPr>
        <p:spPr/>
        <p:txBody>
          <a:bodyPr>
            <a:normAutofit lnSpcReduction="10000"/>
          </a:bodyPr>
          <a:lstStyle/>
          <a:p>
            <a:r>
              <a:rPr lang="en-US" dirty="0"/>
              <a:t>Like the control tower at the airport, Metro has control centers that tell trains where to </a:t>
            </a:r>
            <a:r>
              <a:rPr lang="en-US" dirty="0" smtClean="0"/>
              <a:t>go. The </a:t>
            </a:r>
            <a:r>
              <a:rPr lang="en-US" dirty="0"/>
              <a:t>Operations Control Center (OCC), the brain of Metro’s rail network, has three </a:t>
            </a:r>
            <a:r>
              <a:rPr lang="en-US" dirty="0" smtClean="0"/>
              <a:t>"desks, "each </a:t>
            </a:r>
            <a:r>
              <a:rPr lang="en-US" dirty="0"/>
              <a:t>of which controls a different part of the system. On a normal day, Rail Traffic Controllers will talk with train operators a number </a:t>
            </a:r>
            <a:r>
              <a:rPr lang="en-US" dirty="0" smtClean="0"/>
              <a:t>times. </a:t>
            </a:r>
            <a:r>
              <a:rPr lang="en-US" dirty="0"/>
              <a:t>For example, the RTC may need to tell the </a:t>
            </a:r>
            <a:r>
              <a:rPr lang="en-US" dirty="0" smtClean="0"/>
              <a:t>operator to </a:t>
            </a:r>
            <a:r>
              <a:rPr lang="en-US" dirty="0"/>
              <a:t>hold at stations if they’re too close to the train ahead.</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6966018" y="2429691"/>
            <a:ext cx="4266249" cy="2838995"/>
          </a:xfrm>
        </p:spPr>
      </p:pic>
    </p:spTree>
    <p:extLst>
      <p:ext uri="{BB962C8B-B14F-4D97-AF65-F5344CB8AC3E}">
        <p14:creationId xmlns="" xmlns:p14="http://schemas.microsoft.com/office/powerpoint/2010/main" val="321647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Signalman’s Display at OCC</a:t>
            </a:r>
            <a:endParaRPr lang="en-IN" dirty="0"/>
          </a:p>
        </p:txBody>
      </p:sp>
      <p:pic>
        <p:nvPicPr>
          <p:cNvPr id="5" name="Picture 4"/>
          <p:cNvPicPr>
            <a:picLocks noChangeAspect="1"/>
          </p:cNvPicPr>
          <p:nvPr/>
        </p:nvPicPr>
        <p:blipFill>
          <a:blip r:embed="rId2"/>
          <a:stretch>
            <a:fillRect/>
          </a:stretch>
        </p:blipFill>
        <p:spPr>
          <a:xfrm>
            <a:off x="3310204" y="2054950"/>
            <a:ext cx="7477125" cy="3409950"/>
          </a:xfrm>
          <a:prstGeom prst="rect">
            <a:avLst/>
          </a:prstGeom>
        </p:spPr>
      </p:pic>
    </p:spTree>
    <p:extLst>
      <p:ext uri="{BB962C8B-B14F-4D97-AF65-F5344CB8AC3E}">
        <p14:creationId xmlns="" xmlns:p14="http://schemas.microsoft.com/office/powerpoint/2010/main" val="323809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 -</a:t>
            </a:r>
          </a:p>
        </p:txBody>
      </p:sp>
      <p:sp>
        <p:nvSpPr>
          <p:cNvPr id="3" name="Content Placeholder 2"/>
          <p:cNvSpPr>
            <a:spLocks noGrp="1"/>
          </p:cNvSpPr>
          <p:nvPr>
            <p:ph idx="1"/>
          </p:nvPr>
        </p:nvSpPr>
        <p:spPr/>
        <p:txBody>
          <a:bodyPr/>
          <a:lstStyle/>
          <a:p>
            <a:pPr marL="0" indent="0">
              <a:buNone/>
            </a:pPr>
            <a:r>
              <a:rPr lang="en-US" dirty="0"/>
              <a:t>The train Control and </a:t>
            </a:r>
            <a:r>
              <a:rPr lang="en-US" dirty="0" smtClean="0"/>
              <a:t>Signaling </a:t>
            </a:r>
            <a:r>
              <a:rPr lang="en-US" dirty="0"/>
              <a:t>system shall be based on Fail- Safe Computers and Safety-critical </a:t>
            </a:r>
            <a:r>
              <a:rPr lang="en-US" dirty="0" smtClean="0"/>
              <a:t>Software.</a:t>
            </a:r>
          </a:p>
          <a:p>
            <a:pPr marL="0" indent="0">
              <a:buNone/>
            </a:pPr>
            <a:r>
              <a:rPr lang="en-US" dirty="0" smtClean="0"/>
              <a:t>The </a:t>
            </a:r>
            <a:r>
              <a:rPr lang="en-US" dirty="0"/>
              <a:t>system shall be configured with Fiber optic Transmission System (FOTS) based on backbone of transmission of both vital and non-vital information between CBIs and Trackside ATP </a:t>
            </a:r>
            <a:r>
              <a:rPr lang="en-US" dirty="0" smtClean="0"/>
              <a:t>Equipment's.</a:t>
            </a:r>
            <a:endParaRPr lang="en-US" dirty="0"/>
          </a:p>
          <a:p>
            <a:pPr marL="0" indent="0">
              <a:buNone/>
            </a:pPr>
            <a:r>
              <a:rPr lang="en-US" dirty="0" smtClean="0"/>
              <a:t>The </a:t>
            </a:r>
            <a:r>
              <a:rPr lang="en-US" dirty="0"/>
              <a:t>trackside Systems shall be connected to the central ATS (CATS) System at the Operation Control Centre (OCC) </a:t>
            </a:r>
            <a:r>
              <a:rPr lang="en-US" dirty="0" smtClean="0"/>
              <a:t>again through </a:t>
            </a:r>
            <a:r>
              <a:rPr lang="en-US" dirty="0"/>
              <a:t>the FOTS for performing the function of supervision and </a:t>
            </a:r>
            <a:r>
              <a:rPr lang="en-US" dirty="0" smtClean="0"/>
              <a:t>regulation on </a:t>
            </a:r>
            <a:r>
              <a:rPr lang="en-US" dirty="0"/>
              <a:t>traffic on the line.</a:t>
            </a:r>
          </a:p>
          <a:p>
            <a:endParaRPr lang="en-IN" dirty="0"/>
          </a:p>
        </p:txBody>
      </p:sp>
    </p:spTree>
    <p:extLst>
      <p:ext uri="{BB962C8B-B14F-4D97-AF65-F5344CB8AC3E}">
        <p14:creationId xmlns="" xmlns:p14="http://schemas.microsoft.com/office/powerpoint/2010/main" val="364150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Safety Standards -</a:t>
            </a:r>
          </a:p>
        </p:txBody>
      </p:sp>
      <p:sp>
        <p:nvSpPr>
          <p:cNvPr id="3" name="Content Placeholder 2"/>
          <p:cNvSpPr>
            <a:spLocks noGrp="1"/>
          </p:cNvSpPr>
          <p:nvPr>
            <p:ph idx="1"/>
          </p:nvPr>
        </p:nvSpPr>
        <p:spPr/>
        <p:txBody>
          <a:bodyPr/>
          <a:lstStyle/>
          <a:p>
            <a:pPr marL="0" indent="0">
              <a:buNone/>
            </a:pPr>
            <a:r>
              <a:rPr lang="en-US" dirty="0"/>
              <a:t>Safety shall be the primary consideration in the Design and Performance requirements for the system. To meet these requirements:</a:t>
            </a:r>
          </a:p>
          <a:p>
            <a:r>
              <a:rPr lang="en-US" dirty="0" smtClean="0"/>
              <a:t> </a:t>
            </a:r>
            <a:r>
              <a:rPr lang="en-US" dirty="0"/>
              <a:t>All Safety-critical </a:t>
            </a:r>
            <a:r>
              <a:rPr lang="en-US" dirty="0" smtClean="0"/>
              <a:t>equipment's </a:t>
            </a:r>
            <a:r>
              <a:rPr lang="en-US" dirty="0"/>
              <a:t>shall be designed to Conform to Fail-safe principle in respect of Reliability</a:t>
            </a:r>
            <a:r>
              <a:rPr lang="en-US" dirty="0" smtClean="0"/>
              <a:t>, Availability, Maintainability </a:t>
            </a:r>
            <a:r>
              <a:rPr lang="en-US" dirty="0"/>
              <a:t>and Safety(RAMS),Manufactured and validated to meet </a:t>
            </a:r>
            <a:r>
              <a:rPr lang="en-US" dirty="0" smtClean="0"/>
              <a:t>the </a:t>
            </a:r>
            <a:r>
              <a:rPr lang="en-US" dirty="0"/>
              <a:t>Safety Integrity Level-4 (SIL-4),as defined in the CENELAC Standards EN50126,EN50128 and EN50129</a:t>
            </a:r>
            <a:r>
              <a:rPr lang="en-US" dirty="0" smtClean="0"/>
              <a:t>.</a:t>
            </a:r>
          </a:p>
          <a:p>
            <a:r>
              <a:rPr lang="en-US" dirty="0"/>
              <a:t> The CBI and ATP System shall conform to SIL-4 in accordance with CENELAC Standard EN50129 for the safety-related Electronics System for </a:t>
            </a:r>
            <a:r>
              <a:rPr lang="en-US" dirty="0" smtClean="0"/>
              <a:t>Signaling </a:t>
            </a:r>
            <a:r>
              <a:rPr lang="en-US" dirty="0"/>
              <a:t>and with CENELAC Standards EN50128 for software for Control and Protection System.</a:t>
            </a:r>
          </a:p>
        </p:txBody>
      </p:sp>
    </p:spTree>
    <p:extLst>
      <p:ext uri="{BB962C8B-B14F-4D97-AF65-F5344CB8AC3E}">
        <p14:creationId xmlns="" xmlns:p14="http://schemas.microsoft.com/office/powerpoint/2010/main" val="2897714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Modes for train operation - </a:t>
            </a:r>
            <a:endParaRPr lang="en-IN" dirty="0"/>
          </a:p>
        </p:txBody>
      </p:sp>
      <p:sp>
        <p:nvSpPr>
          <p:cNvPr id="3" name="Content Placeholder 2"/>
          <p:cNvSpPr>
            <a:spLocks noGrp="1"/>
          </p:cNvSpPr>
          <p:nvPr>
            <p:ph idx="1"/>
          </p:nvPr>
        </p:nvSpPr>
        <p:spPr/>
        <p:txBody>
          <a:bodyPr/>
          <a:lstStyle/>
          <a:p>
            <a:r>
              <a:rPr lang="en-US" dirty="0"/>
              <a:t> 1.   </a:t>
            </a:r>
            <a:r>
              <a:rPr lang="en-US" sz="2800" b="1" i="1" dirty="0"/>
              <a:t>ATO Mode</a:t>
            </a:r>
            <a:r>
              <a:rPr lang="en-US" dirty="0"/>
              <a:t> – </a:t>
            </a:r>
          </a:p>
          <a:p>
            <a:pPr marL="0" indent="0">
              <a:buNone/>
            </a:pPr>
            <a:r>
              <a:rPr lang="en-US" dirty="0"/>
              <a:t>             The normal mode of Operation for the lines provided with ATO shall be the ATO </a:t>
            </a:r>
            <a:r>
              <a:rPr lang="en-US" dirty="0" smtClean="0"/>
              <a:t>Mode. In </a:t>
            </a:r>
            <a:r>
              <a:rPr lang="en-US" dirty="0"/>
              <a:t>this mode, the trains should operate automatically between the stations while remaining within the safety envelope calculated and enforced by the ATP and Open/Close its doors at the next station.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14390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for train operation - </a:t>
            </a:r>
          </a:p>
        </p:txBody>
      </p:sp>
      <p:sp>
        <p:nvSpPr>
          <p:cNvPr id="3" name="Content Placeholder 2"/>
          <p:cNvSpPr>
            <a:spLocks noGrp="1"/>
          </p:cNvSpPr>
          <p:nvPr>
            <p:ph idx="1"/>
          </p:nvPr>
        </p:nvSpPr>
        <p:spPr/>
        <p:txBody>
          <a:bodyPr>
            <a:normAutofit lnSpcReduction="10000"/>
          </a:bodyPr>
          <a:lstStyle/>
          <a:p>
            <a:r>
              <a:rPr lang="en-US" dirty="0" smtClean="0"/>
              <a:t>  2. </a:t>
            </a:r>
            <a:r>
              <a:rPr lang="en-US" sz="2800" b="1" i="1" dirty="0" smtClean="0"/>
              <a:t>ATP </a:t>
            </a:r>
            <a:r>
              <a:rPr lang="en-US" sz="2800" b="1" i="1" dirty="0"/>
              <a:t>Mode </a:t>
            </a:r>
            <a:r>
              <a:rPr lang="en-US" sz="2800" b="1" i="1" dirty="0" smtClean="0"/>
              <a:t>– </a:t>
            </a:r>
          </a:p>
          <a:p>
            <a:pPr marL="0" indent="0">
              <a:buNone/>
            </a:pPr>
            <a:r>
              <a:rPr lang="en-US" dirty="0"/>
              <a:t> </a:t>
            </a:r>
            <a:r>
              <a:rPr lang="en-US" dirty="0" smtClean="0"/>
              <a:t>             The </a:t>
            </a:r>
            <a:r>
              <a:rPr lang="en-US" dirty="0"/>
              <a:t>normal mode of Operation for the lines not provided with ATO shall be ATP mode. In this mode, the Train Driver shall operate the Train manually. Indications shall be provided in the Cab of the train with on-board displays for Maximum Safe Speed (MSS),current </a:t>
            </a:r>
            <a:r>
              <a:rPr lang="en-US" dirty="0" smtClean="0"/>
              <a:t>speed, target </a:t>
            </a:r>
            <a:r>
              <a:rPr lang="en-US" dirty="0"/>
              <a:t>distance(Distance to Go) and Target </a:t>
            </a:r>
            <a:r>
              <a:rPr lang="en-US" dirty="0" smtClean="0"/>
              <a:t>speed. The </a:t>
            </a:r>
            <a:r>
              <a:rPr lang="en-US" dirty="0"/>
              <a:t>braking curve shall be computed continuously along the line, so as to enable maintaining a minimum Safely Distance between the train and the danger point. The maximum speed shown in the cab shall be enforced by the ATP equipment</a:t>
            </a:r>
            <a:r>
              <a:rPr lang="en-US" dirty="0" smtClean="0"/>
              <a:t>. ATP </a:t>
            </a:r>
            <a:r>
              <a:rPr lang="en-US" dirty="0"/>
              <a:t>equipment shall also indicate which side Doors may be opened when a train enters a Station. The ATP equipment  shall not allow the Doors to be opened when train enters a station. The ATP equipment shall not allow the doors to be opened on wrong </a:t>
            </a:r>
            <a:r>
              <a:rPr lang="en-US" dirty="0" smtClean="0"/>
              <a:t>side, unless </a:t>
            </a:r>
            <a:r>
              <a:rPr lang="en-US" dirty="0"/>
              <a:t>an emergency override control is activated.</a:t>
            </a:r>
            <a:endParaRPr lang="en-IN" dirty="0"/>
          </a:p>
        </p:txBody>
      </p:sp>
    </p:spTree>
    <p:extLst>
      <p:ext uri="{BB962C8B-B14F-4D97-AF65-F5344CB8AC3E}">
        <p14:creationId xmlns="" xmlns:p14="http://schemas.microsoft.com/office/powerpoint/2010/main" val="13883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Acknowledgement</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 xmlns:p14="http://schemas.microsoft.com/office/powerpoint/2010/main" val="199111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15104"/>
            <a:ext cx="8911687" cy="1280890"/>
          </a:xfrm>
        </p:spPr>
        <p:txBody>
          <a:bodyPr/>
          <a:lstStyle/>
          <a:p>
            <a:r>
              <a:rPr lang="en-IN" dirty="0"/>
              <a:t>Modes for train operation - </a:t>
            </a:r>
          </a:p>
        </p:txBody>
      </p:sp>
      <p:sp>
        <p:nvSpPr>
          <p:cNvPr id="3" name="Content Placeholder 2"/>
          <p:cNvSpPr>
            <a:spLocks noGrp="1"/>
          </p:cNvSpPr>
          <p:nvPr>
            <p:ph idx="1"/>
          </p:nvPr>
        </p:nvSpPr>
        <p:spPr/>
        <p:txBody>
          <a:bodyPr/>
          <a:lstStyle/>
          <a:p>
            <a:r>
              <a:rPr lang="en-US" dirty="0"/>
              <a:t>3. </a:t>
            </a:r>
            <a:r>
              <a:rPr lang="en-US" sz="2800" b="1" i="1" dirty="0"/>
              <a:t>Cut-out Mode</a:t>
            </a:r>
            <a:r>
              <a:rPr lang="en-US" sz="2800" b="1" i="1" dirty="0" smtClean="0"/>
              <a:t>:</a:t>
            </a:r>
          </a:p>
          <a:p>
            <a:pPr marL="0" indent="0">
              <a:buNone/>
            </a:pPr>
            <a:r>
              <a:rPr lang="en-US" dirty="0"/>
              <a:t> </a:t>
            </a:r>
            <a:r>
              <a:rPr lang="en-US" dirty="0" smtClean="0"/>
              <a:t>              </a:t>
            </a:r>
            <a:r>
              <a:rPr lang="en-US" dirty="0"/>
              <a:t>The cut-out mode shall be used when the On-Board ATP equipment </a:t>
            </a:r>
            <a:r>
              <a:rPr lang="en-US" dirty="0" smtClean="0"/>
              <a:t>fails. In </a:t>
            </a:r>
            <a:r>
              <a:rPr lang="en-US" dirty="0"/>
              <a:t>this mode, Line side signals shall be used to provide information to the Train Driver that the Route is clear </a:t>
            </a:r>
            <a:r>
              <a:rPr lang="en-US" dirty="0" smtClean="0"/>
              <a:t>to </a:t>
            </a:r>
            <a:r>
              <a:rPr lang="en-US" dirty="0"/>
              <a:t>the next interlocking or to enter the depot connecting track. Accordingly, the Train Driver shall operate the Train from interlocking to Interlocking, following the Aspects of Line </a:t>
            </a:r>
            <a:r>
              <a:rPr lang="en-US" dirty="0" smtClean="0"/>
              <a:t>side </a:t>
            </a:r>
            <a:r>
              <a:rPr lang="en-US" dirty="0"/>
              <a:t>signals</a:t>
            </a:r>
            <a:r>
              <a:rPr lang="en-US" dirty="0" smtClean="0"/>
              <a:t>. </a:t>
            </a:r>
            <a:r>
              <a:rPr lang="en-US" dirty="0"/>
              <a:t>In this Mode, the Train Driver shall operate the train at a maximum of 25 kmph and this speed limit enforcement shall be ensured by the On-board Rolling Stock equipment.</a:t>
            </a:r>
            <a:endParaRPr lang="en-IN" dirty="0"/>
          </a:p>
        </p:txBody>
      </p:sp>
    </p:spTree>
    <p:extLst>
      <p:ext uri="{BB962C8B-B14F-4D97-AF65-F5344CB8AC3E}">
        <p14:creationId xmlns="" xmlns:p14="http://schemas.microsoft.com/office/powerpoint/2010/main" val="336729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for train operation - </a:t>
            </a:r>
          </a:p>
        </p:txBody>
      </p:sp>
      <p:sp>
        <p:nvSpPr>
          <p:cNvPr id="3" name="Content Placeholder 2"/>
          <p:cNvSpPr>
            <a:spLocks noGrp="1"/>
          </p:cNvSpPr>
          <p:nvPr>
            <p:ph idx="1"/>
          </p:nvPr>
        </p:nvSpPr>
        <p:spPr/>
        <p:txBody>
          <a:bodyPr>
            <a:normAutofit fontScale="92500" lnSpcReduction="20000"/>
          </a:bodyPr>
          <a:lstStyle/>
          <a:p>
            <a:r>
              <a:rPr lang="en-US" dirty="0"/>
              <a:t>4. </a:t>
            </a:r>
            <a:r>
              <a:rPr lang="en-US" sz="2800" b="1" i="1" dirty="0"/>
              <a:t>Restricted Manual (RM) Mode</a:t>
            </a:r>
            <a:r>
              <a:rPr lang="en-US" dirty="0"/>
              <a:t>:</a:t>
            </a:r>
          </a:p>
          <a:p>
            <a:pPr marL="0" indent="0">
              <a:buNone/>
            </a:pPr>
            <a:r>
              <a:rPr lang="en-US" dirty="0" smtClean="0"/>
              <a:t>                       </a:t>
            </a:r>
            <a:r>
              <a:rPr lang="en-US" dirty="0"/>
              <a:t>RM Mode shall be used to drive the Trains in the absence of any Cab Signal Input. In this Mode, the speed shall be limited to 25kmph by the On-board ATP equipment</a:t>
            </a:r>
            <a:r>
              <a:rPr lang="en-US" dirty="0" smtClean="0"/>
              <a:t>.</a:t>
            </a:r>
          </a:p>
          <a:p>
            <a:pPr marL="0" indent="0">
              <a:buNone/>
            </a:pPr>
            <a:endParaRPr lang="en-US" dirty="0" smtClean="0"/>
          </a:p>
          <a:p>
            <a:r>
              <a:rPr lang="en-US" dirty="0"/>
              <a:t>5. </a:t>
            </a:r>
            <a:r>
              <a:rPr lang="en-US" sz="2800" b="1" i="1" dirty="0"/>
              <a:t>Run On Sight:</a:t>
            </a:r>
          </a:p>
          <a:p>
            <a:pPr marL="0" indent="0">
              <a:buNone/>
            </a:pPr>
            <a:r>
              <a:rPr lang="en-US" dirty="0" smtClean="0"/>
              <a:t>                 </a:t>
            </a:r>
            <a:r>
              <a:rPr lang="en-US" dirty="0"/>
              <a:t>This mode shall be </a:t>
            </a:r>
            <a:r>
              <a:rPr lang="en-US" dirty="0" smtClean="0"/>
              <a:t>used</a:t>
            </a:r>
            <a:r>
              <a:rPr lang="en-US" dirty="0"/>
              <a:t> </a:t>
            </a:r>
            <a:endParaRPr lang="en-US" dirty="0" smtClean="0"/>
          </a:p>
          <a:p>
            <a:pPr marL="0" indent="0">
              <a:buNone/>
            </a:pPr>
            <a:r>
              <a:rPr lang="en-US" dirty="0"/>
              <a:t> </a:t>
            </a:r>
            <a:r>
              <a:rPr lang="en-US" dirty="0" smtClean="0"/>
              <a:t>                         </a:t>
            </a:r>
            <a:r>
              <a:rPr lang="en-US" dirty="0"/>
              <a:t>1. For Depot Entry/Exit</a:t>
            </a:r>
          </a:p>
          <a:p>
            <a:pPr marL="0" indent="0">
              <a:buNone/>
            </a:pPr>
            <a:r>
              <a:rPr lang="en-US" dirty="0" smtClean="0"/>
              <a:t>                          2</a:t>
            </a:r>
            <a:r>
              <a:rPr lang="en-US" dirty="0"/>
              <a:t>. For driving on main line in absence of cab </a:t>
            </a:r>
            <a:r>
              <a:rPr lang="en-US" dirty="0" smtClean="0"/>
              <a:t>signal</a:t>
            </a:r>
          </a:p>
          <a:p>
            <a:pPr marL="0" indent="0">
              <a:buNone/>
            </a:pPr>
            <a:r>
              <a:rPr lang="en-US" dirty="0"/>
              <a:t> </a:t>
            </a:r>
            <a:r>
              <a:rPr lang="en-US" dirty="0" smtClean="0"/>
              <a:t>                </a:t>
            </a:r>
            <a:r>
              <a:rPr lang="en-US" dirty="0"/>
              <a:t>This mode automatically changes to ATP on reception of ATP signal from trackside.</a:t>
            </a:r>
          </a:p>
          <a:p>
            <a:endParaRPr lang="en-IN" dirty="0"/>
          </a:p>
        </p:txBody>
      </p:sp>
    </p:spTree>
    <p:extLst>
      <p:ext uri="{BB962C8B-B14F-4D97-AF65-F5344CB8AC3E}">
        <p14:creationId xmlns="" xmlns:p14="http://schemas.microsoft.com/office/powerpoint/2010/main" val="2468084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Signals and It’s Types - </a:t>
            </a:r>
            <a:endParaRPr lang="en-IN" dirty="0"/>
          </a:p>
        </p:txBody>
      </p:sp>
      <p:sp>
        <p:nvSpPr>
          <p:cNvPr id="3" name="Content Placeholder 2"/>
          <p:cNvSpPr>
            <a:spLocks noGrp="1"/>
          </p:cNvSpPr>
          <p:nvPr>
            <p:ph sz="half" idx="1"/>
          </p:nvPr>
        </p:nvSpPr>
        <p:spPr/>
        <p:txBody>
          <a:bodyPr/>
          <a:lstStyle/>
          <a:p>
            <a:pPr marL="0" indent="0">
              <a:buNone/>
            </a:pPr>
            <a:r>
              <a:rPr lang="en-US" dirty="0"/>
              <a:t>It is an indication given to the train operator for controlling train movement.</a:t>
            </a:r>
          </a:p>
        </p:txBody>
      </p:sp>
      <p:graphicFrame>
        <p:nvGraphicFramePr>
          <p:cNvPr id="9" name="Content Placeholder 8"/>
          <p:cNvGraphicFramePr>
            <a:graphicFrameLocks noGrp="1"/>
          </p:cNvGraphicFramePr>
          <p:nvPr>
            <p:ph sz="half" idx="2"/>
            <p:extLst>
              <p:ext uri="{D42A27DB-BD31-4B8C-83A1-F6EECF244321}">
                <p14:modId xmlns="" xmlns:p14="http://schemas.microsoft.com/office/powerpoint/2010/main" val="3371886638"/>
              </p:ext>
            </p:extLst>
          </p:nvPr>
        </p:nvGraphicFramePr>
        <p:xfrm>
          <a:off x="7191375" y="2125663"/>
          <a:ext cx="4313238"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2430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Cab Signal</a:t>
            </a:r>
            <a:endParaRPr lang="en-IN" dirty="0"/>
          </a:p>
        </p:txBody>
      </p:sp>
      <p:sp>
        <p:nvSpPr>
          <p:cNvPr id="3" name="Content Placeholder 2"/>
          <p:cNvSpPr>
            <a:spLocks noGrp="1"/>
          </p:cNvSpPr>
          <p:nvPr>
            <p:ph idx="1"/>
          </p:nvPr>
        </p:nvSpPr>
        <p:spPr>
          <a:xfrm>
            <a:off x="2118949" y="2072640"/>
            <a:ext cx="8827725" cy="705394"/>
          </a:xfrm>
        </p:spPr>
        <p:txBody>
          <a:bodyPr/>
          <a:lstStyle/>
          <a:p>
            <a:pPr marL="0" indent="0">
              <a:buNone/>
            </a:pPr>
            <a:r>
              <a:rPr lang="en-IN" dirty="0" smtClean="0"/>
              <a:t>It is a signal displayed as a speed code on the train operator’s console granting him the authority to proceed.</a:t>
            </a:r>
          </a:p>
          <a:p>
            <a:pPr marL="0" indent="0">
              <a:buNone/>
            </a:pPr>
            <a:endParaRPr lang="en-IN" dirty="0"/>
          </a:p>
        </p:txBody>
      </p:sp>
      <p:pic>
        <p:nvPicPr>
          <p:cNvPr id="2052" name="Picture 4" descr="Image result for cab signa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62399" y="2906545"/>
            <a:ext cx="6043749" cy="34005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7655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Fixed Signal</a:t>
            </a:r>
            <a:endParaRPr lang="en-IN" dirty="0"/>
          </a:p>
        </p:txBody>
      </p:sp>
      <p:sp>
        <p:nvSpPr>
          <p:cNvPr id="3" name="Content Placeholder 2"/>
          <p:cNvSpPr>
            <a:spLocks noGrp="1"/>
          </p:cNvSpPr>
          <p:nvPr>
            <p:ph idx="1"/>
          </p:nvPr>
        </p:nvSpPr>
        <p:spPr/>
        <p:txBody>
          <a:bodyPr/>
          <a:lstStyle/>
          <a:p>
            <a:pPr marL="0" indent="0">
              <a:buNone/>
            </a:pPr>
            <a:r>
              <a:rPr lang="en-IN" dirty="0" smtClean="0"/>
              <a:t>Line side fixed signals, with route indicators where required, shall be installed on the Main Lines at the entry and exit to all interlocking for bi-directional working. The location of Fixed Signals shall be such that Trains will stop at a safe distance from any Fouling movement or location.</a:t>
            </a:r>
          </a:p>
          <a:p>
            <a:pPr marL="0" indent="0">
              <a:buNone/>
            </a:pPr>
            <a:endParaRPr lang="en-IN" dirty="0"/>
          </a:p>
          <a:p>
            <a:pPr marL="0" indent="0">
              <a:buNone/>
            </a:pPr>
            <a:r>
              <a:rPr lang="en-IN" dirty="0" smtClean="0"/>
              <a:t>Line Side signals can be of 3 aspects – </a:t>
            </a:r>
          </a:p>
          <a:p>
            <a:r>
              <a:rPr lang="en-IN" dirty="0" smtClean="0"/>
              <a:t>RED</a:t>
            </a:r>
          </a:p>
          <a:p>
            <a:r>
              <a:rPr lang="en-IN" dirty="0" smtClean="0"/>
              <a:t>VIOLET</a:t>
            </a:r>
          </a:p>
          <a:p>
            <a:r>
              <a:rPr lang="en-IN" dirty="0" smtClean="0"/>
              <a:t>GREEN  </a:t>
            </a:r>
            <a:endParaRPr lang="en-IN" dirty="0"/>
          </a:p>
        </p:txBody>
      </p:sp>
    </p:spTree>
    <p:extLst>
      <p:ext uri="{BB962C8B-B14F-4D97-AF65-F5344CB8AC3E}">
        <p14:creationId xmlns="" xmlns:p14="http://schemas.microsoft.com/office/powerpoint/2010/main" val="449655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Fixed </a:t>
            </a:r>
            <a:r>
              <a:rPr lang="en-IN" dirty="0"/>
              <a:t>Signal</a:t>
            </a:r>
          </a:p>
        </p:txBody>
      </p:sp>
      <p:sp>
        <p:nvSpPr>
          <p:cNvPr id="3" name="Content Placeholder 2"/>
          <p:cNvSpPr>
            <a:spLocks noGrp="1"/>
          </p:cNvSpPr>
          <p:nvPr>
            <p:ph idx="1"/>
          </p:nvPr>
        </p:nvSpPr>
        <p:spPr/>
        <p:txBody>
          <a:bodyPr>
            <a:normAutofit/>
          </a:bodyPr>
          <a:lstStyle/>
          <a:p>
            <a:r>
              <a:rPr lang="en-IN" sz="2400" b="1" i="1" dirty="0" smtClean="0"/>
              <a:t>RED – </a:t>
            </a:r>
          </a:p>
          <a:p>
            <a:pPr marL="0" indent="0">
              <a:buNone/>
            </a:pPr>
            <a:r>
              <a:rPr lang="en-IN" sz="2400" b="1" i="1" dirty="0"/>
              <a:t> </a:t>
            </a:r>
            <a:r>
              <a:rPr lang="en-IN" sz="2400" b="1" i="1" dirty="0" smtClean="0"/>
              <a:t>      </a:t>
            </a:r>
            <a:r>
              <a:rPr lang="en-IN" dirty="0" smtClean="0"/>
              <a:t>A train must be brought to Stop short of the signal. RED aspect shall indicate that either Route is not set and locked or the first track circuit after the signal is occupied.</a:t>
            </a:r>
          </a:p>
          <a:p>
            <a:r>
              <a:rPr lang="en-IN" sz="2400" b="1" i="1" dirty="0" smtClean="0"/>
              <a:t>VIOLET – </a:t>
            </a:r>
          </a:p>
          <a:p>
            <a:pPr marL="0" indent="0">
              <a:buNone/>
            </a:pPr>
            <a:r>
              <a:rPr lang="en-IN" sz="2400" b="1" i="1" dirty="0"/>
              <a:t> </a:t>
            </a:r>
            <a:r>
              <a:rPr lang="en-IN" sz="2400" b="1" i="1" dirty="0" smtClean="0"/>
              <a:t>     </a:t>
            </a:r>
            <a:r>
              <a:rPr lang="en-IN" dirty="0" smtClean="0"/>
              <a:t>(Conditional Proceed) Violet aspect shall indicate that route is set and locked but not fully clear. The first Track circuit after the signal is clear or the GREEN aspect has failed. A train operating under cab signal may proceed under the authority of the cab signals but a Train operating on the sole authority of Line side signals must stop.</a:t>
            </a:r>
            <a:endParaRPr lang="en-IN" sz="2400" b="1" i="1" dirty="0"/>
          </a:p>
        </p:txBody>
      </p:sp>
    </p:spTree>
    <p:extLst>
      <p:ext uri="{BB962C8B-B14F-4D97-AF65-F5344CB8AC3E}">
        <p14:creationId xmlns="" xmlns:p14="http://schemas.microsoft.com/office/powerpoint/2010/main" val="3246705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Fixed </a:t>
            </a:r>
            <a:r>
              <a:rPr lang="en-IN" dirty="0"/>
              <a:t>Signal</a:t>
            </a:r>
          </a:p>
        </p:txBody>
      </p:sp>
      <p:sp>
        <p:nvSpPr>
          <p:cNvPr id="3" name="Content Placeholder 2"/>
          <p:cNvSpPr>
            <a:spLocks noGrp="1"/>
          </p:cNvSpPr>
          <p:nvPr>
            <p:ph idx="1"/>
          </p:nvPr>
        </p:nvSpPr>
        <p:spPr/>
        <p:txBody>
          <a:bodyPr>
            <a:normAutofit/>
          </a:bodyPr>
          <a:lstStyle/>
          <a:p>
            <a:r>
              <a:rPr lang="en-IN" sz="2400" b="1" i="1" dirty="0" smtClean="0"/>
              <a:t>GREEN –</a:t>
            </a:r>
          </a:p>
          <a:p>
            <a:pPr marL="0" indent="0">
              <a:buNone/>
            </a:pPr>
            <a:r>
              <a:rPr lang="en-IN" sz="2400" b="1" i="1" dirty="0"/>
              <a:t> </a:t>
            </a:r>
            <a:r>
              <a:rPr lang="en-IN" sz="2400" b="1" i="1" dirty="0" smtClean="0"/>
              <a:t>       </a:t>
            </a:r>
            <a:r>
              <a:rPr lang="en-IN" dirty="0" smtClean="0"/>
              <a:t>(Proceed) Route is set and locked and the track circuits up to the next Fixed Signals are clear. A train may proceed as far as the next Fixed Signal. </a:t>
            </a:r>
          </a:p>
          <a:p>
            <a:pPr marL="0" indent="0">
              <a:buNone/>
            </a:pPr>
            <a:endParaRPr lang="en-IN" dirty="0" smtClean="0"/>
          </a:p>
          <a:p>
            <a:pPr marL="0" indent="0">
              <a:buNone/>
            </a:pPr>
            <a:r>
              <a:rPr lang="en-IN" dirty="0" smtClean="0"/>
              <a:t>In ATP mode, VIOLET shall be interpreted by the driver in accordance with the Target Speed/Distance displayed.</a:t>
            </a:r>
          </a:p>
          <a:p>
            <a:pPr marL="0" indent="0">
              <a:buNone/>
            </a:pPr>
            <a:endParaRPr lang="en-IN" dirty="0" smtClean="0"/>
          </a:p>
          <a:p>
            <a:pPr marL="0" indent="0">
              <a:buNone/>
            </a:pPr>
            <a:r>
              <a:rPr lang="en-IN" dirty="0" smtClean="0"/>
              <a:t>In RM or ROS or CO modes, drivers shall never pass a signal showing RED or VIOLET aspect, until the Driver obtains a formal authorization from the Central Operator.</a:t>
            </a:r>
          </a:p>
          <a:p>
            <a:pPr marL="0" indent="0">
              <a:buNone/>
            </a:pPr>
            <a:endParaRPr lang="en-IN" sz="2400" b="1" i="1" dirty="0"/>
          </a:p>
        </p:txBody>
      </p:sp>
    </p:spTree>
    <p:extLst>
      <p:ext uri="{BB962C8B-B14F-4D97-AF65-F5344CB8AC3E}">
        <p14:creationId xmlns="" xmlns:p14="http://schemas.microsoft.com/office/powerpoint/2010/main" val="2415436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4 Aspect Fixed Signal</a:t>
            </a:r>
            <a:endParaRPr lang="en-IN" dirty="0"/>
          </a:p>
        </p:txBody>
      </p:sp>
      <p:sp>
        <p:nvSpPr>
          <p:cNvPr id="3" name="Content Placeholder 2"/>
          <p:cNvSpPr>
            <a:spLocks noGrp="1"/>
          </p:cNvSpPr>
          <p:nvPr>
            <p:ph idx="1"/>
          </p:nvPr>
        </p:nvSpPr>
        <p:spPr>
          <a:xfrm>
            <a:off x="2589212" y="2133600"/>
            <a:ext cx="5048717" cy="3777622"/>
          </a:xfrm>
        </p:spPr>
        <p:txBody>
          <a:bodyPr/>
          <a:lstStyle/>
          <a:p>
            <a:r>
              <a:rPr lang="en-IN" dirty="0" smtClean="0"/>
              <a:t>The 4-aspect concept is a development of multi aspect signals. In addition of a RED signal at bottom, this signal shows a single violet signal to indicate one block ahead is clear, a double violet(one above the other) to indicate that two blocks ahead is clear, and a GREEN signal to indicate that at least 3 blocks ahead are clear. The signals are shown without overlaps.</a:t>
            </a:r>
            <a:endParaRPr lang="en-IN" dirty="0"/>
          </a:p>
        </p:txBody>
      </p:sp>
      <p:pic>
        <p:nvPicPr>
          <p:cNvPr id="4" name="Picture 3"/>
          <p:cNvPicPr>
            <a:picLocks noChangeAspect="1"/>
          </p:cNvPicPr>
          <p:nvPr/>
        </p:nvPicPr>
        <p:blipFill>
          <a:blip r:embed="rId2"/>
          <a:stretch>
            <a:fillRect/>
          </a:stretch>
        </p:blipFill>
        <p:spPr>
          <a:xfrm>
            <a:off x="8590365" y="1710401"/>
            <a:ext cx="1981200" cy="4343400"/>
          </a:xfrm>
          <a:prstGeom prst="rect">
            <a:avLst/>
          </a:prstGeom>
        </p:spPr>
      </p:pic>
    </p:spTree>
    <p:extLst>
      <p:ext uri="{BB962C8B-B14F-4D97-AF65-F5344CB8AC3E}">
        <p14:creationId xmlns="" xmlns:p14="http://schemas.microsoft.com/office/powerpoint/2010/main" val="648832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HAND SIGNAL</a:t>
            </a:r>
            <a:endParaRPr lang="en-IN" dirty="0"/>
          </a:p>
        </p:txBody>
      </p:sp>
      <p:sp>
        <p:nvSpPr>
          <p:cNvPr id="3" name="Content Placeholder 2"/>
          <p:cNvSpPr>
            <a:spLocks noGrp="1"/>
          </p:cNvSpPr>
          <p:nvPr>
            <p:ph sz="half" idx="1"/>
          </p:nvPr>
        </p:nvSpPr>
        <p:spPr>
          <a:xfrm>
            <a:off x="2589211" y="2133600"/>
            <a:ext cx="8915399" cy="3997234"/>
          </a:xfrm>
        </p:spPr>
        <p:txBody>
          <a:bodyPr/>
          <a:lstStyle/>
          <a:p>
            <a:r>
              <a:rPr lang="en-IN" dirty="0" smtClean="0"/>
              <a:t>It is a manual signal used for shunting of work train in depot or at the site of work or in extreme emergency in case of failure of cab signal or fixed signal.</a:t>
            </a:r>
          </a:p>
          <a:p>
            <a:r>
              <a:rPr lang="en-IN" dirty="0" smtClean="0"/>
              <a:t>Flag, Lamps and flashes can be used as a means of hand signal. </a:t>
            </a:r>
            <a:endParaRPr lang="en-IN" dirty="0"/>
          </a:p>
        </p:txBody>
      </p:sp>
    </p:spTree>
    <p:extLst>
      <p:ext uri="{BB962C8B-B14F-4D97-AF65-F5344CB8AC3E}">
        <p14:creationId xmlns="" xmlns:p14="http://schemas.microsoft.com/office/powerpoint/2010/main" val="1893556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Bi-Directional Signalling</a:t>
            </a:r>
            <a:endParaRPr lang="en-IN" dirty="0"/>
          </a:p>
        </p:txBody>
      </p:sp>
      <p:sp>
        <p:nvSpPr>
          <p:cNvPr id="3" name="Content Placeholder 2"/>
          <p:cNvSpPr>
            <a:spLocks noGrp="1"/>
          </p:cNvSpPr>
          <p:nvPr>
            <p:ph idx="1"/>
          </p:nvPr>
        </p:nvSpPr>
        <p:spPr/>
        <p:txBody>
          <a:bodyPr>
            <a:normAutofit/>
          </a:bodyPr>
          <a:lstStyle/>
          <a:p>
            <a:r>
              <a:rPr lang="en-IN" sz="2000" dirty="0" smtClean="0"/>
              <a:t>Many metros are equipped with bi direction signalling. We will often see a boundary with two signals, one facing in each direction. The signals operates exactly the same, regardless of the direction of running.</a:t>
            </a:r>
          </a:p>
          <a:p>
            <a:pPr marL="0" indent="0">
              <a:buNone/>
            </a:pPr>
            <a:endParaRPr lang="en-IN" sz="2000" dirty="0"/>
          </a:p>
        </p:txBody>
      </p:sp>
    </p:spTree>
    <p:extLst>
      <p:ext uri="{BB962C8B-B14F-4D97-AF65-F5344CB8AC3E}">
        <p14:creationId xmlns="" xmlns:p14="http://schemas.microsoft.com/office/powerpoint/2010/main" val="216439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a:t> </a:t>
            </a:r>
            <a:r>
              <a:rPr lang="en-IN" dirty="0" smtClean="0"/>
              <a:t>                Contents</a:t>
            </a:r>
            <a:endParaRPr lang="en-IN" dirty="0"/>
          </a:p>
        </p:txBody>
      </p:sp>
      <p:sp>
        <p:nvSpPr>
          <p:cNvPr id="3" name="Content Placeholder 2"/>
          <p:cNvSpPr>
            <a:spLocks noGrp="1"/>
          </p:cNvSpPr>
          <p:nvPr>
            <p:ph idx="1"/>
          </p:nvPr>
        </p:nvSpPr>
        <p:spPr>
          <a:xfrm>
            <a:off x="1802674" y="1245326"/>
            <a:ext cx="9799854" cy="5612674"/>
          </a:xfrm>
        </p:spPr>
        <p:txBody>
          <a:bodyPr>
            <a:normAutofit fontScale="70000" lnSpcReduction="20000"/>
          </a:bodyPr>
          <a:lstStyle/>
          <a:p>
            <a:r>
              <a:rPr lang="en-IN" dirty="0"/>
              <a:t>1. Definition of signalling</a:t>
            </a:r>
          </a:p>
          <a:p>
            <a:r>
              <a:rPr lang="en-IN" dirty="0"/>
              <a:t>2. Objective of Signalling</a:t>
            </a:r>
          </a:p>
          <a:p>
            <a:r>
              <a:rPr lang="en-IN" dirty="0"/>
              <a:t>3. Gauge system</a:t>
            </a:r>
          </a:p>
          <a:p>
            <a:r>
              <a:rPr lang="en-IN" dirty="0"/>
              <a:t>4. Train Control and signalling system</a:t>
            </a:r>
          </a:p>
          <a:p>
            <a:r>
              <a:rPr lang="en-IN" dirty="0"/>
              <a:t>5. ATP</a:t>
            </a:r>
          </a:p>
          <a:p>
            <a:r>
              <a:rPr lang="en-IN" dirty="0"/>
              <a:t>6. ATO</a:t>
            </a:r>
          </a:p>
          <a:p>
            <a:r>
              <a:rPr lang="en-IN" dirty="0"/>
              <a:t>7. ATS</a:t>
            </a:r>
          </a:p>
          <a:p>
            <a:r>
              <a:rPr lang="en-IN" dirty="0"/>
              <a:t>8. CBI</a:t>
            </a:r>
          </a:p>
          <a:p>
            <a:r>
              <a:rPr lang="en-IN" dirty="0"/>
              <a:t>9. OCC</a:t>
            </a:r>
          </a:p>
          <a:p>
            <a:r>
              <a:rPr lang="en-IN" dirty="0"/>
              <a:t>10. System architecture</a:t>
            </a:r>
          </a:p>
          <a:p>
            <a:r>
              <a:rPr lang="en-IN" dirty="0"/>
              <a:t>11. System standards</a:t>
            </a:r>
          </a:p>
          <a:p>
            <a:r>
              <a:rPr lang="en-IN" dirty="0"/>
              <a:t>12. Modes of train operation</a:t>
            </a:r>
          </a:p>
          <a:p>
            <a:r>
              <a:rPr lang="en-IN" dirty="0"/>
              <a:t>13. </a:t>
            </a:r>
            <a:r>
              <a:rPr lang="en-IN" dirty="0" smtClean="0"/>
              <a:t>Signal</a:t>
            </a:r>
          </a:p>
          <a:p>
            <a:r>
              <a:rPr lang="en-IN" dirty="0" smtClean="0"/>
              <a:t>14.Interlocking</a:t>
            </a:r>
            <a:endParaRPr lang="en-IN" dirty="0"/>
          </a:p>
          <a:p>
            <a:r>
              <a:rPr lang="en-IN" dirty="0" smtClean="0"/>
              <a:t>15. </a:t>
            </a:r>
            <a:r>
              <a:rPr lang="en-IN" dirty="0"/>
              <a:t>Point Machine</a:t>
            </a:r>
          </a:p>
          <a:p>
            <a:r>
              <a:rPr lang="en-IN" dirty="0" smtClean="0"/>
              <a:t>16. </a:t>
            </a:r>
            <a:r>
              <a:rPr lang="en-IN" dirty="0"/>
              <a:t>Track circuit</a:t>
            </a:r>
          </a:p>
          <a:p>
            <a:r>
              <a:rPr lang="en-IN" dirty="0" smtClean="0"/>
              <a:t>17. </a:t>
            </a:r>
            <a:r>
              <a:rPr lang="en-IN" dirty="0"/>
              <a:t>Depot Signalling</a:t>
            </a:r>
          </a:p>
          <a:p>
            <a:r>
              <a:rPr lang="en-IN" dirty="0" smtClean="0"/>
              <a:t>18. </a:t>
            </a:r>
            <a:r>
              <a:rPr lang="en-IN" dirty="0"/>
              <a:t>Train Radio</a:t>
            </a:r>
          </a:p>
          <a:p>
            <a:r>
              <a:rPr lang="en-IN" dirty="0" smtClean="0"/>
              <a:t>19. </a:t>
            </a:r>
            <a:r>
              <a:rPr lang="en-IN" dirty="0"/>
              <a:t>Signalling </a:t>
            </a:r>
            <a:r>
              <a:rPr lang="en-IN" dirty="0" smtClean="0"/>
              <a:t>Equipment's</a:t>
            </a:r>
            <a:endParaRPr lang="en-IN" dirty="0"/>
          </a:p>
        </p:txBody>
      </p:sp>
    </p:spTree>
    <p:extLst>
      <p:ext uri="{BB962C8B-B14F-4D97-AF65-F5344CB8AC3E}">
        <p14:creationId xmlns="" xmlns:p14="http://schemas.microsoft.com/office/powerpoint/2010/main" val="2105087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Importance of Signalling</a:t>
            </a:r>
            <a:endParaRPr lang="en-IN" dirty="0"/>
          </a:p>
        </p:txBody>
      </p:sp>
      <p:sp>
        <p:nvSpPr>
          <p:cNvPr id="3" name="Content Placeholder 2"/>
          <p:cNvSpPr>
            <a:spLocks noGrp="1"/>
          </p:cNvSpPr>
          <p:nvPr>
            <p:ph idx="1"/>
          </p:nvPr>
        </p:nvSpPr>
        <p:spPr/>
        <p:txBody>
          <a:bodyPr/>
          <a:lstStyle/>
          <a:p>
            <a:r>
              <a:rPr lang="en-IN" dirty="0" smtClean="0"/>
              <a:t>We can control actual speed of Train.</a:t>
            </a:r>
          </a:p>
          <a:p>
            <a:r>
              <a:rPr lang="en-IN" dirty="0" smtClean="0"/>
              <a:t>The maximum permitted speed of the train at a point of travel can be maintained.</a:t>
            </a:r>
          </a:p>
          <a:p>
            <a:r>
              <a:rPr lang="en-IN" dirty="0" smtClean="0"/>
              <a:t>Controlling the maximum distance metro is allowed to travel at a time.</a:t>
            </a:r>
          </a:p>
          <a:p>
            <a:r>
              <a:rPr lang="en-IN" dirty="0" smtClean="0"/>
              <a:t>Active System alarms.</a:t>
            </a:r>
          </a:p>
          <a:p>
            <a:r>
              <a:rPr lang="en-IN" dirty="0" smtClean="0"/>
              <a:t>Smooth flow of messages from OCC to operator of the metro.</a:t>
            </a:r>
            <a:endParaRPr lang="en-IN" dirty="0"/>
          </a:p>
        </p:txBody>
      </p:sp>
    </p:spTree>
    <p:extLst>
      <p:ext uri="{BB962C8B-B14F-4D97-AF65-F5344CB8AC3E}">
        <p14:creationId xmlns="" xmlns:p14="http://schemas.microsoft.com/office/powerpoint/2010/main" val="191077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Interlocking</a:t>
            </a:r>
            <a:endParaRPr lang="en-IN" dirty="0"/>
          </a:p>
        </p:txBody>
      </p:sp>
      <p:sp>
        <p:nvSpPr>
          <p:cNvPr id="3" name="Content Placeholder 2"/>
          <p:cNvSpPr>
            <a:spLocks noGrp="1"/>
          </p:cNvSpPr>
          <p:nvPr>
            <p:ph idx="1"/>
          </p:nvPr>
        </p:nvSpPr>
        <p:spPr/>
        <p:txBody>
          <a:bodyPr/>
          <a:lstStyle/>
          <a:p>
            <a:r>
              <a:rPr lang="en-IN" dirty="0" smtClean="0"/>
              <a:t>A system arrangement of signals, points and other appliances, operated from a panel, so interconnected by mechanical or electronic locking or both that their operation must take place in proper sequence to ensure safety. </a:t>
            </a:r>
            <a:endParaRPr lang="en-IN" dirty="0"/>
          </a:p>
        </p:txBody>
      </p:sp>
    </p:spTree>
    <p:extLst>
      <p:ext uri="{BB962C8B-B14F-4D97-AF65-F5344CB8AC3E}">
        <p14:creationId xmlns="" xmlns:p14="http://schemas.microsoft.com/office/powerpoint/2010/main" val="3714162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Junctions</a:t>
            </a:r>
            <a:endParaRPr lang="en-IN" dirty="0"/>
          </a:p>
        </p:txBody>
      </p:sp>
      <p:sp>
        <p:nvSpPr>
          <p:cNvPr id="3" name="Content Placeholder 2"/>
          <p:cNvSpPr>
            <a:spLocks noGrp="1"/>
          </p:cNvSpPr>
          <p:nvPr>
            <p:ph idx="1"/>
          </p:nvPr>
        </p:nvSpPr>
        <p:spPr>
          <a:xfrm>
            <a:off x="2589211" y="2133600"/>
            <a:ext cx="9010605" cy="1619794"/>
          </a:xfrm>
        </p:spPr>
        <p:txBody>
          <a:bodyPr/>
          <a:lstStyle/>
          <a:p>
            <a:r>
              <a:rPr lang="en-IN" dirty="0" smtClean="0"/>
              <a:t>Signals are provided at a junction for 2 reasons: first to inform the driver that the route is set for his train and second to ensure that no conflicting or unsafe moves are made through the junction. Some junctions show Green aspect for main route and Violet aspect for a diverging route, so that driver is given a warning for reduction of speed of the train. </a:t>
            </a:r>
            <a:endParaRPr lang="en-IN" dirty="0"/>
          </a:p>
        </p:txBody>
      </p:sp>
      <p:pic>
        <p:nvPicPr>
          <p:cNvPr id="4" name="Picture 3"/>
          <p:cNvPicPr>
            <a:picLocks noChangeAspect="1"/>
          </p:cNvPicPr>
          <p:nvPr/>
        </p:nvPicPr>
        <p:blipFill>
          <a:blip r:embed="rId2"/>
          <a:stretch>
            <a:fillRect/>
          </a:stretch>
        </p:blipFill>
        <p:spPr>
          <a:xfrm>
            <a:off x="2948803" y="3753394"/>
            <a:ext cx="7496175" cy="2333625"/>
          </a:xfrm>
          <a:prstGeom prst="rect">
            <a:avLst/>
          </a:prstGeom>
        </p:spPr>
      </p:pic>
    </p:spTree>
    <p:extLst>
      <p:ext uri="{BB962C8B-B14F-4D97-AF65-F5344CB8AC3E}">
        <p14:creationId xmlns="" xmlns:p14="http://schemas.microsoft.com/office/powerpoint/2010/main" val="3687725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 And Track Locking</a:t>
            </a:r>
            <a:endParaRPr lang="en-IN" dirty="0"/>
          </a:p>
        </p:txBody>
      </p:sp>
      <p:sp>
        <p:nvSpPr>
          <p:cNvPr id="3" name="Content Placeholder 2"/>
          <p:cNvSpPr>
            <a:spLocks noGrp="1"/>
          </p:cNvSpPr>
          <p:nvPr>
            <p:ph idx="1"/>
          </p:nvPr>
        </p:nvSpPr>
        <p:spPr>
          <a:xfrm>
            <a:off x="2589212" y="2133600"/>
            <a:ext cx="8679679" cy="696686"/>
          </a:xfrm>
        </p:spPr>
        <p:txBody>
          <a:bodyPr/>
          <a:lstStyle/>
          <a:p>
            <a:r>
              <a:rPr lang="en-IN" dirty="0" smtClean="0"/>
              <a:t>Once track circuit is occupied the point control is locked and the points cannot be moved.</a:t>
            </a:r>
            <a:endParaRPr lang="en-IN" dirty="0"/>
          </a:p>
        </p:txBody>
      </p:sp>
      <p:pic>
        <p:nvPicPr>
          <p:cNvPr id="4" name="Picture 3"/>
          <p:cNvPicPr>
            <a:picLocks noChangeAspect="1"/>
          </p:cNvPicPr>
          <p:nvPr/>
        </p:nvPicPr>
        <p:blipFill>
          <a:blip r:embed="rId2"/>
          <a:stretch>
            <a:fillRect/>
          </a:stretch>
        </p:blipFill>
        <p:spPr>
          <a:xfrm>
            <a:off x="2589212" y="2940503"/>
            <a:ext cx="7477125" cy="3067050"/>
          </a:xfrm>
          <a:prstGeom prst="rect">
            <a:avLst/>
          </a:prstGeom>
        </p:spPr>
      </p:pic>
    </p:spTree>
    <p:extLst>
      <p:ext uri="{BB962C8B-B14F-4D97-AF65-F5344CB8AC3E}">
        <p14:creationId xmlns="" xmlns:p14="http://schemas.microsoft.com/office/powerpoint/2010/main" val="3112209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Signals at Junction</a:t>
            </a:r>
            <a:endParaRPr lang="en-IN" dirty="0"/>
          </a:p>
        </p:txBody>
      </p:sp>
      <p:pic>
        <p:nvPicPr>
          <p:cNvPr id="4" name="Picture 3"/>
          <p:cNvPicPr>
            <a:picLocks noChangeAspect="1"/>
          </p:cNvPicPr>
          <p:nvPr/>
        </p:nvPicPr>
        <p:blipFill>
          <a:blip r:embed="rId2"/>
          <a:stretch>
            <a:fillRect/>
          </a:stretch>
        </p:blipFill>
        <p:spPr>
          <a:xfrm>
            <a:off x="3300680" y="1905000"/>
            <a:ext cx="7496175" cy="3314700"/>
          </a:xfrm>
          <a:prstGeom prst="rect">
            <a:avLst/>
          </a:prstGeom>
        </p:spPr>
      </p:pic>
    </p:spTree>
    <p:extLst>
      <p:ext uri="{BB962C8B-B14F-4D97-AF65-F5344CB8AC3E}">
        <p14:creationId xmlns="" xmlns:p14="http://schemas.microsoft.com/office/powerpoint/2010/main" val="3951001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Interlocking</a:t>
            </a:r>
            <a:endParaRPr lang="en-IN" dirty="0"/>
          </a:p>
        </p:txBody>
      </p:sp>
      <p:sp>
        <p:nvSpPr>
          <p:cNvPr id="3" name="Content Placeholder 2"/>
          <p:cNvSpPr>
            <a:spLocks noGrp="1"/>
          </p:cNvSpPr>
          <p:nvPr>
            <p:ph idx="1"/>
          </p:nvPr>
        </p:nvSpPr>
        <p:spPr>
          <a:xfrm>
            <a:off x="2589212" y="2133600"/>
            <a:ext cx="8784182" cy="957943"/>
          </a:xfrm>
        </p:spPr>
        <p:txBody>
          <a:bodyPr/>
          <a:lstStyle/>
          <a:p>
            <a:r>
              <a:rPr lang="en-IN" dirty="0" smtClean="0"/>
              <a:t>Points and Signals at junction must operate in harmony to ensure that no unsafe moves are set up. The process is known as “interlocking”.</a:t>
            </a:r>
            <a:endParaRPr lang="en-IN" dirty="0"/>
          </a:p>
        </p:txBody>
      </p:sp>
      <p:pic>
        <p:nvPicPr>
          <p:cNvPr id="4" name="Picture 3"/>
          <p:cNvPicPr>
            <a:picLocks noChangeAspect="1"/>
          </p:cNvPicPr>
          <p:nvPr/>
        </p:nvPicPr>
        <p:blipFill>
          <a:blip r:embed="rId2"/>
          <a:stretch>
            <a:fillRect/>
          </a:stretch>
        </p:blipFill>
        <p:spPr>
          <a:xfrm>
            <a:off x="2869610" y="2876957"/>
            <a:ext cx="7515225" cy="3228975"/>
          </a:xfrm>
          <a:prstGeom prst="rect">
            <a:avLst/>
          </a:prstGeom>
        </p:spPr>
      </p:pic>
    </p:spTree>
    <p:extLst>
      <p:ext uri="{BB962C8B-B14F-4D97-AF65-F5344CB8AC3E}">
        <p14:creationId xmlns="" xmlns:p14="http://schemas.microsoft.com/office/powerpoint/2010/main" val="1485609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Electric Point Machines</a:t>
            </a:r>
            <a:endParaRPr lang="en-IN" dirty="0"/>
          </a:p>
        </p:txBody>
      </p:sp>
      <p:sp>
        <p:nvSpPr>
          <p:cNvPr id="3" name="Content Placeholder 2"/>
          <p:cNvSpPr>
            <a:spLocks noGrp="1"/>
          </p:cNvSpPr>
          <p:nvPr>
            <p:ph idx="1"/>
          </p:nvPr>
        </p:nvSpPr>
        <p:spPr>
          <a:xfrm>
            <a:off x="2589212" y="2133600"/>
            <a:ext cx="5535885" cy="4058194"/>
          </a:xfrm>
        </p:spPr>
        <p:txBody>
          <a:bodyPr/>
          <a:lstStyle/>
          <a:p>
            <a:r>
              <a:rPr lang="en-IN" dirty="0" smtClean="0"/>
              <a:t>Point machines shall be of Electrical type, operating on either 380V 3-phase AC or 110V DC. Point Machines shall be used in conjunction with external locks and shall provide Detection.</a:t>
            </a:r>
          </a:p>
          <a:p>
            <a:r>
              <a:rPr lang="en-IN" dirty="0" smtClean="0"/>
              <a:t>Point Machines provided on Main Running Lines shall be of external Lock type and Non-Trailaible and those provided in the Depot shall preferably be of Trailable type.</a:t>
            </a:r>
          </a:p>
          <a:p>
            <a:r>
              <a:rPr lang="en-IN" dirty="0" smtClean="0"/>
              <a:t>It is provided near the points for operating them electrically to the required position for train movement.</a:t>
            </a:r>
            <a:endParaRPr lang="en-IN" dirty="0"/>
          </a:p>
        </p:txBody>
      </p:sp>
      <p:sp>
        <p:nvSpPr>
          <p:cNvPr id="4" name="AutoShape 2" descr="Image result for point machine metr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4" descr="Image result for point machine metro"/>
          <p:cNvSpPr>
            <a:spLocks noChangeAspect="1" noChangeArrowheads="1"/>
          </p:cNvSpPr>
          <p:nvPr/>
        </p:nvSpPr>
        <p:spPr bwMode="auto">
          <a:xfrm>
            <a:off x="155575" y="-2011363"/>
            <a:ext cx="6124575" cy="41910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6" name="Picture 5"/>
          <p:cNvPicPr>
            <a:picLocks noChangeAspect="1"/>
          </p:cNvPicPr>
          <p:nvPr/>
        </p:nvPicPr>
        <p:blipFill>
          <a:blip r:embed="rId2"/>
          <a:stretch>
            <a:fillRect/>
          </a:stretch>
        </p:blipFill>
        <p:spPr>
          <a:xfrm>
            <a:off x="8319543" y="2424657"/>
            <a:ext cx="3286125" cy="2200275"/>
          </a:xfrm>
          <a:prstGeom prst="rect">
            <a:avLst/>
          </a:prstGeom>
        </p:spPr>
      </p:pic>
    </p:spTree>
    <p:extLst>
      <p:ext uri="{BB962C8B-B14F-4D97-AF65-F5344CB8AC3E}">
        <p14:creationId xmlns="" xmlns:p14="http://schemas.microsoft.com/office/powerpoint/2010/main" val="4225077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Track Circuits</a:t>
            </a:r>
            <a:endParaRPr lang="en-IN" dirty="0"/>
          </a:p>
        </p:txBody>
      </p:sp>
      <p:sp>
        <p:nvSpPr>
          <p:cNvPr id="3" name="Content Placeholder 2"/>
          <p:cNvSpPr>
            <a:spLocks noGrp="1"/>
          </p:cNvSpPr>
          <p:nvPr>
            <p:ph idx="1"/>
          </p:nvPr>
        </p:nvSpPr>
        <p:spPr/>
        <p:txBody>
          <a:bodyPr/>
          <a:lstStyle/>
          <a:p>
            <a:r>
              <a:rPr lang="en-IN" dirty="0" smtClean="0"/>
              <a:t>Joint less coded Audio Frequency Track Circuits(AFTC) shall be used for Train detection purposes. Separate sets of frequencies shall be used for up and down or even or odd tracks. Frequency differentiation between up or down and odd or even tracks should neutralise the effect of Cross Talk.</a:t>
            </a:r>
          </a:p>
          <a:p>
            <a:r>
              <a:rPr lang="en-IN" dirty="0" smtClean="0"/>
              <a:t>The track circuit frequencies shall be Frequency Modulated by means of different Bit Patterns, to ensure a clear assignment of Transmitters to receivers.</a:t>
            </a:r>
          </a:p>
          <a:p>
            <a:r>
              <a:rPr lang="en-IN" dirty="0" smtClean="0"/>
              <a:t>The track circuit vacancy detection Procedure shall, accordingly, encompass Amplitude Assessment of the Signal and Frequency Check is a minimum.</a:t>
            </a:r>
          </a:p>
          <a:p>
            <a:pPr marL="0" indent="0">
              <a:buNone/>
            </a:pPr>
            <a:r>
              <a:rPr lang="en-IN" dirty="0" smtClean="0"/>
              <a:t> </a:t>
            </a:r>
            <a:endParaRPr lang="en-IN" dirty="0"/>
          </a:p>
        </p:txBody>
      </p:sp>
    </p:spTree>
    <p:extLst>
      <p:ext uri="{BB962C8B-B14F-4D97-AF65-F5344CB8AC3E}">
        <p14:creationId xmlns="" xmlns:p14="http://schemas.microsoft.com/office/powerpoint/2010/main" val="2424259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Track Circuits</a:t>
            </a:r>
            <a:endParaRPr lang="en-IN" dirty="0"/>
          </a:p>
        </p:txBody>
      </p:sp>
      <p:sp>
        <p:nvSpPr>
          <p:cNvPr id="3" name="Content Placeholder 2"/>
          <p:cNvSpPr>
            <a:spLocks noGrp="1"/>
          </p:cNvSpPr>
          <p:nvPr>
            <p:ph idx="1"/>
          </p:nvPr>
        </p:nvSpPr>
        <p:spPr/>
        <p:txBody>
          <a:bodyPr/>
          <a:lstStyle/>
          <a:p>
            <a:r>
              <a:rPr lang="en-IN" dirty="0" smtClean="0"/>
              <a:t>The AFTC Configuration shall also be used for transmission of Telegrams for ATP System. The transmission of Telegram Signals for ATP shall commence when the track circuit is occupied. The change-over from Normal Code transmission for Track circuit Vacancy Detection to ATP Code Transmission for controlling the movement of Trains, shall be controlled via sensing of the ‘Level Decrease’, when the level of the track circuit Signal in the receiver shall fall below a certain level. When a ‘Level Increase’ is registered, the ATP Code transmission shall cease and Normal transmission shall commence.</a:t>
            </a:r>
            <a:endParaRPr lang="en-IN" dirty="0"/>
          </a:p>
        </p:txBody>
      </p:sp>
    </p:spTree>
    <p:extLst>
      <p:ext uri="{BB962C8B-B14F-4D97-AF65-F5344CB8AC3E}">
        <p14:creationId xmlns="" xmlns:p14="http://schemas.microsoft.com/office/powerpoint/2010/main" val="3260573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Depots</a:t>
            </a:r>
            <a:endParaRPr lang="en-IN" dirty="0"/>
          </a:p>
        </p:txBody>
      </p:sp>
      <p:sp>
        <p:nvSpPr>
          <p:cNvPr id="3" name="Content Placeholder 2"/>
          <p:cNvSpPr>
            <a:spLocks noGrp="1"/>
          </p:cNvSpPr>
          <p:nvPr>
            <p:ph idx="1"/>
          </p:nvPr>
        </p:nvSpPr>
        <p:spPr>
          <a:xfrm>
            <a:off x="2592925" y="1480457"/>
            <a:ext cx="8911686" cy="4833257"/>
          </a:xfrm>
        </p:spPr>
        <p:txBody>
          <a:bodyPr>
            <a:normAutofit/>
          </a:bodyPr>
          <a:lstStyle/>
          <a:p>
            <a:pPr marL="0" indent="0">
              <a:buNone/>
            </a:pPr>
            <a:r>
              <a:rPr lang="en-IN" dirty="0" smtClean="0"/>
              <a:t>Signalling Facilities to be provided in the Depots shall be as under:</a:t>
            </a:r>
          </a:p>
          <a:p>
            <a:r>
              <a:rPr lang="en-IN" dirty="0" smtClean="0"/>
              <a:t>Signalling for movement of Rakes for various Maintenance facilities within the depots. Movements within the Depots beyond the entrance Interlocking, shall be controlled by Line side Shunt Signals and Stop Signals.</a:t>
            </a:r>
          </a:p>
          <a:p>
            <a:r>
              <a:rPr lang="en-IN" dirty="0" smtClean="0"/>
              <a:t>ATS link preferably having a separate duplicated ATS Server System. The ATS System, at depot shall continuously present Dynamic and Static overview of Train Movement and Signalling Information within the Depot Control Area and for the connecting Tracks to Main line.</a:t>
            </a:r>
          </a:p>
          <a:p>
            <a:r>
              <a:rPr lang="en-IN" dirty="0" smtClean="0"/>
              <a:t>Transfer tracks or cut-in/ cut-out Tracks, of suitable lengths in between the Depot and Main line, for switching in to and out of RM/ROS Mode from Normal Operation Modes, while entering or leaving the Depot.</a:t>
            </a:r>
          </a:p>
          <a:p>
            <a:r>
              <a:rPr lang="en-IN" dirty="0" smtClean="0"/>
              <a:t>Test Track to dynamically test the Train-borne ATC System. The Test Track shall be equipped with full Trackside ATP/ATO Systems for Train tests to be conducted within the limitations od the Test Track Length.</a:t>
            </a:r>
          </a:p>
        </p:txBody>
      </p:sp>
    </p:spTree>
    <p:extLst>
      <p:ext uri="{BB962C8B-B14F-4D97-AF65-F5344CB8AC3E}">
        <p14:creationId xmlns="" xmlns:p14="http://schemas.microsoft.com/office/powerpoint/2010/main" val="129936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WHAT </a:t>
            </a:r>
            <a:r>
              <a:rPr lang="en-IN" dirty="0"/>
              <a:t>IS </a:t>
            </a:r>
            <a:r>
              <a:rPr lang="en-IN" dirty="0" smtClean="0"/>
              <a:t>SIGNALLING?</a:t>
            </a:r>
            <a:endParaRPr lang="en-IN" dirty="0"/>
          </a:p>
        </p:txBody>
      </p:sp>
      <p:sp>
        <p:nvSpPr>
          <p:cNvPr id="3" name="Content Placeholder 2"/>
          <p:cNvSpPr>
            <a:spLocks noGrp="1"/>
          </p:cNvSpPr>
          <p:nvPr>
            <p:ph idx="1"/>
          </p:nvPr>
        </p:nvSpPr>
        <p:spPr/>
        <p:txBody>
          <a:bodyPr/>
          <a:lstStyle/>
          <a:p>
            <a:r>
              <a:rPr lang="en-US" sz="2000" dirty="0"/>
              <a:t>An indication given to a metro operator for controlling the movement of the train in a safe manner</a:t>
            </a:r>
            <a:r>
              <a:rPr lang="en-US" sz="2000" dirty="0" smtClean="0"/>
              <a:t>. On </a:t>
            </a:r>
            <a:r>
              <a:rPr lang="en-US" sz="2000" dirty="0"/>
              <a:t>railways all over the world</a:t>
            </a:r>
            <a:r>
              <a:rPr lang="en-US" sz="2000" dirty="0" smtClean="0"/>
              <a:t>, signals </a:t>
            </a:r>
            <a:r>
              <a:rPr lang="en-US" sz="2000" dirty="0"/>
              <a:t>are used to indicate to the driver of a train </a:t>
            </a:r>
            <a:r>
              <a:rPr lang="en-US" sz="2000" dirty="0" smtClean="0"/>
              <a:t>how he </a:t>
            </a:r>
            <a:r>
              <a:rPr lang="en-US" sz="2000" dirty="0"/>
              <a:t>should proceed</a:t>
            </a:r>
            <a:r>
              <a:rPr lang="en-US" sz="2000" dirty="0" smtClean="0"/>
              <a:t>. The </a:t>
            </a:r>
            <a:r>
              <a:rPr lang="en-US" sz="2000" dirty="0"/>
              <a:t>driver using his knowledge and experience will decide about the speed the metro can safely travel at.</a:t>
            </a:r>
          </a:p>
          <a:p>
            <a:endParaRPr lang="en-IN" dirty="0"/>
          </a:p>
        </p:txBody>
      </p:sp>
    </p:spTree>
    <p:extLst>
      <p:ext uri="{BB962C8B-B14F-4D97-AF65-F5344CB8AC3E}">
        <p14:creationId xmlns="" xmlns:p14="http://schemas.microsoft.com/office/powerpoint/2010/main" val="2602799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Train Radio System</a:t>
            </a:r>
            <a:endParaRPr lang="en-IN" dirty="0"/>
          </a:p>
        </p:txBody>
      </p:sp>
      <p:sp>
        <p:nvSpPr>
          <p:cNvPr id="3" name="Content Placeholder 2"/>
          <p:cNvSpPr>
            <a:spLocks noGrp="1"/>
          </p:cNvSpPr>
          <p:nvPr>
            <p:ph idx="1"/>
          </p:nvPr>
        </p:nvSpPr>
        <p:spPr/>
        <p:txBody>
          <a:bodyPr/>
          <a:lstStyle/>
          <a:p>
            <a:r>
              <a:rPr lang="en-IN" dirty="0" smtClean="0"/>
              <a:t>Mobile Train Radio System shall be provided to enable the train driver to contact OCC/SCR in case of Emergency. Train Radio System shall, interlock, interface with Train Control and Signalling System to enable it to report the Alarm and Status of the Train-borne Signalling Equipment to the OCC and for dynamic registration of Train Identification Number (TIN) with the system. </a:t>
            </a:r>
            <a:endParaRPr lang="en-IN" dirty="0"/>
          </a:p>
        </p:txBody>
      </p:sp>
    </p:spTree>
    <p:extLst>
      <p:ext uri="{BB962C8B-B14F-4D97-AF65-F5344CB8AC3E}">
        <p14:creationId xmlns="" xmlns:p14="http://schemas.microsoft.com/office/powerpoint/2010/main" val="2931149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Signalling Equipment's</a:t>
            </a:r>
            <a:endParaRPr lang="en-IN" dirty="0"/>
          </a:p>
        </p:txBody>
      </p:sp>
      <p:sp>
        <p:nvSpPr>
          <p:cNvPr id="3" name="Content Placeholder 2"/>
          <p:cNvSpPr>
            <a:spLocks noGrp="1"/>
          </p:cNvSpPr>
          <p:nvPr>
            <p:ph idx="1"/>
          </p:nvPr>
        </p:nvSpPr>
        <p:spPr/>
        <p:txBody>
          <a:bodyPr/>
          <a:lstStyle/>
          <a:p>
            <a:pPr marL="0" indent="0">
              <a:buNone/>
            </a:pPr>
            <a:r>
              <a:rPr lang="en-IN" dirty="0" smtClean="0"/>
              <a:t>The signalling equipment's for the Jaipur Metro have been installed and manufactured by ALSTOM.</a:t>
            </a:r>
          </a:p>
          <a:p>
            <a:r>
              <a:rPr lang="en-IN" dirty="0" smtClean="0"/>
              <a:t>LATS MMI – Man Machine Interface</a:t>
            </a:r>
          </a:p>
          <a:p>
            <a:r>
              <a:rPr lang="en-IN" dirty="0" smtClean="0"/>
              <a:t>CCIP – Control Cum Indication Panel</a:t>
            </a:r>
          </a:p>
          <a:p>
            <a:r>
              <a:rPr lang="en-IN" dirty="0" smtClean="0"/>
              <a:t>ESP – Emergency Stop Plunger</a:t>
            </a:r>
          </a:p>
          <a:p>
            <a:r>
              <a:rPr lang="en-IN" dirty="0" smtClean="0"/>
              <a:t>EKT – Electrical </a:t>
            </a:r>
            <a:r>
              <a:rPr lang="en-IN" smtClean="0"/>
              <a:t>Key Transmitter</a:t>
            </a:r>
            <a:endParaRPr lang="en-IN" dirty="0"/>
          </a:p>
        </p:txBody>
      </p:sp>
    </p:spTree>
    <p:extLst>
      <p:ext uri="{BB962C8B-B14F-4D97-AF65-F5344CB8AC3E}">
        <p14:creationId xmlns="" xmlns:p14="http://schemas.microsoft.com/office/powerpoint/2010/main" val="155697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OBJECTIVES </a:t>
            </a:r>
            <a:r>
              <a:rPr lang="en-IN" dirty="0"/>
              <a:t>OF SIGNALLING - </a:t>
            </a:r>
          </a:p>
        </p:txBody>
      </p:sp>
      <p:sp>
        <p:nvSpPr>
          <p:cNvPr id="3" name="Content Placeholder 2"/>
          <p:cNvSpPr>
            <a:spLocks noGrp="1"/>
          </p:cNvSpPr>
          <p:nvPr>
            <p:ph idx="1"/>
          </p:nvPr>
        </p:nvSpPr>
        <p:spPr/>
        <p:txBody>
          <a:bodyPr/>
          <a:lstStyle/>
          <a:p>
            <a:r>
              <a:rPr lang="en-US" dirty="0" smtClean="0"/>
              <a:t> </a:t>
            </a:r>
            <a:r>
              <a:rPr lang="en-US" dirty="0"/>
              <a:t>To ensure the overall safety.</a:t>
            </a:r>
          </a:p>
          <a:p>
            <a:r>
              <a:rPr lang="en-US" dirty="0" smtClean="0"/>
              <a:t> </a:t>
            </a:r>
            <a:r>
              <a:rPr lang="en-US" dirty="0"/>
              <a:t>Increase line capacity.</a:t>
            </a:r>
          </a:p>
          <a:p>
            <a:r>
              <a:rPr lang="en-US" dirty="0" smtClean="0"/>
              <a:t> </a:t>
            </a:r>
            <a:r>
              <a:rPr lang="en-US" dirty="0"/>
              <a:t>Ensure timely arrival of the metro.</a:t>
            </a:r>
          </a:p>
          <a:p>
            <a:r>
              <a:rPr lang="en-US" dirty="0" smtClean="0"/>
              <a:t> </a:t>
            </a:r>
            <a:r>
              <a:rPr lang="en-US" dirty="0"/>
              <a:t>To run metro in an economic and profitable manner.</a:t>
            </a:r>
          </a:p>
          <a:p>
            <a:endParaRPr lang="en-IN" dirty="0"/>
          </a:p>
        </p:txBody>
      </p:sp>
    </p:spTree>
    <p:extLst>
      <p:ext uri="{BB962C8B-B14F-4D97-AF65-F5344CB8AC3E}">
        <p14:creationId xmlns="" xmlns:p14="http://schemas.microsoft.com/office/powerpoint/2010/main" val="32686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Gauge system</a:t>
            </a:r>
          </a:p>
        </p:txBody>
      </p:sp>
      <p:sp>
        <p:nvSpPr>
          <p:cNvPr id="3" name="Content Placeholder 2"/>
          <p:cNvSpPr>
            <a:spLocks noGrp="1"/>
          </p:cNvSpPr>
          <p:nvPr>
            <p:ph sz="half" idx="1"/>
          </p:nvPr>
        </p:nvSpPr>
        <p:spPr/>
        <p:txBody>
          <a:bodyPr/>
          <a:lstStyle/>
          <a:p>
            <a:r>
              <a:rPr lang="en-US" dirty="0"/>
              <a:t>Based on the suggestions from Delhi Metro rail </a:t>
            </a:r>
            <a:r>
              <a:rPr lang="en-US" dirty="0" smtClean="0"/>
              <a:t>corporation, </a:t>
            </a:r>
            <a:r>
              <a:rPr lang="en-US" dirty="0"/>
              <a:t>Jaipur metro follows the standard gauge(SG) of four feet eight and a half inches over the broad gauge(BG) of five feet six inches.</a:t>
            </a:r>
          </a:p>
          <a:p>
            <a:r>
              <a:rPr lang="en-US" dirty="0"/>
              <a:t>The choice of the gauge for the metro depends on topographical conditions and legal allowance from the ministry.</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7191375" y="2301111"/>
            <a:ext cx="4313238" cy="3427354"/>
          </a:xfrm>
        </p:spPr>
      </p:pic>
    </p:spTree>
    <p:extLst>
      <p:ext uri="{BB962C8B-B14F-4D97-AF65-F5344CB8AC3E}">
        <p14:creationId xmlns="" xmlns:p14="http://schemas.microsoft.com/office/powerpoint/2010/main" val="311182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Train </a:t>
            </a:r>
            <a:r>
              <a:rPr lang="en-US" dirty="0"/>
              <a:t>control And </a:t>
            </a:r>
            <a:r>
              <a:rPr lang="en-US" dirty="0" smtClean="0"/>
              <a:t>Signaling </a:t>
            </a:r>
            <a:r>
              <a:rPr lang="en-US" dirty="0"/>
              <a:t>System</a:t>
            </a:r>
            <a:endParaRPr lang="en-IN" dirty="0"/>
          </a:p>
        </p:txBody>
      </p:sp>
      <p:sp>
        <p:nvSpPr>
          <p:cNvPr id="3" name="Content Placeholder 2"/>
          <p:cNvSpPr>
            <a:spLocks noGrp="1"/>
          </p:cNvSpPr>
          <p:nvPr>
            <p:ph idx="1"/>
          </p:nvPr>
        </p:nvSpPr>
        <p:spPr/>
        <p:txBody>
          <a:bodyPr/>
          <a:lstStyle/>
          <a:p>
            <a:pPr marL="0" indent="0">
              <a:buNone/>
            </a:pPr>
            <a:r>
              <a:rPr lang="en-US" dirty="0"/>
              <a:t>The Train Control and </a:t>
            </a:r>
            <a:r>
              <a:rPr lang="en-US" dirty="0" smtClean="0"/>
              <a:t>Signaling </a:t>
            </a:r>
            <a:r>
              <a:rPr lang="en-US" dirty="0"/>
              <a:t>system should consist of following sub-system for all gauges - </a:t>
            </a:r>
          </a:p>
          <a:p>
            <a:r>
              <a:rPr lang="en-US" dirty="0"/>
              <a:t>1. Automatic Train Protection (ATP) System with Cab </a:t>
            </a:r>
            <a:r>
              <a:rPr lang="en-US" dirty="0" smtClean="0"/>
              <a:t>Signaling.</a:t>
            </a:r>
            <a:endParaRPr lang="en-US" dirty="0"/>
          </a:p>
          <a:p>
            <a:r>
              <a:rPr lang="en-US" dirty="0"/>
              <a:t>2. Automatic Train Operation (ATO) System.</a:t>
            </a:r>
          </a:p>
          <a:p>
            <a:r>
              <a:rPr lang="en-US" dirty="0"/>
              <a:t>3. Automatic Train Supervision (ATS) System with Automatic Route Setting(ARS) and Automatic Train Regulation (ATR).</a:t>
            </a:r>
          </a:p>
          <a:p>
            <a:r>
              <a:rPr lang="en-US" dirty="0"/>
              <a:t>4. Computer based Interlocking (CBI), both for main line and depos.</a:t>
            </a:r>
          </a:p>
          <a:p>
            <a:pPr marL="0" indent="0">
              <a:buNone/>
            </a:pPr>
            <a:r>
              <a:rPr lang="en-US" dirty="0"/>
              <a:t>The system shall be designed for a Headway of 120 seconds.</a:t>
            </a:r>
            <a:endParaRPr lang="en-IN" dirty="0"/>
          </a:p>
        </p:txBody>
      </p:sp>
    </p:spTree>
    <p:extLst>
      <p:ext uri="{BB962C8B-B14F-4D97-AF65-F5344CB8AC3E}">
        <p14:creationId xmlns="" xmlns:p14="http://schemas.microsoft.com/office/powerpoint/2010/main" val="93000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ATP </a:t>
            </a:r>
            <a:r>
              <a:rPr lang="en-IN" dirty="0"/>
              <a:t>- </a:t>
            </a:r>
            <a:r>
              <a:rPr lang="en-IN" sz="2800" dirty="0"/>
              <a:t>(Automatic Train Protection System)</a:t>
            </a:r>
          </a:p>
        </p:txBody>
      </p:sp>
      <p:sp>
        <p:nvSpPr>
          <p:cNvPr id="3" name="Content Placeholder 2"/>
          <p:cNvSpPr>
            <a:spLocks noGrp="1"/>
          </p:cNvSpPr>
          <p:nvPr>
            <p:ph idx="1"/>
          </p:nvPr>
        </p:nvSpPr>
        <p:spPr/>
        <p:txBody>
          <a:bodyPr>
            <a:normAutofit fontScale="92500" lnSpcReduction="20000"/>
          </a:bodyPr>
          <a:lstStyle/>
          <a:p>
            <a:r>
              <a:rPr lang="en-US" dirty="0"/>
              <a:t>The main function of ATP system is to ensure safe Train </a:t>
            </a:r>
            <a:r>
              <a:rPr lang="en-US" dirty="0" smtClean="0"/>
              <a:t>Separation </a:t>
            </a:r>
            <a:r>
              <a:rPr lang="en-US" dirty="0"/>
              <a:t>and safe Train movement. The ATP'S intelligent and safe Decision Making process shall be mainly on the On- board ATP </a:t>
            </a:r>
            <a:r>
              <a:rPr lang="en-US" dirty="0" smtClean="0"/>
              <a:t>equipment.</a:t>
            </a:r>
            <a:endParaRPr lang="en-US" dirty="0"/>
          </a:p>
          <a:p>
            <a:endParaRPr lang="en-US" dirty="0"/>
          </a:p>
          <a:p>
            <a:r>
              <a:rPr lang="en-US" dirty="0"/>
              <a:t>It has in its store the needed Rolling stock characteristics. Safety Information in respect of field entities shall be provided by the Computer based Interlocking for the track circuit </a:t>
            </a:r>
            <a:r>
              <a:rPr lang="en-US" dirty="0" smtClean="0"/>
              <a:t>occupancy </a:t>
            </a:r>
            <a:r>
              <a:rPr lang="en-US" dirty="0"/>
              <a:t>and by the way-side ATP equipment for the track profile like curves</a:t>
            </a:r>
            <a:r>
              <a:rPr lang="en-US" dirty="0" smtClean="0"/>
              <a:t>, gradients, location/Position </a:t>
            </a:r>
            <a:r>
              <a:rPr lang="en-US" dirty="0"/>
              <a:t>of Signals and Points</a:t>
            </a:r>
            <a:r>
              <a:rPr lang="en-US" dirty="0" smtClean="0"/>
              <a:t>, Location </a:t>
            </a:r>
            <a:r>
              <a:rPr lang="en-US" dirty="0"/>
              <a:t>of stopping point, and permanent and temporary </a:t>
            </a:r>
            <a:r>
              <a:rPr lang="en-US" dirty="0" smtClean="0"/>
              <a:t>speed restrictions </a:t>
            </a:r>
            <a:r>
              <a:rPr lang="en-US" dirty="0"/>
              <a:t>etc.</a:t>
            </a:r>
          </a:p>
          <a:p>
            <a:endParaRPr lang="en-US" dirty="0"/>
          </a:p>
          <a:p>
            <a:r>
              <a:rPr lang="en-US" dirty="0"/>
              <a:t>The communication between the Track and Train-borne equipment shall be through coded AFTCs, in the form of ATP telegrams. The telegrams shall be received by the train through a pair of p</a:t>
            </a:r>
            <a:r>
              <a:rPr lang="en-US" dirty="0" smtClean="0"/>
              <a:t>ick-ups </a:t>
            </a:r>
            <a:r>
              <a:rPr lang="en-US" dirty="0"/>
              <a:t>Coils mounted on both side of the first Bogie of the driving car.</a:t>
            </a:r>
          </a:p>
          <a:p>
            <a:endParaRPr lang="en-IN" dirty="0"/>
          </a:p>
        </p:txBody>
      </p:sp>
    </p:spTree>
    <p:extLst>
      <p:ext uri="{BB962C8B-B14F-4D97-AF65-F5344CB8AC3E}">
        <p14:creationId xmlns="" xmlns:p14="http://schemas.microsoft.com/office/powerpoint/2010/main" val="369354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ATP - </a:t>
            </a:r>
            <a:r>
              <a:rPr lang="en-IN" sz="1800" dirty="0"/>
              <a:t>(Automatic Train Protection </a:t>
            </a:r>
            <a:r>
              <a:rPr lang="en-IN" sz="1800" dirty="0" smtClean="0"/>
              <a:t>System     </a:t>
            </a:r>
            <a:r>
              <a:rPr lang="en-IN" sz="2400" dirty="0" smtClean="0"/>
              <a:t>continued….</a:t>
            </a:r>
            <a:endParaRPr lang="en-IN" sz="1800" dirty="0"/>
          </a:p>
        </p:txBody>
      </p:sp>
      <p:sp>
        <p:nvSpPr>
          <p:cNvPr id="3" name="Content Placeholder 2"/>
          <p:cNvSpPr>
            <a:spLocks noGrp="1"/>
          </p:cNvSpPr>
          <p:nvPr>
            <p:ph idx="1"/>
          </p:nvPr>
        </p:nvSpPr>
        <p:spPr/>
        <p:txBody>
          <a:bodyPr/>
          <a:lstStyle/>
          <a:p>
            <a:r>
              <a:rPr lang="en-US" dirty="0"/>
              <a:t>The train-borne equipment shall act as a driver does. It shall receive Information from the track, calculate the speed versus Location Profile and deduce Orders such as 'Stop at this </a:t>
            </a:r>
            <a:r>
              <a:rPr lang="en-US" dirty="0" smtClean="0"/>
              <a:t>point‘ or </a:t>
            </a:r>
            <a:r>
              <a:rPr lang="en-US" dirty="0"/>
              <a:t>'Reduce the Speed to this level at this Point' etc.</a:t>
            </a:r>
          </a:p>
          <a:p>
            <a:endParaRPr lang="en-US" dirty="0"/>
          </a:p>
          <a:p>
            <a:r>
              <a:rPr lang="en-US" dirty="0"/>
              <a:t>The communication link between the Track and Train shall also be used to transit the train ID and Alarms and Messages to the Track side ATP equipment.</a:t>
            </a:r>
            <a:endParaRPr lang="en-IN" dirty="0"/>
          </a:p>
        </p:txBody>
      </p:sp>
    </p:spTree>
    <p:extLst>
      <p:ext uri="{BB962C8B-B14F-4D97-AF65-F5344CB8AC3E}">
        <p14:creationId xmlns="" xmlns:p14="http://schemas.microsoft.com/office/powerpoint/2010/main" val="31182417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345</TotalTime>
  <Words>3203</Words>
  <Application>Microsoft Office PowerPoint</Application>
  <PresentationFormat>Custom</PresentationFormat>
  <Paragraphs>185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Wisp</vt:lpstr>
      <vt:lpstr>Slide 1</vt:lpstr>
      <vt:lpstr>                 Acknowledgement</vt:lpstr>
      <vt:lpstr>                          Contents</vt:lpstr>
      <vt:lpstr>            WHAT IS SIGNALLING?</vt:lpstr>
      <vt:lpstr>       OBJECTIVES OF SIGNALLING - </vt:lpstr>
      <vt:lpstr>Gauge system</vt:lpstr>
      <vt:lpstr>    Train control And Signaling System</vt:lpstr>
      <vt:lpstr>        ATP - (Automatic Train Protection System)</vt:lpstr>
      <vt:lpstr>ATP - (Automatic Train Protection System     continued….</vt:lpstr>
      <vt:lpstr>       ATO - (Automatic Train Operation System)</vt:lpstr>
      <vt:lpstr>       ATS - (Automatic Train Supervision System)</vt:lpstr>
      <vt:lpstr>CBI - (Computer based Interlocking)</vt:lpstr>
      <vt:lpstr>CBI - (Computer based Interlocking)    continued……</vt:lpstr>
      <vt:lpstr>OCC – (Operation Control Centre)</vt:lpstr>
      <vt:lpstr>      Signalman’s Display at OCC</vt:lpstr>
      <vt:lpstr>System Architecture -</vt:lpstr>
      <vt:lpstr>Safety Standards -</vt:lpstr>
      <vt:lpstr>Modes for train operation - </vt:lpstr>
      <vt:lpstr>Modes for train operation - </vt:lpstr>
      <vt:lpstr>Modes for train operation - </vt:lpstr>
      <vt:lpstr>Modes for train operation - </vt:lpstr>
      <vt:lpstr>              Signals and It’s Types - </vt:lpstr>
      <vt:lpstr>                        Cab Signal</vt:lpstr>
      <vt:lpstr>                      Fixed Signal</vt:lpstr>
      <vt:lpstr>                         Fixed Signal</vt:lpstr>
      <vt:lpstr>                      Fixed Signal</vt:lpstr>
      <vt:lpstr>              4 Aspect Fixed Signal</vt:lpstr>
      <vt:lpstr>                     HAND SIGNAL</vt:lpstr>
      <vt:lpstr>              Bi-Directional Signalling</vt:lpstr>
      <vt:lpstr>            Importance of Signalling</vt:lpstr>
      <vt:lpstr>                       Interlocking</vt:lpstr>
      <vt:lpstr>                          Junctions</vt:lpstr>
      <vt:lpstr>Route And Track Locking</vt:lpstr>
      <vt:lpstr>                   Signals at Junction</vt:lpstr>
      <vt:lpstr>                      Interlocking</vt:lpstr>
      <vt:lpstr>              Electric Point Machines</vt:lpstr>
      <vt:lpstr>                     Track Circuits</vt:lpstr>
      <vt:lpstr>                     Track Circuits</vt:lpstr>
      <vt:lpstr>                           Depots</vt:lpstr>
      <vt:lpstr>              Train Radio System</vt:lpstr>
      <vt:lpstr>            Signalling Equipment's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Garg</dc:creator>
  <cp:lastModifiedBy>Abhi</cp:lastModifiedBy>
  <cp:revision>21</cp:revision>
  <dcterms:created xsi:type="dcterms:W3CDTF">2018-06-03T12:45:58Z</dcterms:created>
  <dcterms:modified xsi:type="dcterms:W3CDTF">2018-07-09T11:07:49Z</dcterms:modified>
</cp:coreProperties>
</file>