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172" y="45376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53159" y="114854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1647" y="192006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097110" y="969382"/>
            <a:ext cx="5715000" cy="2437847"/>
          </a:xfrm>
          <a:prstGeom prst="rect">
            <a:avLst/>
          </a:prstGeom>
        </p:spPr>
        <p:txBody>
          <a:bodyPr vert="horz" wrap="square" lIns="0" tIns="16510" rIns="0" bIns="0" rtlCol="0">
            <a:spAutoFit/>
          </a:bodyPr>
          <a:lstStyle/>
          <a:p>
            <a:pPr marL="12700">
              <a:lnSpc>
                <a:spcPct val="100000"/>
              </a:lnSpc>
              <a:spcBef>
                <a:spcPts val="130"/>
              </a:spcBef>
            </a:pPr>
            <a:r>
              <a:rPr lang="en-IN" sz="3200" spc="-20" dirty="0" smtClean="0">
                <a:latin typeface="Trebuchet MS"/>
                <a:cs typeface="Trebuchet MS"/>
              </a:rPr>
              <a:t>KARAN RAJ S</a:t>
            </a:r>
            <a:endParaRPr lang="en-IN" sz="3200" spc="-20" dirty="0">
              <a:latin typeface="Trebuchet MS"/>
              <a:cs typeface="Trebuchet MS"/>
            </a:endParaRPr>
          </a:p>
          <a:p>
            <a:pPr marL="12700">
              <a:lnSpc>
                <a:spcPct val="100000"/>
              </a:lnSpc>
              <a:spcBef>
                <a:spcPts val="130"/>
              </a:spcBef>
            </a:pPr>
            <a:endParaRPr lang="en-IN" sz="3200" spc="-20" dirty="0">
              <a:latin typeface="Trebuchet MS"/>
              <a:cs typeface="Trebuchet MS"/>
            </a:endParaRPr>
          </a:p>
          <a:p>
            <a:pPr marL="12700">
              <a:lnSpc>
                <a:spcPct val="100000"/>
              </a:lnSpc>
              <a:spcBef>
                <a:spcPts val="130"/>
              </a:spcBef>
            </a:pPr>
            <a:r>
              <a:rPr lang="en-IN" sz="2000" spc="-20" dirty="0" err="1">
                <a:latin typeface="Trebuchet MS"/>
                <a:cs typeface="Trebuchet MS"/>
              </a:rPr>
              <a:t>Nmid</a:t>
            </a:r>
            <a:r>
              <a:rPr lang="en-IN" sz="2000" spc="-20" dirty="0" smtClean="0">
                <a:latin typeface="Trebuchet MS"/>
                <a:cs typeface="Trebuchet MS"/>
              </a:rPr>
              <a:t>: </a:t>
            </a:r>
            <a:r>
              <a:rPr lang="en-IN" sz="2000" spc="-20" dirty="0" smtClean="0">
                <a:latin typeface="Trebuchet MS"/>
                <a:cs typeface="Trebuchet MS"/>
              </a:rPr>
              <a:t>2FF58D3A991E4E68357416BC90CE43BB</a:t>
            </a:r>
          </a:p>
          <a:p>
            <a:pPr marL="12700">
              <a:lnSpc>
                <a:spcPct val="100000"/>
              </a:lnSpc>
              <a:spcBef>
                <a:spcPts val="130"/>
              </a:spcBef>
            </a:pPr>
            <a:endParaRPr lang="en-IN" sz="2000" spc="-20" dirty="0">
              <a:latin typeface="Trebuchet MS"/>
              <a:cs typeface="Trebuchet MS"/>
            </a:endParaRPr>
          </a:p>
          <a:p>
            <a:pPr marL="12700">
              <a:lnSpc>
                <a:spcPct val="100000"/>
              </a:lnSpc>
              <a:spcBef>
                <a:spcPts val="130"/>
              </a:spcBef>
            </a:pPr>
            <a:r>
              <a:rPr lang="en-IN" sz="2500" spc="-20" dirty="0">
                <a:latin typeface="Trebuchet MS"/>
                <a:cs typeface="Trebuchet MS"/>
              </a:rPr>
              <a:t>Madras Institute of Technology campus, Anna University</a:t>
            </a:r>
            <a:endParaRPr sz="2500" dirty="0">
              <a:latin typeface="Trebuchet MS"/>
              <a:cs typeface="Trebuchet MS"/>
            </a:endParaRPr>
          </a:p>
        </p:txBody>
      </p:sp>
      <p:sp>
        <p:nvSpPr>
          <p:cNvPr id="8" name="object 8"/>
          <p:cNvSpPr txBox="1"/>
          <p:nvPr/>
        </p:nvSpPr>
        <p:spPr>
          <a:xfrm>
            <a:off x="4097110" y="3810000"/>
            <a:ext cx="436109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smtClean="0">
                <a:solidFill>
                  <a:srgbClr val="2D936B"/>
                </a:solidFill>
                <a:latin typeface="Trebuchet MS"/>
                <a:cs typeface="Trebuchet MS"/>
              </a:rPr>
              <a:t>Project</a:t>
            </a:r>
            <a:endParaRPr lang="en-US" sz="2400" b="1" spc="-10" dirty="0" smtClean="0">
              <a:solidFill>
                <a:srgbClr val="2D936B"/>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grpSp>
        <p:nvGrpSpPr>
          <p:cNvPr id="12" name="object 2">
            <a:extLst>
              <a:ext uri="{FF2B5EF4-FFF2-40B4-BE49-F238E27FC236}">
                <a16:creationId xmlns:a16="http://schemas.microsoft.com/office/drawing/2014/main" id="{41C367EB-097A-8B7F-5121-242BB7E2C1D3}"/>
              </a:ext>
            </a:extLst>
          </p:cNvPr>
          <p:cNvGrpSpPr/>
          <p:nvPr/>
        </p:nvGrpSpPr>
        <p:grpSpPr>
          <a:xfrm flipV="1">
            <a:off x="1243597" y="2720443"/>
            <a:ext cx="1861186" cy="1438274"/>
            <a:chOff x="742950" y="1104900"/>
            <a:chExt cx="1743075" cy="1333500"/>
          </a:xfrm>
        </p:grpSpPr>
        <p:sp>
          <p:nvSpPr>
            <p:cNvPr id="13" name="object 3">
              <a:extLst>
                <a:ext uri="{FF2B5EF4-FFF2-40B4-BE49-F238E27FC236}">
                  <a16:creationId xmlns:a16="http://schemas.microsoft.com/office/drawing/2014/main" id="{EC1A27D5-79FE-663E-0350-3DAC51B10B4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4" name="object 4">
              <a:extLst>
                <a:ext uri="{FF2B5EF4-FFF2-40B4-BE49-F238E27FC236}">
                  <a16:creationId xmlns:a16="http://schemas.microsoft.com/office/drawing/2014/main" id="{F3DD8276-B4C6-36C0-E9AD-75E52E1AF64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5" name="object 6">
            <a:extLst>
              <a:ext uri="{FF2B5EF4-FFF2-40B4-BE49-F238E27FC236}">
                <a16:creationId xmlns:a16="http://schemas.microsoft.com/office/drawing/2014/main" id="{7E7EAE13-A8F9-9CF9-A23E-C4D0C597F378}"/>
              </a:ext>
            </a:extLst>
          </p:cNvPr>
          <p:cNvSpPr/>
          <p:nvPr/>
        </p:nvSpPr>
        <p:spPr>
          <a:xfrm>
            <a:off x="1728011" y="3974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6" name="object 5">
            <a:extLst>
              <a:ext uri="{FF2B5EF4-FFF2-40B4-BE49-F238E27FC236}">
                <a16:creationId xmlns:a16="http://schemas.microsoft.com/office/drawing/2014/main" id="{A264DB83-202C-6FF9-1F88-722B6F94F850}"/>
              </a:ext>
            </a:extLst>
          </p:cNvPr>
          <p:cNvSpPr/>
          <p:nvPr/>
        </p:nvSpPr>
        <p:spPr>
          <a:xfrm rot="10800000">
            <a:off x="481597" y="3407229"/>
            <a:ext cx="875657" cy="75148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5">
              <a:lumMod val="40000"/>
              <a:lumOff val="60000"/>
            </a:schemeClr>
          </a:solidFill>
        </p:spPr>
        <p:txBody>
          <a:bodyPr wrap="square" lIns="0" tIns="0" rIns="0" bIns="0" rtlCol="0"/>
          <a:lstStyle/>
          <a:p>
            <a:endParaRPr/>
          </a:p>
        </p:txBody>
      </p:sp>
      <p:sp>
        <p:nvSpPr>
          <p:cNvPr id="17" name="object 6">
            <a:extLst>
              <a:ext uri="{FF2B5EF4-FFF2-40B4-BE49-F238E27FC236}">
                <a16:creationId xmlns:a16="http://schemas.microsoft.com/office/drawing/2014/main" id="{B020DAF0-6BF0-A792-376E-FA421C129854}"/>
              </a:ext>
            </a:extLst>
          </p:cNvPr>
          <p:cNvSpPr/>
          <p:nvPr/>
        </p:nvSpPr>
        <p:spPr>
          <a:xfrm>
            <a:off x="915054" y="4728827"/>
            <a:ext cx="1662298" cy="132890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lumMod val="60000"/>
              <a:lumOff val="40000"/>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6400" y="457199"/>
            <a:ext cx="5867400" cy="5940857"/>
          </a:xfrm>
          <a:prstGeom prst="rect">
            <a:avLst/>
          </a:prstGeom>
        </p:spPr>
      </p:pic>
    </p:spTree>
    <p:extLst>
      <p:ext uri="{BB962C8B-B14F-4D97-AF65-F5344CB8AC3E}">
        <p14:creationId xmlns:p14="http://schemas.microsoft.com/office/powerpoint/2010/main" val="17058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05DB-0D7E-42AA-2FB4-A004DFCE664C}"/>
              </a:ext>
            </a:extLst>
          </p:cNvPr>
          <p:cNvSpPr>
            <a:spLocks noGrp="1"/>
          </p:cNvSpPr>
          <p:nvPr>
            <p:ph type="title"/>
          </p:nvPr>
        </p:nvSpPr>
        <p:spPr>
          <a:xfrm>
            <a:off x="558165" y="685800"/>
            <a:ext cx="9764395" cy="654025"/>
          </a:xfrm>
        </p:spPr>
        <p:txBody>
          <a:bodyPr/>
          <a:lstStyle/>
          <a:p>
            <a:r>
              <a:rPr lang="en-IN" sz="4250" dirty="0" smtClean="0"/>
              <a:t>ACCURACY OF THE MODEL</a:t>
            </a:r>
            <a:endParaRPr lang="en-IN" sz="4250" dirty="0"/>
          </a:p>
        </p:txBody>
      </p:sp>
      <p:pic>
        <p:nvPicPr>
          <p:cNvPr id="3" name="Picture 2"/>
          <p:cNvPicPr>
            <a:picLocks/>
          </p:cNvPicPr>
          <p:nvPr/>
        </p:nvPicPr>
        <p:blipFill>
          <a:blip r:embed="rId2"/>
          <a:stretch>
            <a:fillRect/>
          </a:stretch>
        </p:blipFill>
        <p:spPr>
          <a:xfrm>
            <a:off x="381000" y="1676400"/>
            <a:ext cx="4495800" cy="3733800"/>
          </a:xfrm>
          <a:prstGeom prst="rect">
            <a:avLst/>
          </a:prstGeom>
        </p:spPr>
      </p:pic>
      <p:pic>
        <p:nvPicPr>
          <p:cNvPr id="5" name="Picture 4"/>
          <p:cNvPicPr>
            <a:picLocks noChangeAspect="1"/>
          </p:cNvPicPr>
          <p:nvPr/>
        </p:nvPicPr>
        <p:blipFill>
          <a:blip r:embed="rId3"/>
          <a:stretch>
            <a:fillRect/>
          </a:stretch>
        </p:blipFill>
        <p:spPr>
          <a:xfrm>
            <a:off x="5334000" y="1676400"/>
            <a:ext cx="4416846" cy="3886200"/>
          </a:xfrm>
          <a:prstGeom prst="rect">
            <a:avLst/>
          </a:prstGeom>
        </p:spPr>
      </p:pic>
    </p:spTree>
    <p:extLst>
      <p:ext uri="{BB962C8B-B14F-4D97-AF65-F5344CB8AC3E}">
        <p14:creationId xmlns:p14="http://schemas.microsoft.com/office/powerpoint/2010/main" val="40907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1" y="643421"/>
            <a:ext cx="6705600" cy="667490"/>
          </a:xfrm>
          <a:prstGeom prst="rect">
            <a:avLst/>
          </a:prstGeom>
        </p:spPr>
        <p:txBody>
          <a:bodyPr vert="horz" wrap="square" lIns="0" tIns="13335" rIns="0" bIns="0" rtlCol="0">
            <a:spAutoFit/>
          </a:bodyPr>
          <a:lstStyle/>
          <a:p>
            <a:pPr marL="209550">
              <a:lnSpc>
                <a:spcPct val="100000"/>
              </a:lnSpc>
              <a:spcBef>
                <a:spcPts val="105"/>
              </a:spcBef>
            </a:pPr>
            <a:r>
              <a:rPr sz="425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3074" name="Picture 2" descr="GitHub - SanjayMarreddi/Emotion-Investigator: An Exciting Deep  Learning-based Flask web app that predicts the Facial Expressions of users  and also does Graphical Visualization of the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57" y="1447800"/>
            <a:ext cx="88773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203855"/>
          </a:xfrm>
          <a:prstGeom prst="rect">
            <a:avLst/>
          </a:prstGeom>
        </p:spPr>
        <p:txBody>
          <a:bodyPr vert="horz" wrap="square" lIns="0" tIns="460692" rIns="0" bIns="0" rtlCol="0">
            <a:spAutoFit/>
          </a:bodyPr>
          <a:lstStyle/>
          <a:p>
            <a:pPr marL="193675">
              <a:lnSpc>
                <a:spcPct val="100000"/>
              </a:lnSpc>
              <a:spcBef>
                <a:spcPts val="130"/>
              </a:spcBef>
            </a:pPr>
            <a:r>
              <a:rPr dirty="0"/>
              <a:t>PROJECT</a:t>
            </a:r>
            <a:r>
              <a:rPr spc="-90" dirty="0"/>
              <a:t> </a:t>
            </a:r>
            <a:r>
              <a:rPr spc="-10"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30C588E-89C9-CAC3-3EAC-4C50720C29D3}"/>
              </a:ext>
            </a:extLst>
          </p:cNvPr>
          <p:cNvSpPr txBox="1"/>
          <p:nvPr/>
        </p:nvSpPr>
        <p:spPr>
          <a:xfrm>
            <a:off x="558165" y="2507294"/>
            <a:ext cx="7534275" cy="746358"/>
          </a:xfrm>
          <a:prstGeom prst="rect">
            <a:avLst/>
          </a:prstGeom>
          <a:noFill/>
        </p:spPr>
        <p:txBody>
          <a:bodyPr wrap="square" rtlCol="0">
            <a:spAutoFit/>
          </a:bodyPr>
          <a:lstStyle/>
          <a:p>
            <a:r>
              <a:rPr lang="en-IN" sz="4250" b="1" dirty="0" smtClean="0">
                <a:solidFill>
                  <a:schemeClr val="tx1"/>
                </a:solidFill>
                <a:latin typeface="Trebuchet MS"/>
                <a:ea typeface="+mj-ea"/>
              </a:rPr>
              <a:t>Emotion </a:t>
            </a:r>
            <a:r>
              <a:rPr lang="en-IN" sz="4250" b="1" dirty="0" smtClean="0">
                <a:solidFill>
                  <a:schemeClr val="tx1"/>
                </a:solidFill>
                <a:latin typeface="Trebuchet MS"/>
                <a:ea typeface="+mj-ea"/>
              </a:rPr>
              <a:t>Detection</a:t>
            </a:r>
            <a:endParaRPr lang="en-IN" dirty="0"/>
          </a:p>
        </p:txBody>
      </p:sp>
      <p:grpSp>
        <p:nvGrpSpPr>
          <p:cNvPr id="24" name="object 2">
            <a:extLst>
              <a:ext uri="{FF2B5EF4-FFF2-40B4-BE49-F238E27FC236}">
                <a16:creationId xmlns:a16="http://schemas.microsoft.com/office/drawing/2014/main" id="{A4F72E03-A7AA-7DEF-1A2C-BE8E328F1B1C}"/>
              </a:ext>
            </a:extLst>
          </p:cNvPr>
          <p:cNvGrpSpPr/>
          <p:nvPr/>
        </p:nvGrpSpPr>
        <p:grpSpPr>
          <a:xfrm>
            <a:off x="869859" y="4895851"/>
            <a:ext cx="1743075" cy="1333500"/>
            <a:chOff x="742950" y="1104900"/>
            <a:chExt cx="1743075" cy="1333500"/>
          </a:xfrm>
        </p:grpSpPr>
        <p:sp>
          <p:nvSpPr>
            <p:cNvPr id="25" name="object 3">
              <a:extLst>
                <a:ext uri="{FF2B5EF4-FFF2-40B4-BE49-F238E27FC236}">
                  <a16:creationId xmlns:a16="http://schemas.microsoft.com/office/drawing/2014/main" id="{517C8DC3-49BB-A6F2-3B9E-C786EA06F3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26" name="object 4">
              <a:extLst>
                <a:ext uri="{FF2B5EF4-FFF2-40B4-BE49-F238E27FC236}">
                  <a16:creationId xmlns:a16="http://schemas.microsoft.com/office/drawing/2014/main" id="{69284BF7-FB9A-B633-09FF-100F3A95CB0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gn="just">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11EAB00-EBA3-103F-6CFD-7480A7509185}"/>
              </a:ext>
            </a:extLst>
          </p:cNvPr>
          <p:cNvSpPr txBox="1"/>
          <p:nvPr/>
        </p:nvSpPr>
        <p:spPr>
          <a:xfrm>
            <a:off x="1687664" y="1540377"/>
            <a:ext cx="7598703" cy="2677656"/>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This project aims to develop a real-time system for detecting human emotions using </a:t>
            </a:r>
            <a:r>
              <a:rPr lang="en-US" sz="2400" dirty="0" err="1" smtClean="0">
                <a:latin typeface="Times New Roman" panose="02020603050405020304" pitchFamily="18" charset="0"/>
                <a:cs typeface="Times New Roman" panose="02020603050405020304" pitchFamily="18" charset="0"/>
              </a:rPr>
              <a:t>OpenCV</a:t>
            </a:r>
            <a:r>
              <a:rPr lang="en-US" sz="2400" dirty="0" smtClean="0">
                <a:latin typeface="Times New Roman" panose="02020603050405020304" pitchFamily="18" charset="0"/>
                <a:cs typeface="Times New Roman" panose="02020603050405020304" pitchFamily="18" charset="0"/>
              </a:rPr>
              <a:t> and deep learning techniques. The system will utilize a webcam to capture video frames, identify faces within those frames, and predict the emotional state of the person based on facial expressions. The detected emotion will be displayed as text overlaid on the video stream.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9656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79659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 name="Rectangle 1"/>
          <p:cNvSpPr/>
          <p:nvPr/>
        </p:nvSpPr>
        <p:spPr>
          <a:xfrm>
            <a:off x="1371600" y="1828800"/>
            <a:ext cx="7624764"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ability to recognize human emotions from facial expressions holds significant value in various applications. It can enhance human-computer interaction, improve customer service experiences, and provide valuable insights in fields like market research and psychology. However, accurately detecting emotions can be challenging due to factors like cultural differences, subtle expressions, and variations in lighting conditions.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277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smtClean="0"/>
              <a:t>PROJECT</a:t>
            </a:r>
            <a:r>
              <a:rPr lang="en-US" sz="4250" dirty="0"/>
              <a:t> </a:t>
            </a:r>
            <a:r>
              <a:rPr sz="4250" spc="-10" dirty="0" smtClean="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4" name="TextBox 3"/>
          <p:cNvSpPr txBox="1"/>
          <p:nvPr/>
        </p:nvSpPr>
        <p:spPr>
          <a:xfrm>
            <a:off x="676275" y="1295400"/>
            <a:ext cx="9915525" cy="4832092"/>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Data Acquisition: </a:t>
            </a:r>
            <a:r>
              <a:rPr lang="en-US" sz="2200" dirty="0" smtClean="0">
                <a:latin typeface="Times New Roman" panose="02020603050405020304" pitchFamily="18" charset="0"/>
                <a:cs typeface="Times New Roman" panose="02020603050405020304" pitchFamily="18" charset="0"/>
              </a:rPr>
              <a:t>Compile a dataset of labeled images containing faces with corresponding emotional expressions.</a:t>
            </a:r>
          </a:p>
          <a:p>
            <a:r>
              <a:rPr lang="en-US" sz="2200" b="1" dirty="0" smtClean="0">
                <a:latin typeface="Times New Roman" panose="02020603050405020304" pitchFamily="18" charset="0"/>
                <a:cs typeface="Times New Roman" panose="02020603050405020304" pitchFamily="18" charset="0"/>
              </a:rPr>
              <a:t>Preprocessing: </a:t>
            </a:r>
            <a:r>
              <a:rPr lang="en-US" sz="2200" dirty="0" smtClean="0">
                <a:latin typeface="Times New Roman" panose="02020603050405020304" pitchFamily="18" charset="0"/>
                <a:cs typeface="Times New Roman" panose="02020603050405020304" pitchFamily="18" charset="0"/>
              </a:rPr>
              <a:t>Develop functions to preprocess images, including grayscale conversion, face detection using </a:t>
            </a:r>
            <a:r>
              <a:rPr lang="en-US" sz="2200" dirty="0" err="1" smtClean="0">
                <a:latin typeface="Times New Roman" panose="02020603050405020304" pitchFamily="18" charset="0"/>
                <a:cs typeface="Times New Roman" panose="02020603050405020304" pitchFamily="18" charset="0"/>
              </a:rPr>
              <a:t>OpenCV's</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Haar</a:t>
            </a:r>
            <a:r>
              <a:rPr lang="en-US" sz="2200" dirty="0" smtClean="0">
                <a:latin typeface="Times New Roman" panose="02020603050405020304" pitchFamily="18" charset="0"/>
                <a:cs typeface="Times New Roman" panose="02020603050405020304" pitchFamily="18" charset="0"/>
              </a:rPr>
              <a:t> Cascade classifier, and image resizing to match the model's input requirements.</a:t>
            </a:r>
          </a:p>
          <a:p>
            <a:r>
              <a:rPr lang="en-US" sz="2200" b="1" dirty="0" smtClean="0">
                <a:latin typeface="Times New Roman" panose="02020603050405020304" pitchFamily="18" charset="0"/>
                <a:cs typeface="Times New Roman" panose="02020603050405020304" pitchFamily="18" charset="0"/>
              </a:rPr>
              <a:t>Model Development: </a:t>
            </a:r>
            <a:r>
              <a:rPr lang="en-US" sz="2200" dirty="0" smtClean="0">
                <a:latin typeface="Times New Roman" panose="02020603050405020304" pitchFamily="18" charset="0"/>
                <a:cs typeface="Times New Roman" panose="02020603050405020304" pitchFamily="18" charset="0"/>
              </a:rPr>
              <a:t>Train a deep learning model, potentially a Convolutional Neural Network (CNN), to classify facial expressions into different emotion categories (e.g., happy, sad, angry). </a:t>
            </a:r>
            <a:r>
              <a:rPr lang="en-US" sz="2200" dirty="0" err="1" smtClean="0">
                <a:latin typeface="Times New Roman" panose="02020603050405020304" pitchFamily="18" charset="0"/>
                <a:cs typeface="Times New Roman" panose="02020603050405020304" pitchFamily="18" charset="0"/>
              </a:rPr>
              <a:t>Keras</a:t>
            </a:r>
            <a:r>
              <a:rPr lang="en-US" sz="2200" dirty="0" smtClean="0">
                <a:latin typeface="Times New Roman" panose="02020603050405020304" pitchFamily="18" charset="0"/>
                <a:cs typeface="Times New Roman" panose="02020603050405020304" pitchFamily="18" charset="0"/>
              </a:rPr>
              <a:t> and </a:t>
            </a:r>
            <a:r>
              <a:rPr lang="en-US" sz="2200" dirty="0" err="1" smtClean="0">
                <a:latin typeface="Times New Roman" panose="02020603050405020304" pitchFamily="18" charset="0"/>
                <a:cs typeface="Times New Roman" panose="02020603050405020304" pitchFamily="18" charset="0"/>
              </a:rPr>
              <a:t>TensorFlow</a:t>
            </a:r>
            <a:r>
              <a:rPr lang="en-US" sz="2200" dirty="0" smtClean="0">
                <a:latin typeface="Times New Roman" panose="02020603050405020304" pitchFamily="18" charset="0"/>
                <a:cs typeface="Times New Roman" panose="02020603050405020304" pitchFamily="18" charset="0"/>
              </a:rPr>
              <a:t> are popular libraries for this task.</a:t>
            </a:r>
          </a:p>
          <a:p>
            <a:r>
              <a:rPr lang="en-US" sz="2200" b="1" dirty="0" smtClean="0">
                <a:latin typeface="Times New Roman" panose="02020603050405020304" pitchFamily="18" charset="0"/>
                <a:cs typeface="Times New Roman" panose="02020603050405020304" pitchFamily="18" charset="0"/>
              </a:rPr>
              <a:t>Integration and Testing: </a:t>
            </a:r>
            <a:r>
              <a:rPr lang="en-US" sz="2200" dirty="0" smtClean="0">
                <a:latin typeface="Times New Roman" panose="02020603050405020304" pitchFamily="18" charset="0"/>
                <a:cs typeface="Times New Roman" panose="02020603050405020304" pitchFamily="18" charset="0"/>
              </a:rPr>
              <a:t>Integrate the pre-processing steps, model prediction, and result visualization into a real-time application using </a:t>
            </a:r>
            <a:r>
              <a:rPr lang="en-US" sz="2200" dirty="0" err="1" smtClean="0">
                <a:latin typeface="Times New Roman" panose="02020603050405020304" pitchFamily="18" charset="0"/>
                <a:cs typeface="Times New Roman" panose="02020603050405020304" pitchFamily="18" charset="0"/>
              </a:rPr>
              <a:t>OpenCV</a:t>
            </a:r>
            <a:r>
              <a:rPr lang="en-US" sz="2200" dirty="0" smtClean="0">
                <a:latin typeface="Times New Roman" panose="02020603050405020304" pitchFamily="18" charset="0"/>
                <a:cs typeface="Times New Roman" panose="02020603050405020304" pitchFamily="18" charset="0"/>
              </a:rPr>
              <a:t>. Test the system with various individuals and lighting conditions to assess its accuracy and robustness.</a:t>
            </a:r>
          </a:p>
          <a:p>
            <a:r>
              <a:rPr lang="en-US" sz="2200" b="1" dirty="0" smtClean="0">
                <a:latin typeface="Times New Roman" panose="02020603050405020304" pitchFamily="18" charset="0"/>
                <a:cs typeface="Times New Roman" panose="02020603050405020304" pitchFamily="18" charset="0"/>
              </a:rPr>
              <a:t>Evaluation and Refinement: </a:t>
            </a:r>
            <a:r>
              <a:rPr lang="en-US" sz="2200" dirty="0" smtClean="0">
                <a:latin typeface="Times New Roman" panose="02020603050405020304" pitchFamily="18" charset="0"/>
                <a:cs typeface="Times New Roman" panose="02020603050405020304" pitchFamily="18" charset="0"/>
              </a:rPr>
              <a:t>Evaluate the system's performance and identify areas for improvement. This might involve fine-tuning the model, exploring different preprocessing techniques, or incorporating additional data.</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413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23143A0-C356-2658-B32D-9B7C2787EBED}"/>
              </a:ext>
            </a:extLst>
          </p:cNvPr>
          <p:cNvSpPr txBox="1"/>
          <p:nvPr/>
        </p:nvSpPr>
        <p:spPr>
          <a:xfrm>
            <a:off x="458002" y="1090552"/>
            <a:ext cx="9076523" cy="5324535"/>
          </a:xfrm>
          <a:prstGeom prst="rect">
            <a:avLst/>
          </a:prstGeom>
          <a:noFill/>
        </p:spPr>
        <p:txBody>
          <a:bodyPr wrap="square">
            <a:spAutoFit/>
          </a:bodyPr>
          <a:lstStyle/>
          <a:p>
            <a:pPr algn="l"/>
            <a:r>
              <a:rPr lang="en-US" sz="2000" b="1" dirty="0" smtClean="0">
                <a:solidFill>
                  <a:srgbClr val="0D0D0D"/>
                </a:solidFill>
                <a:latin typeface="Times New Roman" panose="02020603050405020304" pitchFamily="18" charset="0"/>
                <a:cs typeface="Times New Roman" panose="02020603050405020304" pitchFamily="18" charset="0"/>
              </a:rPr>
              <a:t>Human-Computer Interaction (HCI) Developers: </a:t>
            </a:r>
            <a:r>
              <a:rPr lang="en-US" sz="2000" dirty="0" smtClean="0">
                <a:solidFill>
                  <a:srgbClr val="0D0D0D"/>
                </a:solidFill>
                <a:latin typeface="Times New Roman" panose="02020603050405020304" pitchFamily="18" charset="0"/>
                <a:cs typeface="Times New Roman" panose="02020603050405020304" pitchFamily="18" charset="0"/>
              </a:rPr>
              <a:t>These developers can integrate emotion detection into software or hardware products to create more natural and engaging user experiences. </a:t>
            </a:r>
          </a:p>
          <a:p>
            <a:pPr algn="l"/>
            <a:r>
              <a:rPr lang="en-US" sz="2000" b="1" dirty="0" smtClean="0">
                <a:solidFill>
                  <a:srgbClr val="0D0D0D"/>
                </a:solidFill>
                <a:latin typeface="Times New Roman" panose="02020603050405020304" pitchFamily="18" charset="0"/>
                <a:cs typeface="Times New Roman" panose="02020603050405020304" pitchFamily="18" charset="0"/>
              </a:rPr>
              <a:t>Customer Service Representatives: </a:t>
            </a:r>
            <a:r>
              <a:rPr lang="en-US" sz="2000" dirty="0" smtClean="0">
                <a:solidFill>
                  <a:srgbClr val="0D0D0D"/>
                </a:solidFill>
                <a:latin typeface="Times New Roman" panose="02020603050405020304" pitchFamily="18" charset="0"/>
                <a:cs typeface="Times New Roman" panose="02020603050405020304" pitchFamily="18" charset="0"/>
              </a:rPr>
              <a:t>Call centers and other customer service environments could utilize emotion detection to tailor their approaches based on customer sentiment. </a:t>
            </a:r>
          </a:p>
          <a:p>
            <a:pPr algn="l"/>
            <a:r>
              <a:rPr lang="en-US" sz="2000" b="1" dirty="0" smtClean="0">
                <a:solidFill>
                  <a:srgbClr val="0D0D0D"/>
                </a:solidFill>
                <a:latin typeface="Times New Roman" panose="02020603050405020304" pitchFamily="18" charset="0"/>
                <a:cs typeface="Times New Roman" panose="02020603050405020304" pitchFamily="18" charset="0"/>
              </a:rPr>
              <a:t>Market Researchers: </a:t>
            </a:r>
            <a:r>
              <a:rPr lang="en-US" sz="2000" dirty="0" smtClean="0">
                <a:solidFill>
                  <a:srgbClr val="0D0D0D"/>
                </a:solidFill>
                <a:latin typeface="Times New Roman" panose="02020603050405020304" pitchFamily="18" charset="0"/>
                <a:cs typeface="Times New Roman" panose="02020603050405020304" pitchFamily="18" charset="0"/>
              </a:rPr>
              <a:t>By analyzing emotional responses, researchers can gain insights into consumer preferences and improve marketing effectiveness.</a:t>
            </a:r>
          </a:p>
          <a:p>
            <a:pPr algn="l"/>
            <a:r>
              <a:rPr lang="en-US" sz="2000" b="1" dirty="0" smtClean="0">
                <a:solidFill>
                  <a:srgbClr val="0D0D0D"/>
                </a:solidFill>
                <a:latin typeface="Times New Roman" panose="02020603050405020304" pitchFamily="18" charset="0"/>
                <a:cs typeface="Times New Roman" panose="02020603050405020304" pitchFamily="18" charset="0"/>
              </a:rPr>
              <a:t>Psychologists and Neuroscientists: </a:t>
            </a:r>
            <a:r>
              <a:rPr lang="en-US" sz="2000" dirty="0" smtClean="0">
                <a:solidFill>
                  <a:srgbClr val="0D0D0D"/>
                </a:solidFill>
                <a:latin typeface="Times New Roman" panose="02020603050405020304" pitchFamily="18" charset="0"/>
                <a:cs typeface="Times New Roman" panose="02020603050405020304" pitchFamily="18" charset="0"/>
              </a:rPr>
              <a:t>Researchers in these fields can leverage emotion detection technology to study human emotions in a more objective and controlled manner. </a:t>
            </a:r>
            <a:r>
              <a:rPr lang="en-US" sz="2000" b="1" dirty="0" smtClean="0">
                <a:solidFill>
                  <a:srgbClr val="0D0D0D"/>
                </a:solidFill>
                <a:latin typeface="Times New Roman" panose="02020603050405020304" pitchFamily="18" charset="0"/>
                <a:cs typeface="Times New Roman" panose="02020603050405020304" pitchFamily="18" charset="0"/>
              </a:rPr>
              <a:t>Gamers and Entertainment Industry Professionals: </a:t>
            </a:r>
            <a:r>
              <a:rPr lang="en-US" sz="2000" dirty="0" smtClean="0">
                <a:solidFill>
                  <a:srgbClr val="0D0D0D"/>
                </a:solidFill>
                <a:latin typeface="Times New Roman" panose="02020603050405020304" pitchFamily="18" charset="0"/>
                <a:cs typeface="Times New Roman" panose="02020603050405020304" pitchFamily="18" charset="0"/>
              </a:rPr>
              <a:t>Emotion detection can be integrated into games or other interactive experiences to create more immersive and personalized engagement.</a:t>
            </a:r>
          </a:p>
          <a:p>
            <a:pPr algn="l"/>
            <a:r>
              <a:rPr lang="en-US" sz="2000" b="1" dirty="0" smtClean="0">
                <a:solidFill>
                  <a:srgbClr val="0D0D0D"/>
                </a:solidFill>
                <a:latin typeface="Times New Roman" panose="02020603050405020304" pitchFamily="18" charset="0"/>
                <a:cs typeface="Times New Roman" panose="02020603050405020304" pitchFamily="18" charset="0"/>
              </a:rPr>
              <a:t>Security and Law Enforcement: </a:t>
            </a:r>
            <a:r>
              <a:rPr lang="en-US" sz="2000" dirty="0" smtClean="0">
                <a:solidFill>
                  <a:srgbClr val="0D0D0D"/>
                </a:solidFill>
                <a:latin typeface="Times New Roman" panose="02020603050405020304" pitchFamily="18" charset="0"/>
                <a:cs typeface="Times New Roman" panose="02020603050405020304" pitchFamily="18" charset="0"/>
              </a:rPr>
              <a:t>In controlled environments, emotion detection might be used to identify potential threats or suspicious behavior. However, ethical considerations and privacy concerns need to be carefully addressed in such applications.</a:t>
            </a:r>
            <a:endParaRPr lang="en-US" sz="20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2445" y="-275413"/>
            <a:ext cx="10345555" cy="1798569"/>
          </a:xfrm>
          <a:prstGeom prst="rect">
            <a:avLst/>
          </a:prstGeom>
        </p:spPr>
        <p:txBody>
          <a:bodyPr vert="horz" wrap="square" lIns="0" tIns="485775" rIns="0" bIns="0" rtlCol="0">
            <a:spAutoFit/>
          </a:bodyPr>
          <a:lstStyle/>
          <a:p>
            <a:pPr marL="12700" algn="l">
              <a:lnSpc>
                <a:spcPct val="100000"/>
              </a:lnSpc>
              <a:spcBef>
                <a:spcPts val="105"/>
              </a:spcBef>
            </a:pPr>
            <a:r>
              <a:rPr sz="4250" dirty="0"/>
              <a:t>YOUR</a:t>
            </a:r>
            <a:r>
              <a:rPr sz="4250" spc="-95" dirty="0"/>
              <a:t> </a:t>
            </a:r>
            <a:r>
              <a:rPr sz="4250" spc="-10" dirty="0"/>
              <a:t>SOLUTION</a:t>
            </a:r>
            <a:r>
              <a:rPr sz="4250" spc="-345" dirty="0"/>
              <a:t> </a:t>
            </a:r>
            <a:r>
              <a:rPr sz="4250" dirty="0"/>
              <a:t>AND</a:t>
            </a:r>
            <a:r>
              <a:rPr sz="4250" spc="-20" dirty="0"/>
              <a:t> </a:t>
            </a:r>
            <a:r>
              <a:rPr sz="4250" dirty="0"/>
              <a:t>ITS </a:t>
            </a:r>
            <a:r>
              <a:rPr sz="4250" spc="-20" dirty="0"/>
              <a:t>VALUE</a:t>
            </a:r>
            <a:r>
              <a:rPr sz="4250" spc="-120" dirty="0"/>
              <a:t> </a:t>
            </a:r>
            <a:r>
              <a:rPr sz="4250" spc="-10" dirty="0"/>
              <a:t>PROPOSITION</a:t>
            </a:r>
            <a:endParaRPr sz="42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529BF55-2015-BE44-38E4-F9E33FDD6399}"/>
              </a:ext>
            </a:extLst>
          </p:cNvPr>
          <p:cNvSpPr txBox="1"/>
          <p:nvPr/>
        </p:nvSpPr>
        <p:spPr>
          <a:xfrm>
            <a:off x="457200" y="1595021"/>
            <a:ext cx="10820018" cy="4893647"/>
          </a:xfrm>
          <a:prstGeom prst="rect">
            <a:avLst/>
          </a:prstGeom>
          <a:noFill/>
        </p:spPr>
        <p:txBody>
          <a:bodyPr wrap="square">
            <a:spAutoFit/>
          </a:bodyPr>
          <a:lstStyle/>
          <a:p>
            <a:pPr algn="l"/>
            <a:r>
              <a:rPr lang="en-US" sz="2400" b="1" dirty="0" smtClean="0">
                <a:solidFill>
                  <a:srgbClr val="0D0D0D"/>
                </a:solidFill>
                <a:latin typeface="Times New Roman" panose="02020603050405020304" pitchFamily="18" charset="0"/>
                <a:cs typeface="Times New Roman" panose="02020603050405020304" pitchFamily="18" charset="0"/>
              </a:rPr>
              <a:t>Enhance Human-Computer Interaction (HCI): </a:t>
            </a:r>
            <a:r>
              <a:rPr lang="en-US" sz="2400" dirty="0" smtClean="0">
                <a:solidFill>
                  <a:srgbClr val="0D0D0D"/>
                </a:solidFill>
                <a:latin typeface="Times New Roman" panose="02020603050405020304" pitchFamily="18" charset="0"/>
                <a:cs typeface="Times New Roman" panose="02020603050405020304" pitchFamily="18" charset="0"/>
              </a:rPr>
              <a:t>Software and hardware can respond more naturally to user emotions, creating a more engaging experience.</a:t>
            </a:r>
          </a:p>
          <a:p>
            <a:pPr algn="l"/>
            <a:r>
              <a:rPr lang="en-US" sz="2400" b="1" dirty="0" smtClean="0">
                <a:solidFill>
                  <a:srgbClr val="0D0D0D"/>
                </a:solidFill>
                <a:latin typeface="Times New Roman" panose="02020603050405020304" pitchFamily="18" charset="0"/>
                <a:cs typeface="Times New Roman" panose="02020603050405020304" pitchFamily="18" charset="0"/>
              </a:rPr>
              <a:t>Improve Customer Service: </a:t>
            </a:r>
            <a:r>
              <a:rPr lang="en-US" sz="2400" dirty="0" smtClean="0">
                <a:solidFill>
                  <a:srgbClr val="0D0D0D"/>
                </a:solidFill>
                <a:latin typeface="Times New Roman" panose="02020603050405020304" pitchFamily="18" charset="0"/>
                <a:cs typeface="Times New Roman" panose="02020603050405020304" pitchFamily="18" charset="0"/>
              </a:rPr>
              <a:t>Customer service representatives can tailor their approach based on a customer's emotional state, leading to more empathetic and effective interactions.</a:t>
            </a:r>
          </a:p>
          <a:p>
            <a:pPr algn="l"/>
            <a:r>
              <a:rPr lang="en-US" sz="2400" b="1" dirty="0" smtClean="0">
                <a:solidFill>
                  <a:srgbClr val="0D0D0D"/>
                </a:solidFill>
                <a:latin typeface="Times New Roman" panose="02020603050405020304" pitchFamily="18" charset="0"/>
                <a:cs typeface="Times New Roman" panose="02020603050405020304" pitchFamily="18" charset="0"/>
              </a:rPr>
              <a:t>Provide Market Research Insights:</a:t>
            </a:r>
            <a:r>
              <a:rPr lang="en-US" sz="2400" dirty="0" smtClean="0">
                <a:solidFill>
                  <a:srgbClr val="0D0D0D"/>
                </a:solidFill>
                <a:latin typeface="Times New Roman" panose="02020603050405020304" pitchFamily="18" charset="0"/>
                <a:cs typeface="Times New Roman" panose="02020603050405020304" pitchFamily="18" charset="0"/>
              </a:rPr>
              <a:t> By analyzing emotional responses to products or marketing campaigns, researchers can gain valuable insights into consumer preferences.</a:t>
            </a:r>
          </a:p>
          <a:p>
            <a:pPr algn="l"/>
            <a:r>
              <a:rPr lang="en-US" sz="2400" b="1" dirty="0" smtClean="0">
                <a:solidFill>
                  <a:srgbClr val="0D0D0D"/>
                </a:solidFill>
                <a:latin typeface="Times New Roman" panose="02020603050405020304" pitchFamily="18" charset="0"/>
                <a:cs typeface="Times New Roman" panose="02020603050405020304" pitchFamily="18" charset="0"/>
              </a:rPr>
              <a:t>Advance Scientific Research: </a:t>
            </a:r>
            <a:r>
              <a:rPr lang="en-US" sz="2400" dirty="0" smtClean="0">
                <a:solidFill>
                  <a:srgbClr val="0D0D0D"/>
                </a:solidFill>
                <a:latin typeface="Times New Roman" panose="02020603050405020304" pitchFamily="18" charset="0"/>
                <a:cs typeface="Times New Roman" panose="02020603050405020304" pitchFamily="18" charset="0"/>
              </a:rPr>
              <a:t>Psychologists and neuroscientists can use this technology to study human emotions objectively, potentially leading to breakthroughs in understanding emotional expression and processing.</a:t>
            </a:r>
          </a:p>
          <a:p>
            <a:pPr algn="l"/>
            <a:r>
              <a:rPr lang="en-US" sz="2400" b="1" dirty="0" smtClean="0">
                <a:solidFill>
                  <a:srgbClr val="0D0D0D"/>
                </a:solidFill>
                <a:latin typeface="Times New Roman" panose="02020603050405020304" pitchFamily="18" charset="0"/>
                <a:cs typeface="Times New Roman" panose="02020603050405020304" pitchFamily="18" charset="0"/>
              </a:rPr>
              <a:t>Create Immersive Entertainment: </a:t>
            </a:r>
            <a:r>
              <a:rPr lang="en-US" sz="2400" dirty="0" smtClean="0">
                <a:solidFill>
                  <a:srgbClr val="0D0D0D"/>
                </a:solidFill>
                <a:latin typeface="Times New Roman" panose="02020603050405020304" pitchFamily="18" charset="0"/>
                <a:cs typeface="Times New Roman" panose="02020603050405020304" pitchFamily="18" charset="0"/>
              </a:rPr>
              <a:t>Games and other interactive experiences can become more personalized and engaging by adapting to the player's emotional state.</a:t>
            </a:r>
            <a:endParaRPr lang="en-US" sz="24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E7C4E62-EBBB-46C5-AE74-EBA8B4C28B29}"/>
              </a:ext>
            </a:extLst>
          </p:cNvPr>
          <p:cNvSpPr txBox="1"/>
          <p:nvPr/>
        </p:nvSpPr>
        <p:spPr>
          <a:xfrm>
            <a:off x="722928" y="1333687"/>
            <a:ext cx="10795590" cy="5262979"/>
          </a:xfrm>
          <a:prstGeom prst="rect">
            <a:avLst/>
          </a:prstGeom>
          <a:noFill/>
        </p:spPr>
        <p:txBody>
          <a:bodyPr wrap="square">
            <a:spAutoFit/>
          </a:bodyPr>
          <a:lstStyle/>
          <a:p>
            <a:r>
              <a:rPr lang="en-US" sz="2400" b="1" dirty="0" smtClean="0">
                <a:latin typeface="Times New Roman" panose="02020603050405020304" pitchFamily="18" charset="0"/>
                <a:cs typeface="Times New Roman" panose="02020603050405020304" pitchFamily="18" charset="0"/>
              </a:rPr>
              <a:t>Real-time Emotion Mirroring: </a:t>
            </a:r>
            <a:r>
              <a:rPr lang="en-US" sz="2400" dirty="0" smtClean="0">
                <a:latin typeface="Times New Roman" panose="02020603050405020304" pitchFamily="18" charset="0"/>
                <a:cs typeface="Times New Roman" panose="02020603050405020304" pitchFamily="18" charset="0"/>
              </a:rPr>
              <a:t>Imagine a virtual assistant or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that not only detects your emotions but also responds by mirroring your emotional state through its voice or on-screen avatar. </a:t>
            </a:r>
          </a:p>
          <a:p>
            <a:r>
              <a:rPr lang="en-US" sz="2400" b="1" dirty="0" smtClean="0">
                <a:latin typeface="Times New Roman" panose="02020603050405020304" pitchFamily="18" charset="0"/>
                <a:cs typeface="Times New Roman" panose="02020603050405020304" pitchFamily="18" charset="0"/>
              </a:rPr>
              <a:t>Adaptive User Interfaces: </a:t>
            </a:r>
            <a:r>
              <a:rPr lang="en-US" sz="2400" dirty="0" smtClean="0">
                <a:latin typeface="Times New Roman" panose="02020603050405020304" pitchFamily="18" charset="0"/>
                <a:cs typeface="Times New Roman" panose="02020603050405020304" pitchFamily="18" charset="0"/>
              </a:rPr>
              <a:t>An interface that changes its layout, color scheme, or even content based on the user's emotional state. </a:t>
            </a: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evel of personalization could create a more engaging and responsive user experience.</a:t>
            </a:r>
          </a:p>
          <a:p>
            <a:r>
              <a:rPr lang="en-US" sz="2400" b="1" dirty="0" smtClean="0">
                <a:latin typeface="Times New Roman" panose="02020603050405020304" pitchFamily="18" charset="0"/>
                <a:cs typeface="Times New Roman" panose="02020603050405020304" pitchFamily="18" charset="0"/>
              </a:rPr>
              <a:t>Emotion-Driven Content Curation: </a:t>
            </a:r>
            <a:r>
              <a:rPr lang="en-US" sz="2400" dirty="0" smtClean="0">
                <a:latin typeface="Times New Roman" panose="02020603050405020304" pitchFamily="18" charset="0"/>
                <a:cs typeface="Times New Roman" panose="02020603050405020304" pitchFamily="18" charset="0"/>
              </a:rPr>
              <a:t>Imagine a music streaming service that recommends songs based on your current mood, detected through your webcam. This would create a more personalized and emotionally aware content experience.</a:t>
            </a:r>
          </a:p>
          <a:p>
            <a:r>
              <a:rPr lang="en-US" sz="2400" b="1" dirty="0" smtClean="0">
                <a:latin typeface="Times New Roman" panose="02020603050405020304" pitchFamily="18" charset="0"/>
                <a:cs typeface="Times New Roman" panose="02020603050405020304" pitchFamily="18" charset="0"/>
              </a:rPr>
              <a:t>Collaborative Emotion Regulation: </a:t>
            </a:r>
            <a:r>
              <a:rPr lang="en-US" sz="2400" dirty="0" smtClean="0">
                <a:latin typeface="Times New Roman" panose="02020603050405020304" pitchFamily="18" charset="0"/>
                <a:cs typeface="Times New Roman" panose="02020603050405020304" pitchFamily="18" charset="0"/>
              </a:rPr>
              <a:t>A system that not only detects emotions but also offers suggestions for regulating them.  </a:t>
            </a:r>
          </a:p>
          <a:p>
            <a:r>
              <a:rPr lang="en-US" sz="2400" b="1" dirty="0" smtClean="0">
                <a:latin typeface="Times New Roman" panose="02020603050405020304" pitchFamily="18" charset="0"/>
                <a:cs typeface="Times New Roman" panose="02020603050405020304" pitchFamily="18" charset="0"/>
              </a:rPr>
              <a:t>Emotion-Based Security Systems: </a:t>
            </a:r>
            <a:r>
              <a:rPr lang="en-US" sz="2400" dirty="0" smtClean="0">
                <a:latin typeface="Times New Roman" panose="02020603050405020304" pitchFamily="18" charset="0"/>
                <a:cs typeface="Times New Roman" panose="02020603050405020304" pitchFamily="18" charset="0"/>
              </a:rPr>
              <a:t>While ethical considerations are paramount, a future scenario might involve workplaces where access control systems consider not just facial recognition but also emotional state. </a:t>
            </a:r>
            <a:endParaRPr lang="en-US" sz="2400" dirty="0">
              <a:solidFill>
                <a:srgbClr val="0D0D0D"/>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670054" y="473094"/>
            <a:ext cx="3304540" cy="667490"/>
          </a:xfrm>
          <a:prstGeom prst="rect">
            <a:avLst/>
          </a:prstGeom>
        </p:spPr>
        <p:txBody>
          <a:bodyPr vert="horz" wrap="square" lIns="0" tIns="13335" rIns="0" bIns="0" rtlCol="0">
            <a:spAutoFit/>
          </a:bodyPr>
          <a:lstStyle/>
          <a:p>
            <a:pPr marL="12700">
              <a:lnSpc>
                <a:spcPct val="100000"/>
              </a:lnSpc>
              <a:spcBef>
                <a:spcPts val="105"/>
              </a:spcBef>
            </a:pPr>
            <a:r>
              <a:rPr sz="4250" spc="-10" dirty="0"/>
              <a:t>MODELLING</a:t>
            </a:r>
          </a:p>
        </p:txBody>
      </p:sp>
      <p:sp>
        <p:nvSpPr>
          <p:cNvPr id="13" name="Rectangle 12"/>
          <p:cNvSpPr/>
          <p:nvPr/>
        </p:nvSpPr>
        <p:spPr>
          <a:xfrm>
            <a:off x="670054" y="1246811"/>
            <a:ext cx="6096000" cy="646331"/>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EMOTION</a:t>
            </a:r>
            <a:r>
              <a:rPr lang="en-US" sz="1800" b="0" dirty="0" smtClean="0">
                <a:latin typeface="Times New Roman" panose="02020603050405020304" pitchFamily="18" charset="0"/>
                <a:cs typeface="Times New Roman" panose="02020603050405020304" pitchFamily="18" charset="0"/>
              </a:rPr>
              <a:t>_DETECTION LIBRARIES</a:t>
            </a:r>
            <a:r>
              <a:rPr lang="en-US" dirty="0" smtClean="0"/>
              <a:t/>
            </a:r>
            <a:br>
              <a:rPr lang="en-US" dirty="0" smtClean="0"/>
            </a:br>
            <a:endParaRPr lang="en-US" dirty="0"/>
          </a:p>
        </p:txBody>
      </p:sp>
      <p:pic>
        <p:nvPicPr>
          <p:cNvPr id="7" name="Picture 6"/>
          <p:cNvPicPr>
            <a:picLocks noChangeAspect="1"/>
          </p:cNvPicPr>
          <p:nvPr/>
        </p:nvPicPr>
        <p:blipFill>
          <a:blip r:embed="rId3"/>
          <a:stretch>
            <a:fillRect/>
          </a:stretch>
        </p:blipFill>
        <p:spPr>
          <a:xfrm>
            <a:off x="679385" y="1685304"/>
            <a:ext cx="7964011" cy="1572792"/>
          </a:xfrm>
          <a:prstGeom prst="rect">
            <a:avLst/>
          </a:prstGeom>
        </p:spPr>
      </p:pic>
      <p:pic>
        <p:nvPicPr>
          <p:cNvPr id="12" name="Picture 11"/>
          <p:cNvPicPr>
            <a:picLocks noChangeAspect="1"/>
          </p:cNvPicPr>
          <p:nvPr/>
        </p:nvPicPr>
        <p:blipFill>
          <a:blip r:embed="rId4"/>
          <a:stretch>
            <a:fillRect/>
          </a:stretch>
        </p:blipFill>
        <p:spPr>
          <a:xfrm>
            <a:off x="670054" y="3287745"/>
            <a:ext cx="6830133" cy="32294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809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ACCURACY OF THE MODEL</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V</dc:creator>
  <cp:lastModifiedBy>Vindhiya</cp:lastModifiedBy>
  <cp:revision>16</cp:revision>
  <dcterms:created xsi:type="dcterms:W3CDTF">2024-04-02T15:31:25Z</dcterms:created>
  <dcterms:modified xsi:type="dcterms:W3CDTF">2024-04-25T18:02:04Z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