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4"/>
  </p:notesMasterIdLst>
  <p:sldIdLst>
    <p:sldId id="256" r:id="rId2"/>
    <p:sldId id="258" r:id="rId3"/>
    <p:sldId id="259" r:id="rId4"/>
    <p:sldId id="261" r:id="rId5"/>
    <p:sldId id="262" r:id="rId6"/>
    <p:sldId id="263" r:id="rId7"/>
    <p:sldId id="264" r:id="rId8"/>
    <p:sldId id="271" r:id="rId9"/>
    <p:sldId id="265" r:id="rId10"/>
    <p:sldId id="295" r:id="rId11"/>
    <p:sldId id="296" r:id="rId12"/>
    <p:sldId id="297" r:id="rId13"/>
    <p:sldId id="260" r:id="rId14"/>
    <p:sldId id="275" r:id="rId15"/>
    <p:sldId id="298" r:id="rId16"/>
    <p:sldId id="267" r:id="rId17"/>
    <p:sldId id="268" r:id="rId18"/>
    <p:sldId id="299" r:id="rId19"/>
    <p:sldId id="269" r:id="rId20"/>
    <p:sldId id="301" r:id="rId21"/>
    <p:sldId id="302" r:id="rId22"/>
    <p:sldId id="300" r:id="rId23"/>
  </p:sldIdLst>
  <p:sldSz cx="9144000" cy="5143500" type="screen16x9"/>
  <p:notesSz cx="6858000" cy="9144000"/>
  <p:embeddedFontLst>
    <p:embeddedFont>
      <p:font typeface="Bebas Neue" panose="020B0604020202020204" charset="0"/>
      <p:regular r:id="rId25"/>
    </p:embeddedFont>
    <p:embeddedFont>
      <p:font typeface="Lato" panose="020F0502020204030203"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Montserrat ExtraBold" panose="00000900000000000000" pitchFamily="2" charset="0"/>
      <p:bold r:id="rId34"/>
      <p:boldItalic r:id="rId35"/>
    </p:embeddedFont>
    <p:embeddedFont>
      <p:font typeface="Source Sans Pro" panose="020B0503030403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3ABE98-4550-4845-8AAC-4DA415FC3D15}">
  <a:tblStyle styleId="{8E3ABE98-4550-4845-8AAC-4DA415FC3D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751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952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844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e1886a29a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1886a29a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e39e3565a8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e39e3565a8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941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e38dc7bb6a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38dc7bb6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e38dc7bb6a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e38dc7bb6a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611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e39e3565a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e39e3565a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e38dc7bb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1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371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e38dc7bb6a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38dc7bb6a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41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38dc7bb6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38dc7b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e38dc7bb6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38dc7bb6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e39e3565a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e39e3565a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49ec3022a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2" r:id="rId12"/>
    <p:sldLayoutId id="2147483666" r:id="rId13"/>
    <p:sldLayoutId id="2147483671" r:id="rId14"/>
    <p:sldLayoutId id="2147483672" r:id="rId15"/>
    <p:sldLayoutId id="2147483674" r:id="rId16"/>
    <p:sldLayoutId id="2147483675" r:id="rId17"/>
    <p:sldLayoutId id="214748367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INVENTORY</a:t>
            </a:r>
            <a:br>
              <a:rPr lang="en-US" dirty="0"/>
            </a:br>
            <a:r>
              <a:rPr lang="en-US" dirty="0"/>
              <a:t>MANAGEMENT</a:t>
            </a:r>
            <a:endParaRPr dirty="0"/>
          </a:p>
        </p:txBody>
      </p:sp>
      <p:sp>
        <p:nvSpPr>
          <p:cNvPr id="865" name="Google Shape;865;p33"/>
          <p:cNvSpPr txBox="1">
            <a:spLocks noGrp="1"/>
          </p:cNvSpPr>
          <p:nvPr>
            <p:ph type="subTitle" idx="1"/>
          </p:nvPr>
        </p:nvSpPr>
        <p:spPr>
          <a:xfrm>
            <a:off x="929212" y="3288800"/>
            <a:ext cx="6157387"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accent1"/>
                </a:solidFill>
              </a:rPr>
              <a:t>                                                                                               - The Chosen Ones</a:t>
            </a:r>
            <a:endParaRPr b="1" dirty="0">
              <a:solidFill>
                <a:schemeClr val="accent1"/>
              </a:solidFill>
            </a:endParaRPr>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103910" y="2008909"/>
            <a:ext cx="8614987" cy="3092318"/>
          </a:xfrm>
          <a:prstGeom prst="rect">
            <a:avLst/>
          </a:prstGeom>
        </p:spPr>
        <p:txBody>
          <a:bodyPr spcFirstLastPara="1" wrap="square" lIns="91425" tIns="91425" rIns="91425" bIns="91425" anchor="ctr" anchorCtr="0">
            <a:noAutofit/>
          </a:bodyPr>
          <a:lstStyle/>
          <a:p>
            <a:pPr marL="457200" lvl="0" indent="-317500" algn="l" rtl="0">
              <a:spcBef>
                <a:spcPts val="1000"/>
              </a:spcBef>
              <a:spcAft>
                <a:spcPts val="0"/>
              </a:spcAft>
              <a:buClr>
                <a:schemeClr val="tx1"/>
              </a:buClr>
              <a:buSzPct val="80000"/>
              <a:buChar char="●"/>
            </a:pPr>
            <a:r>
              <a:rPr lang="en-US" sz="1600" dirty="0">
                <a:solidFill>
                  <a:schemeClr val="tx1"/>
                </a:solidFill>
              </a:rPr>
              <a:t>The Micro-controller (ESP8266) of a single circuit will stay in contact only with web server and none of the other micro-controllers of other circuits.</a:t>
            </a:r>
          </a:p>
          <a:p>
            <a:pPr marL="457200" lvl="0" indent="-317500" algn="l" rtl="0">
              <a:spcBef>
                <a:spcPts val="1000"/>
              </a:spcBef>
              <a:spcAft>
                <a:spcPts val="0"/>
              </a:spcAft>
              <a:buClr>
                <a:schemeClr val="tx1"/>
              </a:buClr>
              <a:buSzPct val="80000"/>
              <a:buChar char="●"/>
            </a:pPr>
            <a:r>
              <a:rPr lang="en-US" sz="1600" dirty="0">
                <a:solidFill>
                  <a:schemeClr val="tx1"/>
                </a:solidFill>
              </a:rPr>
              <a:t>In this way, we can easily do indexing of containers because of which we can provide exact information of which container is about to get empty and what is stored inside it.</a:t>
            </a:r>
          </a:p>
          <a:p>
            <a:pPr marL="457200" lvl="0" indent="-317500" algn="l" rtl="0">
              <a:spcBef>
                <a:spcPts val="1000"/>
              </a:spcBef>
              <a:spcAft>
                <a:spcPts val="0"/>
              </a:spcAft>
              <a:buClr>
                <a:schemeClr val="tx1"/>
              </a:buClr>
              <a:buSzPct val="80000"/>
              <a:buChar char="●"/>
            </a:pPr>
            <a:r>
              <a:rPr lang="en-US" sz="1600" dirty="0">
                <a:solidFill>
                  <a:schemeClr val="tx1"/>
                </a:solidFill>
              </a:rPr>
              <a:t>The data of indexing is also sent to the web server along with the data acquired by weight sensing for Data Analysis.</a:t>
            </a: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CONTAINER INDEXING</a:t>
            </a:r>
            <a:endParaRPr dirty="0"/>
          </a:p>
        </p:txBody>
      </p:sp>
      <p:cxnSp>
        <p:nvCxnSpPr>
          <p:cNvPr id="1124" name="Google Shape;1124;p42"/>
          <p:cNvCxnSpPr>
            <a:cxnSpLocks/>
          </p:cNvCxnSpPr>
          <p:nvPr/>
        </p:nvCxnSpPr>
        <p:spPr>
          <a:xfrm>
            <a:off x="3745047" y="1231042"/>
            <a:ext cx="0" cy="1216017"/>
          </a:xfrm>
          <a:prstGeom prst="straightConnector1">
            <a:avLst/>
          </a:prstGeom>
          <a:noFill/>
          <a:ln w="28575" cap="flat" cmpd="sng">
            <a:solidFill>
              <a:schemeClr val="accent2"/>
            </a:solidFill>
            <a:prstDash val="solid"/>
            <a:round/>
            <a:headEnd type="oval" w="med" len="med"/>
            <a:tailEnd type="oval" w="med" len="med"/>
          </a:ln>
        </p:spPr>
      </p:cxnSp>
      <p:pic>
        <p:nvPicPr>
          <p:cNvPr id="3" name="Picture 2">
            <a:extLst>
              <a:ext uri="{FF2B5EF4-FFF2-40B4-BE49-F238E27FC236}">
                <a16:creationId xmlns:a16="http://schemas.microsoft.com/office/drawing/2014/main" id="{4A1925CE-0988-47A7-A064-F6A8B683FD3E}"/>
              </a:ext>
            </a:extLst>
          </p:cNvPr>
          <p:cNvPicPr>
            <a:picLocks noChangeAspect="1"/>
          </p:cNvPicPr>
          <p:nvPr/>
        </p:nvPicPr>
        <p:blipFill>
          <a:blip r:embed="rId3"/>
          <a:stretch>
            <a:fillRect/>
          </a:stretch>
        </p:blipFill>
        <p:spPr>
          <a:xfrm>
            <a:off x="163657" y="1430915"/>
            <a:ext cx="3362327" cy="919163"/>
          </a:xfrm>
          <a:prstGeom prst="rect">
            <a:avLst/>
          </a:prstGeom>
        </p:spPr>
      </p:pic>
      <p:sp>
        <p:nvSpPr>
          <p:cNvPr id="7" name="Google Shape;1220;p45">
            <a:extLst>
              <a:ext uri="{FF2B5EF4-FFF2-40B4-BE49-F238E27FC236}">
                <a16:creationId xmlns:a16="http://schemas.microsoft.com/office/drawing/2014/main" id="{7F654EC7-46DF-47BD-B340-BBB296A6E0CA}"/>
              </a:ext>
            </a:extLst>
          </p:cNvPr>
          <p:cNvSpPr/>
          <p:nvPr/>
        </p:nvSpPr>
        <p:spPr>
          <a:xfrm flipH="1">
            <a:off x="83674" y="1363937"/>
            <a:ext cx="3502053" cy="1016288"/>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TextBox 8">
            <a:extLst>
              <a:ext uri="{FF2B5EF4-FFF2-40B4-BE49-F238E27FC236}">
                <a16:creationId xmlns:a16="http://schemas.microsoft.com/office/drawing/2014/main" id="{35A39602-8D06-4645-9DF5-B624AF0582A6}"/>
              </a:ext>
            </a:extLst>
          </p:cNvPr>
          <p:cNvSpPr txBox="1"/>
          <p:nvPr/>
        </p:nvSpPr>
        <p:spPr>
          <a:xfrm>
            <a:off x="3652405" y="1297877"/>
            <a:ext cx="4769426" cy="1082348"/>
          </a:xfrm>
          <a:prstGeom prst="rect">
            <a:avLst/>
          </a:prstGeom>
          <a:noFill/>
        </p:spPr>
        <p:txBody>
          <a:bodyPr wrap="square">
            <a:spAutoFit/>
          </a:bodyPr>
          <a:lstStyle/>
          <a:p>
            <a:pPr marL="457200" lvl="0" indent="-317500" algn="l" rtl="0">
              <a:spcBef>
                <a:spcPts val="1000"/>
              </a:spcBef>
              <a:spcAft>
                <a:spcPts val="0"/>
              </a:spcAft>
              <a:buClr>
                <a:schemeClr val="tx1"/>
              </a:buClr>
              <a:buSzPct val="80000"/>
              <a:buChar char="●"/>
            </a:pPr>
            <a:r>
              <a:rPr lang="en-US" sz="1400" dirty="0">
                <a:solidFill>
                  <a:schemeClr val="tx1"/>
                </a:solidFill>
              </a:rPr>
              <a:t>We are using separate circuits for every container to measure the weight of the thing contained inside it.</a:t>
            </a:r>
          </a:p>
          <a:p>
            <a:pPr marL="457200" lvl="0" indent="-317500" algn="l" rtl="0">
              <a:spcBef>
                <a:spcPts val="1000"/>
              </a:spcBef>
              <a:spcAft>
                <a:spcPts val="0"/>
              </a:spcAft>
              <a:buClr>
                <a:schemeClr val="tx1"/>
              </a:buClr>
              <a:buSzPct val="80000"/>
              <a:buChar char="●"/>
            </a:pPr>
            <a:r>
              <a:rPr lang="en-US" sz="1400" dirty="0">
                <a:solidFill>
                  <a:schemeClr val="tx1"/>
                </a:solidFill>
              </a:rPr>
              <a:t>Not a single circuit of any container is connected in any way.</a:t>
            </a:r>
          </a:p>
        </p:txBody>
      </p:sp>
    </p:spTree>
    <p:extLst>
      <p:ext uri="{BB962C8B-B14F-4D97-AF65-F5344CB8AC3E}">
        <p14:creationId xmlns:p14="http://schemas.microsoft.com/office/powerpoint/2010/main" val="201228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3732262" y="1257170"/>
            <a:ext cx="4973850" cy="3626557"/>
          </a:xfrm>
          <a:prstGeom prst="rect">
            <a:avLst/>
          </a:prstGeom>
        </p:spPr>
        <p:txBody>
          <a:bodyPr spcFirstLastPara="1" wrap="square" lIns="91425" tIns="91425" rIns="91425" bIns="91425" anchor="ctr" anchorCtr="0">
            <a:noAutofit/>
          </a:bodyPr>
          <a:lstStyle/>
          <a:p>
            <a:pPr marL="457200" lvl="0" indent="-317500" algn="l" rtl="0">
              <a:spcBef>
                <a:spcPts val="1000"/>
              </a:spcBef>
              <a:spcAft>
                <a:spcPts val="0"/>
              </a:spcAft>
              <a:buClr>
                <a:schemeClr val="tx1"/>
              </a:buClr>
              <a:buSzPct val="80000"/>
              <a:buChar char="●"/>
            </a:pPr>
            <a:r>
              <a:rPr lang="en-US" sz="1800" dirty="0">
                <a:solidFill>
                  <a:schemeClr val="tx1"/>
                </a:solidFill>
              </a:rPr>
              <a:t>The data which was sent to web server will be analyzed to get the required details.</a:t>
            </a:r>
          </a:p>
          <a:p>
            <a:pPr marL="457200" lvl="0" indent="-317500" algn="l" rtl="0">
              <a:spcBef>
                <a:spcPts val="1000"/>
              </a:spcBef>
              <a:spcAft>
                <a:spcPts val="0"/>
              </a:spcAft>
              <a:buClr>
                <a:schemeClr val="tx1"/>
              </a:buClr>
              <a:buSzPts val="1400"/>
              <a:buChar char="●"/>
            </a:pPr>
            <a:r>
              <a:rPr lang="en-US" sz="1800" dirty="0">
                <a:solidFill>
                  <a:schemeClr val="tx1"/>
                </a:solidFill>
              </a:rPr>
              <a:t>The remaining quantity of goods in the container, will be checked by the program which will be running on the web server.   </a:t>
            </a:r>
          </a:p>
          <a:p>
            <a:pPr marL="457200" lvl="0" indent="-317500" algn="l" rtl="0">
              <a:spcBef>
                <a:spcPts val="1000"/>
              </a:spcBef>
              <a:spcAft>
                <a:spcPts val="0"/>
              </a:spcAft>
              <a:buClr>
                <a:schemeClr val="tx1"/>
              </a:buClr>
              <a:buSzPts val="1400"/>
              <a:buChar char="●"/>
            </a:pPr>
            <a:r>
              <a:rPr lang="en-US" sz="1800" dirty="0">
                <a:solidFill>
                  <a:schemeClr val="tx1"/>
                </a:solidFill>
              </a:rPr>
              <a:t>If the quantity of the remaining goods is more then no notification will be sent. But if the quantity of goods inside the container gets less from a certain limit (specified by user), then a notification will be sent to the user notifying about which container is going to get empty and what is stored inside it.</a:t>
            </a:r>
          </a:p>
          <a:p>
            <a:pPr marL="457200" lvl="0" indent="-317500" algn="l" rtl="0">
              <a:spcBef>
                <a:spcPts val="1000"/>
              </a:spcBef>
              <a:spcAft>
                <a:spcPts val="0"/>
              </a:spcAft>
              <a:buClr>
                <a:schemeClr val="tx1"/>
              </a:buClr>
              <a:buSzPct val="80000"/>
              <a:buChar char="●"/>
            </a:pPr>
            <a:endParaRPr lang="en-US" sz="1800" dirty="0">
              <a:solidFill>
                <a:schemeClr val="tx1"/>
              </a:solidFill>
            </a:endParaRP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ANALYSIS</a:t>
            </a:r>
            <a:endParaRPr dirty="0"/>
          </a:p>
        </p:txBody>
      </p:sp>
      <p:cxnSp>
        <p:nvCxnSpPr>
          <p:cNvPr id="1124" name="Google Shape;1124;p42"/>
          <p:cNvCxnSpPr>
            <a:cxnSpLocks/>
          </p:cNvCxnSpPr>
          <p:nvPr/>
        </p:nvCxnSpPr>
        <p:spPr>
          <a:xfrm>
            <a:off x="3732496" y="2457348"/>
            <a:ext cx="0" cy="1216017"/>
          </a:xfrm>
          <a:prstGeom prst="straightConnector1">
            <a:avLst/>
          </a:prstGeom>
          <a:noFill/>
          <a:ln w="28575" cap="flat" cmpd="sng">
            <a:solidFill>
              <a:schemeClr val="accent2"/>
            </a:solidFill>
            <a:prstDash val="solid"/>
            <a:round/>
            <a:headEnd type="oval" w="med" len="med"/>
            <a:tailEnd type="oval" w="med" len="med"/>
          </a:ln>
        </p:spPr>
      </p:cxnSp>
      <p:grpSp>
        <p:nvGrpSpPr>
          <p:cNvPr id="1126" name="Google Shape;1126;p42"/>
          <p:cNvGrpSpPr/>
          <p:nvPr/>
        </p:nvGrpSpPr>
        <p:grpSpPr>
          <a:xfrm>
            <a:off x="366770" y="2167363"/>
            <a:ext cx="289868" cy="852000"/>
            <a:chOff x="456616" y="2161476"/>
            <a:chExt cx="289868" cy="852000"/>
          </a:xfrm>
        </p:grpSpPr>
        <p:sp>
          <p:nvSpPr>
            <p:cNvPr id="1127" name="Google Shape;1127;p4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42"/>
          <p:cNvGrpSpPr/>
          <p:nvPr/>
        </p:nvGrpSpPr>
        <p:grpSpPr>
          <a:xfrm rot="5400000">
            <a:off x="1291425" y="1232413"/>
            <a:ext cx="289868" cy="852000"/>
            <a:chOff x="456616" y="2161476"/>
            <a:chExt cx="289868" cy="852000"/>
          </a:xfrm>
        </p:grpSpPr>
        <p:sp>
          <p:nvSpPr>
            <p:cNvPr id="1133" name="Google Shape;1133;p4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AF426824-C0FD-4737-80CB-86CB691AEBEE}"/>
              </a:ext>
            </a:extLst>
          </p:cNvPr>
          <p:cNvSpPr txBox="1"/>
          <p:nvPr/>
        </p:nvSpPr>
        <p:spPr>
          <a:xfrm>
            <a:off x="737191" y="1955328"/>
            <a:ext cx="2995071" cy="1600438"/>
          </a:xfrm>
          <a:prstGeom prst="rect">
            <a:avLst/>
          </a:prstGeom>
          <a:noFill/>
        </p:spPr>
        <p:txBody>
          <a:bodyPr wrap="square" rtlCol="0">
            <a:spAutoFit/>
          </a:bodyPr>
          <a:lstStyle/>
          <a:p>
            <a:pPr marL="0" lvl="0" indent="0" algn="l" rtl="0">
              <a:spcBef>
                <a:spcPts val="0"/>
              </a:spcBef>
              <a:spcAft>
                <a:spcPts val="0"/>
              </a:spcAft>
              <a:buNone/>
            </a:pPr>
            <a:r>
              <a:rPr lang="en-US" dirty="0">
                <a:solidFill>
                  <a:schemeClr val="accent1"/>
                </a:solidFill>
                <a:latin typeface="Montserrat ExtraBold" panose="00000900000000000000" pitchFamily="2" charset="0"/>
              </a:rPr>
              <a:t>The idea here is to use the  data given by the micro-controller (ESP8266) for analyzing the amount of goods present in the container and notifying the user.</a:t>
            </a:r>
          </a:p>
        </p:txBody>
      </p:sp>
    </p:spTree>
    <p:extLst>
      <p:ext uri="{BB962C8B-B14F-4D97-AF65-F5344CB8AC3E}">
        <p14:creationId xmlns:p14="http://schemas.microsoft.com/office/powerpoint/2010/main" val="271705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3913155" y="1023818"/>
            <a:ext cx="5211847" cy="3998486"/>
          </a:xfrm>
          <a:prstGeom prst="rect">
            <a:avLst/>
          </a:prstGeom>
        </p:spPr>
        <p:txBody>
          <a:bodyPr spcFirstLastPara="1" wrap="square" lIns="91425" tIns="91425" rIns="91425" bIns="91425" anchor="ctr" anchorCtr="0">
            <a:noAutofit/>
          </a:bodyPr>
          <a:lstStyle/>
          <a:p>
            <a:pPr>
              <a:spcBef>
                <a:spcPts val="1000"/>
              </a:spcBef>
              <a:buClr>
                <a:schemeClr val="tx1"/>
              </a:buClr>
              <a:buSzPct val="80000"/>
            </a:pPr>
            <a:r>
              <a:rPr lang="en-US" dirty="0">
                <a:solidFill>
                  <a:schemeClr val="tx1"/>
                </a:solidFill>
              </a:rPr>
              <a:t>When the container is placed in the cupboard, there will be a continuous power supply for the circuit.</a:t>
            </a:r>
          </a:p>
          <a:p>
            <a:pPr>
              <a:spcBef>
                <a:spcPts val="1000"/>
              </a:spcBef>
              <a:buClr>
                <a:schemeClr val="tx1"/>
              </a:buClr>
              <a:buSzPct val="80000"/>
            </a:pPr>
            <a:r>
              <a:rPr lang="en-US" dirty="0">
                <a:solidFill>
                  <a:schemeClr val="tx1"/>
                </a:solidFill>
              </a:rPr>
              <a:t>Because of this, we can power the circuit indefinitely to get the required data.</a:t>
            </a:r>
          </a:p>
          <a:p>
            <a:pPr>
              <a:spcBef>
                <a:spcPts val="1000"/>
              </a:spcBef>
              <a:buClr>
                <a:schemeClr val="tx1"/>
              </a:buClr>
              <a:buSzPct val="80000"/>
            </a:pPr>
            <a:r>
              <a:rPr lang="en-US" dirty="0">
                <a:solidFill>
                  <a:schemeClr val="tx1"/>
                </a:solidFill>
              </a:rPr>
              <a:t>When the container is taken out of the cupboard, there will be breakage in the continuous power supply. </a:t>
            </a:r>
          </a:p>
          <a:p>
            <a:pPr>
              <a:spcBef>
                <a:spcPts val="1000"/>
              </a:spcBef>
              <a:buClr>
                <a:schemeClr val="tx1"/>
              </a:buClr>
              <a:buSzPct val="80000"/>
            </a:pPr>
            <a:r>
              <a:rPr lang="en-US" dirty="0">
                <a:solidFill>
                  <a:schemeClr val="tx1"/>
                </a:solidFill>
              </a:rPr>
              <a:t>So, we have attached a portable battery along with the circuit to power it when the container is not at its place inside the cupboard.</a:t>
            </a:r>
          </a:p>
          <a:p>
            <a:pPr>
              <a:spcBef>
                <a:spcPts val="1000"/>
              </a:spcBef>
              <a:buClr>
                <a:schemeClr val="tx1"/>
              </a:buClr>
              <a:buSzPct val="80000"/>
            </a:pPr>
            <a:r>
              <a:rPr lang="en-US" dirty="0">
                <a:solidFill>
                  <a:schemeClr val="tx1"/>
                </a:solidFill>
              </a:rPr>
              <a:t>Charging pins are placed in the cupboard in such a way that, whenever the container is placed back in its place inside the cupboard after its usage, the pins will get connected to the battery and the battery will charge again till its next usage. </a:t>
            </a:r>
          </a:p>
          <a:p>
            <a:pPr>
              <a:spcBef>
                <a:spcPts val="1000"/>
              </a:spcBef>
              <a:buClr>
                <a:schemeClr val="tx1"/>
              </a:buClr>
              <a:buSzPct val="80000"/>
            </a:pPr>
            <a:r>
              <a:rPr lang="en-US" dirty="0">
                <a:solidFill>
                  <a:schemeClr val="tx1"/>
                </a:solidFill>
              </a:rPr>
              <a:t>In order to save the power and make our system as efficient as possible we are going to induce deep sleep mode in our module for a custom amount of time.</a:t>
            </a:r>
          </a:p>
        </p:txBody>
      </p:sp>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POWER SUPPLY</a:t>
            </a:r>
            <a:endParaRPr dirty="0"/>
          </a:p>
        </p:txBody>
      </p:sp>
      <p:cxnSp>
        <p:nvCxnSpPr>
          <p:cNvPr id="1124" name="Google Shape;1124;p42"/>
          <p:cNvCxnSpPr>
            <a:cxnSpLocks/>
          </p:cNvCxnSpPr>
          <p:nvPr/>
        </p:nvCxnSpPr>
        <p:spPr>
          <a:xfrm>
            <a:off x="3732262" y="1998599"/>
            <a:ext cx="0" cy="1557167"/>
          </a:xfrm>
          <a:prstGeom prst="straightConnector1">
            <a:avLst/>
          </a:prstGeom>
          <a:noFill/>
          <a:ln w="28575" cap="flat" cmpd="sng">
            <a:solidFill>
              <a:schemeClr val="accent2"/>
            </a:solidFill>
            <a:prstDash val="solid"/>
            <a:round/>
            <a:headEnd type="oval" w="med" len="med"/>
            <a:tailEnd type="oval" w="med" len="med"/>
          </a:ln>
        </p:spPr>
      </p:cxnSp>
      <p:grpSp>
        <p:nvGrpSpPr>
          <p:cNvPr id="1126" name="Google Shape;1126;p42"/>
          <p:cNvGrpSpPr/>
          <p:nvPr/>
        </p:nvGrpSpPr>
        <p:grpSpPr>
          <a:xfrm>
            <a:off x="366770" y="2167363"/>
            <a:ext cx="289868" cy="852000"/>
            <a:chOff x="456616" y="2161476"/>
            <a:chExt cx="289868" cy="852000"/>
          </a:xfrm>
        </p:grpSpPr>
        <p:sp>
          <p:nvSpPr>
            <p:cNvPr id="1127" name="Google Shape;1127;p4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42"/>
          <p:cNvGrpSpPr/>
          <p:nvPr/>
        </p:nvGrpSpPr>
        <p:grpSpPr>
          <a:xfrm rot="5400000">
            <a:off x="1291425" y="1232413"/>
            <a:ext cx="289868" cy="852000"/>
            <a:chOff x="456616" y="2161476"/>
            <a:chExt cx="289868" cy="852000"/>
          </a:xfrm>
        </p:grpSpPr>
        <p:sp>
          <p:nvSpPr>
            <p:cNvPr id="1133" name="Google Shape;1133;p4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AF426824-C0FD-4737-80CB-86CB691AEBEE}"/>
              </a:ext>
            </a:extLst>
          </p:cNvPr>
          <p:cNvSpPr txBox="1"/>
          <p:nvPr/>
        </p:nvSpPr>
        <p:spPr>
          <a:xfrm>
            <a:off x="737191" y="1955328"/>
            <a:ext cx="2995071" cy="1600438"/>
          </a:xfrm>
          <a:prstGeom prst="rect">
            <a:avLst/>
          </a:prstGeom>
          <a:noFill/>
        </p:spPr>
        <p:txBody>
          <a:bodyPr wrap="square" rtlCol="0">
            <a:spAutoFit/>
          </a:bodyPr>
          <a:lstStyle/>
          <a:p>
            <a:pPr marL="0" lvl="0" indent="0" algn="l" rtl="0">
              <a:spcBef>
                <a:spcPts val="0"/>
              </a:spcBef>
              <a:spcAft>
                <a:spcPts val="0"/>
              </a:spcAft>
              <a:buNone/>
            </a:pPr>
            <a:r>
              <a:rPr lang="en-US" sz="1400" dirty="0">
                <a:solidFill>
                  <a:schemeClr val="accent1"/>
                </a:solidFill>
                <a:latin typeface="Montserrat ExtraBold" panose="00000900000000000000" pitchFamily="2" charset="0"/>
              </a:rPr>
              <a:t>Here, we have used two types of power supply, first when the container is placed inside the cabinet in any place and the second when it is taken out of the cabinet for usage.</a:t>
            </a:r>
            <a:endParaRPr lang="en-US" dirty="0">
              <a:solidFill>
                <a:schemeClr val="accent1"/>
              </a:solidFill>
              <a:latin typeface="Montserrat ExtraBold" panose="00000900000000000000" pitchFamily="2" charset="0"/>
            </a:endParaRPr>
          </a:p>
        </p:txBody>
      </p:sp>
    </p:spTree>
    <p:extLst>
      <p:ext uri="{BB962C8B-B14F-4D97-AF65-F5344CB8AC3E}">
        <p14:creationId xmlns:p14="http://schemas.microsoft.com/office/powerpoint/2010/main" val="421073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37"/>
          <p:cNvSpPr txBox="1">
            <a:spLocks noGrp="1"/>
          </p:cNvSpPr>
          <p:nvPr>
            <p:ph type="title"/>
          </p:nvPr>
        </p:nvSpPr>
        <p:spPr>
          <a:xfrm>
            <a:off x="2601150" y="367481"/>
            <a:ext cx="39417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TECHNICAL</a:t>
            </a:r>
            <a:r>
              <a:rPr lang="en-US" dirty="0"/>
              <a:t> </a:t>
            </a:r>
            <a:r>
              <a:rPr lang="en-US" dirty="0">
                <a:solidFill>
                  <a:schemeClr val="accent1"/>
                </a:solidFill>
              </a:rPr>
              <a:t>SOLUTION</a:t>
            </a:r>
            <a:endParaRPr dirty="0">
              <a:solidFill>
                <a:schemeClr val="accent1"/>
              </a:solidFill>
            </a:endParaRPr>
          </a:p>
        </p:txBody>
      </p:sp>
      <p:sp>
        <p:nvSpPr>
          <p:cNvPr id="990" name="Google Shape;990;p37"/>
          <p:cNvSpPr txBox="1">
            <a:spLocks noGrp="1"/>
          </p:cNvSpPr>
          <p:nvPr>
            <p:ph type="subTitle" idx="1"/>
          </p:nvPr>
        </p:nvSpPr>
        <p:spPr>
          <a:xfrm>
            <a:off x="1532266" y="633431"/>
            <a:ext cx="6079467" cy="3629246"/>
          </a:xfrm>
          <a:prstGeom prst="rect">
            <a:avLst/>
          </a:prstGeom>
        </p:spPr>
        <p:txBody>
          <a:bodyPr spcFirstLastPara="1" wrap="square" lIns="91425" tIns="91425" rIns="91425" bIns="91425" anchor="ctr" anchorCtr="0">
            <a:noAutofit/>
          </a:bodyPr>
          <a:lstStyle/>
          <a:p>
            <a:pPr lvl="0" algn="l" rtl="0">
              <a:spcBef>
                <a:spcPts val="0"/>
              </a:spcBef>
              <a:spcAft>
                <a:spcPts val="0"/>
              </a:spcAft>
              <a:buSzPts val="1400"/>
              <a:buFont typeface="Wingdings" panose="05000000000000000000" pitchFamily="2" charset="2"/>
              <a:buChar char="Ø"/>
            </a:pPr>
            <a:r>
              <a:rPr lang="en-US" sz="1200" dirty="0">
                <a:solidFill>
                  <a:schemeClr val="accent1">
                    <a:lumMod val="20000"/>
                    <a:lumOff val="80000"/>
                  </a:schemeClr>
                </a:solidFill>
              </a:rPr>
              <a:t>Here as the main purpose of this project is to make an efficient system to maintain inventory in the kitchen we tried to make it as efficient inexpensive and scalable as possible.</a:t>
            </a:r>
          </a:p>
          <a:p>
            <a:pPr lvl="0" algn="l" rtl="0">
              <a:spcBef>
                <a:spcPts val="0"/>
              </a:spcBef>
              <a:spcAft>
                <a:spcPts val="0"/>
              </a:spcAft>
              <a:buSzPts val="1400"/>
              <a:buFont typeface="Wingdings" panose="05000000000000000000" pitchFamily="2" charset="2"/>
              <a:buChar char="Ø"/>
            </a:pPr>
            <a:r>
              <a:rPr lang="en-US" sz="1200" dirty="0">
                <a:solidFill>
                  <a:schemeClr val="accent1">
                    <a:lumMod val="20000"/>
                    <a:lumOff val="80000"/>
                  </a:schemeClr>
                </a:solidFill>
              </a:rPr>
              <a:t>For the approach we decided to attach a mechanism at the bottom of the storage container. The mechanism is going to have a really simple circuit comprising of ESP-8266 micro-controller a weight load cell and a battery to power everything along with an HX-711 board to help ESP-8266 analog pin to note the weight.</a:t>
            </a:r>
          </a:p>
          <a:p>
            <a:pPr lvl="0" algn="l" rtl="0">
              <a:spcBef>
                <a:spcPts val="0"/>
              </a:spcBef>
              <a:spcAft>
                <a:spcPts val="0"/>
              </a:spcAft>
              <a:buSzPts val="1400"/>
              <a:buFont typeface="Wingdings" panose="05000000000000000000" pitchFamily="2" charset="2"/>
              <a:buChar char="Ø"/>
            </a:pPr>
            <a:r>
              <a:rPr lang="en-US" sz="1200" dirty="0">
                <a:solidFill>
                  <a:schemeClr val="accent1">
                    <a:lumMod val="20000"/>
                    <a:lumOff val="80000"/>
                  </a:schemeClr>
                </a:solidFill>
              </a:rPr>
              <a:t>Now the ESP-8266 is going to be operated in such a battery cycle that it sends the weight recorded by the load cell after every 12/custom hours to a website that keeps a record of the status of whether the specific thing is at the threshold level to inform the user. The chip will only send the data to the website when the container is at that level.</a:t>
            </a:r>
          </a:p>
          <a:p>
            <a:pPr lvl="0" algn="l" rtl="0">
              <a:spcBef>
                <a:spcPts val="0"/>
              </a:spcBef>
              <a:spcAft>
                <a:spcPts val="0"/>
              </a:spcAft>
              <a:buSzPts val="1400"/>
              <a:buFont typeface="Wingdings" panose="05000000000000000000" pitchFamily="2" charset="2"/>
              <a:buChar char="Ø"/>
            </a:pPr>
            <a:r>
              <a:rPr lang="en-US" sz="1200" dirty="0">
                <a:solidFill>
                  <a:schemeClr val="accent1">
                    <a:lumMod val="20000"/>
                    <a:lumOff val="80000"/>
                  </a:schemeClr>
                </a:solidFill>
              </a:rPr>
              <a:t>If a container reaches the level the website will send the notification to the user and it won't vanish until the container is re-filled.</a:t>
            </a:r>
          </a:p>
          <a:p>
            <a:pPr lvl="0" algn="l" rtl="0">
              <a:spcBef>
                <a:spcPts val="0"/>
              </a:spcBef>
              <a:spcAft>
                <a:spcPts val="0"/>
              </a:spcAft>
              <a:buSzPts val="1400"/>
              <a:buFont typeface="Wingdings" panose="05000000000000000000" pitchFamily="2" charset="2"/>
              <a:buChar char="Ø"/>
            </a:pPr>
            <a:r>
              <a:rPr lang="en-US" sz="1200" dirty="0">
                <a:solidFill>
                  <a:schemeClr val="accent1">
                    <a:lumMod val="20000"/>
                    <a:lumOff val="80000"/>
                  </a:schemeClr>
                </a:solidFill>
              </a:rPr>
              <a:t>In this way this system is efficient, scalable, and as simple as it could get.</a:t>
            </a:r>
          </a:p>
        </p:txBody>
      </p:sp>
      <p:grpSp>
        <p:nvGrpSpPr>
          <p:cNvPr id="991" name="Google Shape;991;p37"/>
          <p:cNvGrpSpPr/>
          <p:nvPr/>
        </p:nvGrpSpPr>
        <p:grpSpPr>
          <a:xfrm rot="10800000" flipH="1">
            <a:off x="-12" y="4038425"/>
            <a:ext cx="2249325" cy="1657325"/>
            <a:chOff x="746475" y="-443725"/>
            <a:chExt cx="2249325" cy="1657325"/>
          </a:xfrm>
        </p:grpSpPr>
        <p:sp>
          <p:nvSpPr>
            <p:cNvPr id="992" name="Google Shape;992;p3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37"/>
          <p:cNvGrpSpPr/>
          <p:nvPr/>
        </p:nvGrpSpPr>
        <p:grpSpPr>
          <a:xfrm rot="10800000" flipH="1">
            <a:off x="6903038" y="4038425"/>
            <a:ext cx="2240950" cy="1657325"/>
            <a:chOff x="4603700" y="-443725"/>
            <a:chExt cx="2240950" cy="1657325"/>
          </a:xfrm>
        </p:grpSpPr>
        <p:sp>
          <p:nvSpPr>
            <p:cNvPr id="995" name="Google Shape;995;p37"/>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37"/>
          <p:cNvGrpSpPr/>
          <p:nvPr/>
        </p:nvGrpSpPr>
        <p:grpSpPr>
          <a:xfrm rot="5400000">
            <a:off x="4474179" y="3612425"/>
            <a:ext cx="289868" cy="852000"/>
            <a:chOff x="456616" y="2161476"/>
            <a:chExt cx="289868" cy="852000"/>
          </a:xfrm>
        </p:grpSpPr>
        <p:sp>
          <p:nvSpPr>
            <p:cNvPr id="998" name="Google Shape;998;p3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52"/>
          <p:cNvSpPr txBox="1">
            <a:spLocks noGrp="1"/>
          </p:cNvSpPr>
          <p:nvPr>
            <p:ph type="subTitle" idx="1"/>
          </p:nvPr>
        </p:nvSpPr>
        <p:spPr>
          <a:xfrm>
            <a:off x="852482" y="1560706"/>
            <a:ext cx="3394809" cy="16344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050" b="1" dirty="0">
                <a:solidFill>
                  <a:schemeClr val="tx1"/>
                </a:solidFill>
                <a:effectLst/>
              </a:rPr>
              <a:t>Our main objective for this project was to find a way to find out how much good is present in a given container and with a large variety of containers in the market from transparent ones to opaque ones we had to find a way to sense the amount of good present.</a:t>
            </a:r>
            <a:endParaRPr lang="en-US" sz="1050" dirty="0">
              <a:solidFill>
                <a:schemeClr val="tx1"/>
              </a:solidFill>
            </a:endParaRPr>
          </a:p>
        </p:txBody>
      </p:sp>
      <p:sp>
        <p:nvSpPr>
          <p:cNvPr id="2290" name="Google Shape;2290;p52"/>
          <p:cNvSpPr txBox="1">
            <a:spLocks noGrp="1"/>
          </p:cNvSpPr>
          <p:nvPr>
            <p:ph type="subTitle" idx="2"/>
          </p:nvPr>
        </p:nvSpPr>
        <p:spPr>
          <a:xfrm>
            <a:off x="5103012" y="1754767"/>
            <a:ext cx="3318593" cy="1246289"/>
          </a:xfrm>
          <a:prstGeom prst="rect">
            <a:avLst/>
          </a:prstGeom>
        </p:spPr>
        <p:txBody>
          <a:bodyPr spcFirstLastPara="1" wrap="square" lIns="91425" tIns="91425" rIns="91425" bIns="91425" anchor="t" anchorCtr="0">
            <a:noAutofit/>
          </a:bodyPr>
          <a:lstStyle/>
          <a:p>
            <a:pPr marL="139700" lvl="0" indent="0" rtl="0">
              <a:spcBef>
                <a:spcPts val="0"/>
              </a:spcBef>
              <a:spcAft>
                <a:spcPts val="0"/>
              </a:spcAft>
              <a:buSzPts val="1400"/>
            </a:pPr>
            <a:r>
              <a:rPr lang="en-US" sz="1050" b="1" dirty="0">
                <a:solidFill>
                  <a:schemeClr val="tx1"/>
                </a:solidFill>
                <a:effectLst/>
              </a:rPr>
              <a:t>Container indexing is another challenge where we had no information regarding where a container might be placed and as it is random the place of containers might change causing trouble for weight sensors due to different densities of different goods.</a:t>
            </a:r>
            <a:endParaRPr lang="en-IN" sz="1050" dirty="0">
              <a:solidFill>
                <a:schemeClr val="tx1"/>
              </a:solidFill>
            </a:endParaRPr>
          </a:p>
        </p:txBody>
      </p:sp>
      <p:sp>
        <p:nvSpPr>
          <p:cNvPr id="2291" name="Google Shape;2291;p52"/>
          <p:cNvSpPr txBox="1">
            <a:spLocks noGrp="1"/>
          </p:cNvSpPr>
          <p:nvPr>
            <p:ph type="subTitle" idx="3"/>
          </p:nvPr>
        </p:nvSpPr>
        <p:spPr>
          <a:xfrm>
            <a:off x="852482" y="3562899"/>
            <a:ext cx="3394809" cy="807000"/>
          </a:xfrm>
          <a:prstGeom prst="rect">
            <a:avLst/>
          </a:prstGeom>
        </p:spPr>
        <p:txBody>
          <a:bodyPr spcFirstLastPara="1" wrap="square" lIns="91425" tIns="91425" rIns="91425" bIns="91425" anchor="ctr" anchorCtr="0">
            <a:noAutofit/>
          </a:bodyPr>
          <a:lstStyle/>
          <a:p>
            <a:pPr marL="139700" lvl="0" indent="0" rtl="0">
              <a:spcBef>
                <a:spcPts val="0"/>
              </a:spcBef>
              <a:spcAft>
                <a:spcPts val="0"/>
              </a:spcAft>
              <a:buSzPts val="1400"/>
            </a:pPr>
            <a:r>
              <a:rPr lang="en-US" dirty="0"/>
              <a:t>The most optimal answer was to use a weight sensor which helps reduce cost as well as give us a value in weight that can be calibrated to use it to check for optimal conditions.</a:t>
            </a:r>
            <a:endParaRPr lang="en-IN" dirty="0"/>
          </a:p>
        </p:txBody>
      </p:sp>
      <p:sp>
        <p:nvSpPr>
          <p:cNvPr id="2292" name="Google Shape;2292;p52"/>
          <p:cNvSpPr txBox="1">
            <a:spLocks noGrp="1"/>
          </p:cNvSpPr>
          <p:nvPr>
            <p:ph type="subTitle" idx="4"/>
          </p:nvPr>
        </p:nvSpPr>
        <p:spPr>
          <a:xfrm>
            <a:off x="4936743" y="3320545"/>
            <a:ext cx="3651129" cy="1499547"/>
          </a:xfrm>
          <a:prstGeom prst="rect">
            <a:avLst/>
          </a:prstGeom>
        </p:spPr>
        <p:txBody>
          <a:bodyPr spcFirstLastPara="1" wrap="square" lIns="91425" tIns="91425" rIns="91425" bIns="91425" anchor="t" anchorCtr="0">
            <a:noAutofit/>
          </a:bodyPr>
          <a:lstStyle/>
          <a:p>
            <a:r>
              <a:rPr lang="en-IN" dirty="0"/>
              <a:t>We solved this problem of container indexing by using separate circuits for every container and by it getting exact information of which container is about to get empty and what is stored inside it.</a:t>
            </a:r>
          </a:p>
        </p:txBody>
      </p:sp>
      <p:sp>
        <p:nvSpPr>
          <p:cNvPr id="2293" name="Google Shape;2293;p52"/>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TECHNICAL PROBLEMS</a:t>
            </a:r>
            <a:endParaRPr dirty="0">
              <a:solidFill>
                <a:schemeClr val="accent1"/>
              </a:solidFill>
            </a:endParaRPr>
          </a:p>
        </p:txBody>
      </p:sp>
      <p:grpSp>
        <p:nvGrpSpPr>
          <p:cNvPr id="2295" name="Google Shape;2295;p52"/>
          <p:cNvGrpSpPr/>
          <p:nvPr/>
        </p:nvGrpSpPr>
        <p:grpSpPr>
          <a:xfrm rot="5400000">
            <a:off x="2436563" y="1002346"/>
            <a:ext cx="289868" cy="852000"/>
            <a:chOff x="456616" y="2161476"/>
            <a:chExt cx="289868" cy="852000"/>
          </a:xfrm>
        </p:grpSpPr>
        <p:sp>
          <p:nvSpPr>
            <p:cNvPr id="2296" name="Google Shape;2296;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2" name="Google Shape;2302;p52"/>
          <p:cNvGrpSpPr/>
          <p:nvPr/>
        </p:nvGrpSpPr>
        <p:grpSpPr>
          <a:xfrm rot="5400000">
            <a:off x="6508810" y="989772"/>
            <a:ext cx="289868" cy="852000"/>
            <a:chOff x="456616" y="2161476"/>
            <a:chExt cx="289868" cy="852000"/>
          </a:xfrm>
        </p:grpSpPr>
        <p:sp>
          <p:nvSpPr>
            <p:cNvPr id="2303" name="Google Shape;2303;p5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8" name="Google Shape;2308;p52"/>
          <p:cNvGrpSpPr/>
          <p:nvPr/>
        </p:nvGrpSpPr>
        <p:grpSpPr>
          <a:xfrm rot="5400000">
            <a:off x="3003580" y="3250698"/>
            <a:ext cx="3136841" cy="328444"/>
            <a:chOff x="4783909" y="2518498"/>
            <a:chExt cx="3136841" cy="328444"/>
          </a:xfrm>
        </p:grpSpPr>
        <p:cxnSp>
          <p:nvCxnSpPr>
            <p:cNvPr id="2309" name="Google Shape;2309;p52"/>
            <p:cNvCxnSpPr/>
            <p:nvPr/>
          </p:nvCxnSpPr>
          <p:spPr>
            <a:xfrm rot="-5400000">
              <a:off x="6445200" y="1207175"/>
              <a:ext cx="2100" cy="2949000"/>
            </a:xfrm>
            <a:prstGeom prst="straightConnector1">
              <a:avLst/>
            </a:prstGeom>
            <a:noFill/>
            <a:ln w="28575" cap="flat" cmpd="sng">
              <a:solidFill>
                <a:schemeClr val="accent2"/>
              </a:solidFill>
              <a:prstDash val="solid"/>
              <a:round/>
              <a:headEnd type="none" w="med" len="med"/>
              <a:tailEnd type="oval" w="med" len="med"/>
            </a:ln>
          </p:spPr>
        </p:cxnSp>
        <p:sp>
          <p:nvSpPr>
            <p:cNvPr id="2310" name="Google Shape;2310;p52"/>
            <p:cNvSpPr/>
            <p:nvPr/>
          </p:nvSpPr>
          <p:spPr>
            <a:xfrm>
              <a:off x="4783909" y="2518498"/>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2"/>
            <p:cNvSpPr/>
            <p:nvPr/>
          </p:nvSpPr>
          <p:spPr>
            <a:xfrm>
              <a:off x="4816551" y="2552117"/>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2"/>
            <p:cNvSpPr/>
            <p:nvPr/>
          </p:nvSpPr>
          <p:spPr>
            <a:xfrm>
              <a:off x="4853163" y="2588729"/>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2"/>
            <p:cNvSpPr/>
            <p:nvPr/>
          </p:nvSpPr>
          <p:spPr>
            <a:xfrm>
              <a:off x="5549842" y="2636211"/>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3" name="Google Shape;1123;p4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FLOW CHART</a:t>
            </a:r>
            <a:endParaRPr dirty="0"/>
          </a:p>
        </p:txBody>
      </p:sp>
      <p:cxnSp>
        <p:nvCxnSpPr>
          <p:cNvPr id="1124" name="Google Shape;1124;p42"/>
          <p:cNvCxnSpPr>
            <a:cxnSpLocks/>
          </p:cNvCxnSpPr>
          <p:nvPr/>
        </p:nvCxnSpPr>
        <p:spPr>
          <a:xfrm>
            <a:off x="8347027" y="2261453"/>
            <a:ext cx="0" cy="1216017"/>
          </a:xfrm>
          <a:prstGeom prst="straightConnector1">
            <a:avLst/>
          </a:prstGeom>
          <a:noFill/>
          <a:ln w="28575" cap="flat" cmpd="sng">
            <a:solidFill>
              <a:schemeClr val="accent2"/>
            </a:solidFill>
            <a:prstDash val="solid"/>
            <a:round/>
            <a:headEnd type="oval" w="med" len="med"/>
            <a:tailEnd type="oval" w="med" len="med"/>
          </a:ln>
        </p:spPr>
      </p:cxnSp>
      <p:sp>
        <p:nvSpPr>
          <p:cNvPr id="7" name="Rectangle: Top Corners Rounded 6">
            <a:extLst>
              <a:ext uri="{FF2B5EF4-FFF2-40B4-BE49-F238E27FC236}">
                <a16:creationId xmlns:a16="http://schemas.microsoft.com/office/drawing/2014/main" id="{45B54625-D215-4A03-A10C-014D86933618}"/>
              </a:ext>
            </a:extLst>
          </p:cNvPr>
          <p:cNvSpPr/>
          <p:nvPr/>
        </p:nvSpPr>
        <p:spPr>
          <a:xfrm>
            <a:off x="1509824" y="1609061"/>
            <a:ext cx="730102" cy="588335"/>
          </a:xfrm>
          <a:prstGeom prst="round2Same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 name="Rectangle: Top Corners Rounded 7">
            <a:extLst>
              <a:ext uri="{FF2B5EF4-FFF2-40B4-BE49-F238E27FC236}">
                <a16:creationId xmlns:a16="http://schemas.microsoft.com/office/drawing/2014/main" id="{B3ECC42C-61FF-425E-A064-1F20A955C131}"/>
              </a:ext>
            </a:extLst>
          </p:cNvPr>
          <p:cNvSpPr/>
          <p:nvPr/>
        </p:nvSpPr>
        <p:spPr>
          <a:xfrm rot="10800000">
            <a:off x="1509824" y="2197396"/>
            <a:ext cx="730101" cy="453656"/>
          </a:xfrm>
          <a:prstGeom prst="round2Same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85C0CA06-267A-4B04-84CC-8EA657431A94}"/>
              </a:ext>
            </a:extLst>
          </p:cNvPr>
          <p:cNvCxnSpPr>
            <a:cxnSpLocks/>
            <a:stCxn id="7" idx="0"/>
            <a:endCxn id="13" idx="1"/>
          </p:cNvCxnSpPr>
          <p:nvPr/>
        </p:nvCxnSpPr>
        <p:spPr>
          <a:xfrm flipV="1">
            <a:off x="2239926" y="1655136"/>
            <a:ext cx="510363" cy="248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F2F332D-7D8C-4548-8E3D-AE5539832FC9}"/>
              </a:ext>
            </a:extLst>
          </p:cNvPr>
          <p:cNvSpPr txBox="1"/>
          <p:nvPr/>
        </p:nvSpPr>
        <p:spPr>
          <a:xfrm>
            <a:off x="2750289" y="1532025"/>
            <a:ext cx="730102"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rPr>
              <a:t>Container</a:t>
            </a:r>
            <a:endParaRPr lang="en-IN"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endParaRPr>
          </a:p>
        </p:txBody>
      </p:sp>
      <p:sp>
        <p:nvSpPr>
          <p:cNvPr id="17" name="TextBox 16">
            <a:extLst>
              <a:ext uri="{FF2B5EF4-FFF2-40B4-BE49-F238E27FC236}">
                <a16:creationId xmlns:a16="http://schemas.microsoft.com/office/drawing/2014/main" id="{599072DF-6E03-46FF-8776-5A7A8A5F76FD}"/>
              </a:ext>
            </a:extLst>
          </p:cNvPr>
          <p:cNvSpPr txBox="1"/>
          <p:nvPr/>
        </p:nvSpPr>
        <p:spPr>
          <a:xfrm>
            <a:off x="2750289" y="2527941"/>
            <a:ext cx="730102"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rPr>
              <a:t>Module</a:t>
            </a:r>
            <a:endParaRPr lang="en-IN"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endParaRPr>
          </a:p>
        </p:txBody>
      </p:sp>
      <p:cxnSp>
        <p:nvCxnSpPr>
          <p:cNvPr id="18" name="Straight Arrow Connector 17">
            <a:extLst>
              <a:ext uri="{FF2B5EF4-FFF2-40B4-BE49-F238E27FC236}">
                <a16:creationId xmlns:a16="http://schemas.microsoft.com/office/drawing/2014/main" id="{581FC7ED-91DE-4487-A9FF-200E27A230DC}"/>
              </a:ext>
            </a:extLst>
          </p:cNvPr>
          <p:cNvCxnSpPr>
            <a:cxnSpLocks/>
            <a:stCxn id="8" idx="2"/>
            <a:endCxn id="17" idx="1"/>
          </p:cNvCxnSpPr>
          <p:nvPr/>
        </p:nvCxnSpPr>
        <p:spPr>
          <a:xfrm>
            <a:off x="2239925" y="2424224"/>
            <a:ext cx="510364" cy="226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525E243-F089-4EB8-8BD8-AB31A967A1D7}"/>
              </a:ext>
            </a:extLst>
          </p:cNvPr>
          <p:cNvCxnSpPr>
            <a:cxnSpLocks/>
            <a:stCxn id="8" idx="0"/>
            <a:endCxn id="26" idx="0"/>
          </p:cNvCxnSpPr>
          <p:nvPr/>
        </p:nvCxnSpPr>
        <p:spPr>
          <a:xfrm flipH="1">
            <a:off x="1080976" y="2424224"/>
            <a:ext cx="428848" cy="615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A82780B-DFE4-4ACE-80CB-ED5C95331698}"/>
              </a:ext>
            </a:extLst>
          </p:cNvPr>
          <p:cNvSpPr txBox="1"/>
          <p:nvPr/>
        </p:nvSpPr>
        <p:spPr>
          <a:xfrm>
            <a:off x="460743" y="3039332"/>
            <a:ext cx="1240466"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rPr>
              <a:t>Portable container containing  all the circuitry and weight sensor</a:t>
            </a:r>
            <a:endParaRPr lang="en-IN"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endParaRPr>
          </a:p>
        </p:txBody>
      </p:sp>
      <p:cxnSp>
        <p:nvCxnSpPr>
          <p:cNvPr id="36" name="Straight Arrow Connector 35">
            <a:extLst>
              <a:ext uri="{FF2B5EF4-FFF2-40B4-BE49-F238E27FC236}">
                <a16:creationId xmlns:a16="http://schemas.microsoft.com/office/drawing/2014/main" id="{2887096B-F151-4F5A-8FDB-1EA5056A2B18}"/>
              </a:ext>
            </a:extLst>
          </p:cNvPr>
          <p:cNvCxnSpPr>
            <a:cxnSpLocks/>
            <a:stCxn id="26" idx="3"/>
            <a:endCxn id="40" idx="1"/>
          </p:cNvCxnSpPr>
          <p:nvPr/>
        </p:nvCxnSpPr>
        <p:spPr>
          <a:xfrm>
            <a:off x="1701209" y="3393275"/>
            <a:ext cx="822252" cy="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4591686-168C-4370-9765-CB97CCB8E020}"/>
              </a:ext>
            </a:extLst>
          </p:cNvPr>
          <p:cNvSpPr txBox="1"/>
          <p:nvPr/>
        </p:nvSpPr>
        <p:spPr>
          <a:xfrm>
            <a:off x="2523461" y="2969860"/>
            <a:ext cx="1240466" cy="8617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rPr>
              <a:t>The ESP-8266 checks the weight of the container every 24 hours after activation</a:t>
            </a:r>
            <a:endParaRPr lang="en-IN"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endParaRPr>
          </a:p>
        </p:txBody>
      </p:sp>
      <p:cxnSp>
        <p:nvCxnSpPr>
          <p:cNvPr id="42" name="Straight Arrow Connector 41">
            <a:extLst>
              <a:ext uri="{FF2B5EF4-FFF2-40B4-BE49-F238E27FC236}">
                <a16:creationId xmlns:a16="http://schemas.microsoft.com/office/drawing/2014/main" id="{00F38095-5A4C-4FF4-BC50-4C6058A8C2AD}"/>
              </a:ext>
            </a:extLst>
          </p:cNvPr>
          <p:cNvCxnSpPr>
            <a:cxnSpLocks/>
            <a:stCxn id="40" idx="3"/>
            <a:endCxn id="46" idx="1"/>
          </p:cNvCxnSpPr>
          <p:nvPr/>
        </p:nvCxnSpPr>
        <p:spPr>
          <a:xfrm flipV="1">
            <a:off x="3763927" y="2774162"/>
            <a:ext cx="822252" cy="626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5A4676C-8D32-49A3-B5D1-F57FD2A049E8}"/>
              </a:ext>
            </a:extLst>
          </p:cNvPr>
          <p:cNvSpPr txBox="1"/>
          <p:nvPr/>
        </p:nvSpPr>
        <p:spPr>
          <a:xfrm>
            <a:off x="4586179" y="2420219"/>
            <a:ext cx="1240466"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rPr>
              <a:t>If the weight of the container is less than the threshold weight.</a:t>
            </a:r>
            <a:endParaRPr lang="en-IN"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endParaRPr>
          </a:p>
        </p:txBody>
      </p:sp>
      <p:cxnSp>
        <p:nvCxnSpPr>
          <p:cNvPr id="50" name="Straight Arrow Connector 49">
            <a:extLst>
              <a:ext uri="{FF2B5EF4-FFF2-40B4-BE49-F238E27FC236}">
                <a16:creationId xmlns:a16="http://schemas.microsoft.com/office/drawing/2014/main" id="{6C9CE5BB-768E-4649-9014-74FE893AF5D7}"/>
              </a:ext>
            </a:extLst>
          </p:cNvPr>
          <p:cNvCxnSpPr>
            <a:cxnSpLocks/>
            <a:stCxn id="40" idx="3"/>
            <a:endCxn id="54" idx="1"/>
          </p:cNvCxnSpPr>
          <p:nvPr/>
        </p:nvCxnSpPr>
        <p:spPr>
          <a:xfrm>
            <a:off x="3763927" y="3400747"/>
            <a:ext cx="822252" cy="50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686F7D4-817B-450C-A952-DD43A15E0F1D}"/>
              </a:ext>
            </a:extLst>
          </p:cNvPr>
          <p:cNvSpPr txBox="1"/>
          <p:nvPr/>
        </p:nvSpPr>
        <p:spPr>
          <a:xfrm>
            <a:off x="4586179" y="3554414"/>
            <a:ext cx="1240466"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rPr>
              <a:t>If the weight of the container is more than the threshold weight.</a:t>
            </a:r>
            <a:endParaRPr lang="en-IN"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endParaRPr>
          </a:p>
        </p:txBody>
      </p:sp>
      <p:cxnSp>
        <p:nvCxnSpPr>
          <p:cNvPr id="55" name="Straight Arrow Connector 54">
            <a:extLst>
              <a:ext uri="{FF2B5EF4-FFF2-40B4-BE49-F238E27FC236}">
                <a16:creationId xmlns:a16="http://schemas.microsoft.com/office/drawing/2014/main" id="{32D7C8E2-CE95-4139-84FE-CDE0230BADBE}"/>
              </a:ext>
            </a:extLst>
          </p:cNvPr>
          <p:cNvCxnSpPr>
            <a:cxnSpLocks/>
            <a:stCxn id="46" idx="3"/>
            <a:endCxn id="61" idx="1"/>
          </p:cNvCxnSpPr>
          <p:nvPr/>
        </p:nvCxnSpPr>
        <p:spPr>
          <a:xfrm flipV="1">
            <a:off x="5826645" y="2769285"/>
            <a:ext cx="851069" cy="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9394E3F-9F18-4CE5-9B55-13CD746F9E10}"/>
              </a:ext>
            </a:extLst>
          </p:cNvPr>
          <p:cNvSpPr txBox="1"/>
          <p:nvPr/>
        </p:nvSpPr>
        <p:spPr>
          <a:xfrm>
            <a:off x="6677714" y="2261453"/>
            <a:ext cx="1240466"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rPr>
              <a:t>The ESP-8266 send a notification to the website that is pre built which in turn sends notification to the consumer</a:t>
            </a:r>
            <a:endParaRPr lang="en-IN"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endParaRPr>
          </a:p>
        </p:txBody>
      </p:sp>
      <p:cxnSp>
        <p:nvCxnSpPr>
          <p:cNvPr id="64" name="Straight Arrow Connector 63">
            <a:extLst>
              <a:ext uri="{FF2B5EF4-FFF2-40B4-BE49-F238E27FC236}">
                <a16:creationId xmlns:a16="http://schemas.microsoft.com/office/drawing/2014/main" id="{6DE4CF7C-8412-49A0-B064-1A7DD90AD041}"/>
              </a:ext>
            </a:extLst>
          </p:cNvPr>
          <p:cNvCxnSpPr>
            <a:cxnSpLocks/>
            <a:stCxn id="54" idx="3"/>
            <a:endCxn id="65" idx="1"/>
          </p:cNvCxnSpPr>
          <p:nvPr/>
        </p:nvCxnSpPr>
        <p:spPr>
          <a:xfrm>
            <a:off x="5826645" y="3908357"/>
            <a:ext cx="925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4B2E2C1-5881-40CE-862B-76CA26E9442F}"/>
              </a:ext>
            </a:extLst>
          </p:cNvPr>
          <p:cNvSpPr txBox="1"/>
          <p:nvPr/>
        </p:nvSpPr>
        <p:spPr>
          <a:xfrm>
            <a:off x="6751673" y="3477470"/>
            <a:ext cx="1392865" cy="8617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rPr>
              <a:t>The ESP-8266 stays idle and no data is sent to the database due to the threshold amount not reached</a:t>
            </a:r>
            <a:endParaRPr lang="en-IN" sz="1000" dirty="0">
              <a:ln w="0"/>
              <a:solidFill>
                <a:schemeClr val="accent1"/>
              </a:solidFill>
              <a:effectLst>
                <a:outerShdw blurRad="38100" dist="25400" dir="5400000" algn="ctr" rotWithShape="0">
                  <a:srgbClr val="6E747A">
                    <a:alpha val="43000"/>
                  </a:srgbClr>
                </a:outerShdw>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8312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grpSp>
        <p:nvGrpSpPr>
          <p:cNvPr id="1187" name="Google Shape;1187;p44"/>
          <p:cNvGrpSpPr/>
          <p:nvPr/>
        </p:nvGrpSpPr>
        <p:grpSpPr>
          <a:xfrm>
            <a:off x="-1760804" y="992727"/>
            <a:ext cx="6106589" cy="3969629"/>
            <a:chOff x="-1760804" y="992727"/>
            <a:chExt cx="6106589" cy="3969629"/>
          </a:xfrm>
        </p:grpSpPr>
        <p:grpSp>
          <p:nvGrpSpPr>
            <p:cNvPr id="1188" name="Google Shape;1188;p44"/>
            <p:cNvGrpSpPr/>
            <p:nvPr/>
          </p:nvGrpSpPr>
          <p:grpSpPr>
            <a:xfrm rot="10800000">
              <a:off x="-1760804" y="4343397"/>
              <a:ext cx="2654142" cy="611358"/>
              <a:chOff x="6615621" y="2219307"/>
              <a:chExt cx="2654142" cy="611358"/>
            </a:xfrm>
          </p:grpSpPr>
          <p:sp>
            <p:nvSpPr>
              <p:cNvPr id="1189" name="Google Shape;1189;p44"/>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4"/>
            <p:cNvGrpSpPr/>
            <p:nvPr/>
          </p:nvGrpSpPr>
          <p:grpSpPr>
            <a:xfrm>
              <a:off x="348077" y="992727"/>
              <a:ext cx="3997708" cy="3969629"/>
              <a:chOff x="348077" y="992727"/>
              <a:chExt cx="3997708" cy="3969629"/>
            </a:xfrm>
          </p:grpSpPr>
          <p:grpSp>
            <p:nvGrpSpPr>
              <p:cNvPr id="1192" name="Google Shape;1192;p44"/>
              <p:cNvGrpSpPr/>
              <p:nvPr/>
            </p:nvGrpSpPr>
            <p:grpSpPr>
              <a:xfrm>
                <a:off x="348077" y="1018074"/>
                <a:ext cx="3997708" cy="3944282"/>
                <a:chOff x="348077" y="1018074"/>
                <a:chExt cx="3997708" cy="3944282"/>
              </a:xfrm>
            </p:grpSpPr>
            <p:sp>
              <p:nvSpPr>
                <p:cNvPr id="1193" name="Google Shape;1193;p44"/>
                <p:cNvSpPr/>
                <p:nvPr/>
              </p:nvSpPr>
              <p:spPr>
                <a:xfrm>
                  <a:off x="707798" y="4161645"/>
                  <a:ext cx="1256641" cy="441022"/>
                </a:xfrm>
                <a:custGeom>
                  <a:avLst/>
                  <a:gdLst/>
                  <a:ahLst/>
                  <a:cxnLst/>
                  <a:rect l="l" t="t" r="r" b="b"/>
                  <a:pathLst>
                    <a:path w="40883" h="14348" fill="none" extrusionOk="0">
                      <a:moveTo>
                        <a:pt x="40883" y="1"/>
                      </a:moveTo>
                      <a:lnTo>
                        <a:pt x="26536" y="14347"/>
                      </a:lnTo>
                      <a:lnTo>
                        <a:pt x="0" y="14347"/>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flipH="1">
                  <a:off x="1073385" y="1018074"/>
                  <a:ext cx="3272400" cy="3272400"/>
                </a:xfrm>
                <a:prstGeom prst="arc">
                  <a:avLst>
                    <a:gd name="adj1" fmla="val 15722627"/>
                    <a:gd name="adj2" fmla="val 8489618"/>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1921925" y="407690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1484196" y="4571436"/>
                  <a:ext cx="73463" cy="60952"/>
                </a:xfrm>
                <a:custGeom>
                  <a:avLst/>
                  <a:gdLst/>
                  <a:ahLst/>
                  <a:cxnLst/>
                  <a:rect l="l" t="t" r="r" b="b"/>
                  <a:pathLst>
                    <a:path w="2390" h="1983" extrusionOk="0">
                      <a:moveTo>
                        <a:pt x="1275" y="0"/>
                      </a:moveTo>
                      <a:cubicBezTo>
                        <a:pt x="1094" y="0"/>
                        <a:pt x="907" y="51"/>
                        <a:pt x="730" y="164"/>
                      </a:cubicBezTo>
                      <a:cubicBezTo>
                        <a:pt x="0" y="651"/>
                        <a:pt x="213" y="1775"/>
                        <a:pt x="1094" y="1958"/>
                      </a:cubicBezTo>
                      <a:cubicBezTo>
                        <a:pt x="1166" y="1974"/>
                        <a:pt x="1237" y="1983"/>
                        <a:pt x="1308" y="1983"/>
                      </a:cubicBezTo>
                      <a:cubicBezTo>
                        <a:pt x="1747" y="1983"/>
                        <a:pt x="2145" y="1669"/>
                        <a:pt x="2249" y="1198"/>
                      </a:cubicBezTo>
                      <a:cubicBezTo>
                        <a:pt x="2389" y="545"/>
                        <a:pt x="1868" y="0"/>
                        <a:pt x="127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643310" y="4538178"/>
                  <a:ext cx="128052" cy="128022"/>
                </a:xfrm>
                <a:custGeom>
                  <a:avLst/>
                  <a:gdLst/>
                  <a:ahLst/>
                  <a:cxnLst/>
                  <a:rect l="l" t="t" r="r" b="b"/>
                  <a:pathLst>
                    <a:path w="4166" h="4165" extrusionOk="0">
                      <a:moveTo>
                        <a:pt x="2098" y="0"/>
                      </a:moveTo>
                      <a:cubicBezTo>
                        <a:pt x="943" y="0"/>
                        <a:pt x="1" y="942"/>
                        <a:pt x="1" y="2097"/>
                      </a:cubicBezTo>
                      <a:cubicBezTo>
                        <a:pt x="1" y="3252"/>
                        <a:pt x="943" y="4164"/>
                        <a:pt x="2098" y="4164"/>
                      </a:cubicBezTo>
                      <a:cubicBezTo>
                        <a:pt x="3253" y="4164"/>
                        <a:pt x="4165" y="3252"/>
                        <a:pt x="4165" y="2097"/>
                      </a:cubicBezTo>
                      <a:cubicBezTo>
                        <a:pt x="4165" y="942"/>
                        <a:pt x="3253" y="0"/>
                        <a:pt x="2098" y="0"/>
                      </a:cubicBezTo>
                      <a:close/>
                    </a:path>
                  </a:pathLst>
                </a:custGeom>
                <a:solidFill>
                  <a:schemeClr val="accent2"/>
                </a:solid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562963" y="4457830"/>
                  <a:ext cx="288748" cy="288717"/>
                </a:xfrm>
                <a:custGeom>
                  <a:avLst/>
                  <a:gdLst/>
                  <a:ahLst/>
                  <a:cxnLst/>
                  <a:rect l="l" t="t" r="r" b="b"/>
                  <a:pathLst>
                    <a:path w="9394" h="9393" fill="none" extrusionOk="0">
                      <a:moveTo>
                        <a:pt x="9393" y="4711"/>
                      </a:moveTo>
                      <a:cubicBezTo>
                        <a:pt x="9393" y="7295"/>
                        <a:pt x="7296" y="9392"/>
                        <a:pt x="4712" y="9392"/>
                      </a:cubicBezTo>
                      <a:cubicBezTo>
                        <a:pt x="2129" y="9392"/>
                        <a:pt x="1" y="7295"/>
                        <a:pt x="1" y="4711"/>
                      </a:cubicBezTo>
                      <a:cubicBezTo>
                        <a:pt x="1" y="2097"/>
                        <a:pt x="2129" y="0"/>
                        <a:pt x="4712" y="0"/>
                      </a:cubicBezTo>
                      <a:cubicBezTo>
                        <a:pt x="7296" y="0"/>
                        <a:pt x="9393" y="2097"/>
                        <a:pt x="9393" y="4711"/>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48077" y="4334481"/>
                  <a:ext cx="628828" cy="627875"/>
                </a:xfrm>
                <a:custGeom>
                  <a:avLst/>
                  <a:gdLst/>
                  <a:ahLst/>
                  <a:cxnLst/>
                  <a:rect l="l" t="t" r="r" b="b"/>
                  <a:pathLst>
                    <a:path w="20458" h="20427" fill="none" extrusionOk="0">
                      <a:moveTo>
                        <a:pt x="11703" y="1"/>
                      </a:moveTo>
                      <a:cubicBezTo>
                        <a:pt x="3922" y="1"/>
                        <a:pt x="1" y="9423"/>
                        <a:pt x="5533" y="14925"/>
                      </a:cubicBezTo>
                      <a:cubicBezTo>
                        <a:pt x="11035" y="20427"/>
                        <a:pt x="20457" y="16506"/>
                        <a:pt x="20427" y="8724"/>
                      </a:cubicBezTo>
                    </a:path>
                  </a:pathLst>
                </a:custGeom>
                <a:noFill/>
                <a:ln w="243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 name="Google Shape;1200;p44"/>
              <p:cNvSpPr/>
              <p:nvPr/>
            </p:nvSpPr>
            <p:spPr>
              <a:xfrm>
                <a:off x="3919375" y="363845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2892300" y="992727"/>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 name="Google Shape;1202;p44"/>
          <p:cNvGrpSpPr/>
          <p:nvPr/>
        </p:nvGrpSpPr>
        <p:grpSpPr>
          <a:xfrm>
            <a:off x="7070148" y="-222850"/>
            <a:ext cx="1195349" cy="1078296"/>
            <a:chOff x="4404625" y="-443721"/>
            <a:chExt cx="1195349" cy="1078296"/>
          </a:xfrm>
        </p:grpSpPr>
        <p:sp>
          <p:nvSpPr>
            <p:cNvPr id="1203" name="Google Shape;1203;p4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44"/>
          <p:cNvGrpSpPr/>
          <p:nvPr/>
        </p:nvGrpSpPr>
        <p:grpSpPr>
          <a:xfrm rot="-5400000">
            <a:off x="5626137" y="-505555"/>
            <a:ext cx="2181860" cy="892524"/>
            <a:chOff x="6525475" y="148600"/>
            <a:chExt cx="2808779" cy="1148975"/>
          </a:xfrm>
        </p:grpSpPr>
        <p:sp>
          <p:nvSpPr>
            <p:cNvPr id="1206" name="Google Shape;1206;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4"/>
          <p:cNvGrpSpPr/>
          <p:nvPr/>
        </p:nvGrpSpPr>
        <p:grpSpPr>
          <a:xfrm rot="-5400000">
            <a:off x="6049566" y="-247490"/>
            <a:ext cx="2181860" cy="892524"/>
            <a:chOff x="6525475" y="148600"/>
            <a:chExt cx="2808779" cy="1148975"/>
          </a:xfrm>
        </p:grpSpPr>
        <p:sp>
          <p:nvSpPr>
            <p:cNvPr id="1209" name="Google Shape;1209;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44"/>
          <p:cNvSpPr txBox="1">
            <a:spLocks noGrp="1"/>
          </p:cNvSpPr>
          <p:nvPr>
            <p:ph type="title"/>
          </p:nvPr>
        </p:nvSpPr>
        <p:spPr>
          <a:xfrm>
            <a:off x="1681800" y="1919564"/>
            <a:ext cx="5780400" cy="13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MECHANISM</a:t>
            </a:r>
            <a:endParaRPr sz="6600" dirty="0">
              <a:solidFill>
                <a:schemeClr val="accent1"/>
              </a:solidFill>
            </a:endParaRPr>
          </a:p>
        </p:txBody>
      </p:sp>
      <p:sp>
        <p:nvSpPr>
          <p:cNvPr id="1213" name="Google Shape;1213;p44"/>
          <p:cNvSpPr/>
          <p:nvPr/>
        </p:nvSpPr>
        <p:spPr>
          <a:xfrm flipH="1">
            <a:off x="1335850" y="1280600"/>
            <a:ext cx="2747400" cy="2747400"/>
          </a:xfrm>
          <a:prstGeom prst="arc">
            <a:avLst>
              <a:gd name="adj1" fmla="val 16194198"/>
              <a:gd name="adj2" fmla="val 5442633"/>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45"/>
          <p:cNvSpPr txBox="1">
            <a:spLocks noGrp="1"/>
          </p:cNvSpPr>
          <p:nvPr>
            <p:ph type="body" idx="1"/>
          </p:nvPr>
        </p:nvSpPr>
        <p:spPr>
          <a:xfrm>
            <a:off x="1304113" y="1017600"/>
            <a:ext cx="4412774" cy="37760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en-IN" dirty="0"/>
          </a:p>
          <a:p>
            <a:pPr marL="0" lvl="0" indent="0" algn="l" rtl="0">
              <a:spcBef>
                <a:spcPts val="0"/>
              </a:spcBef>
              <a:spcAft>
                <a:spcPts val="0"/>
              </a:spcAft>
              <a:buClr>
                <a:srgbClr val="273D40"/>
              </a:buClr>
              <a:buSzPts val="600"/>
              <a:buFont typeface="Arial"/>
              <a:buNone/>
            </a:pPr>
            <a:endParaRPr lang="en-IN" dirty="0"/>
          </a:p>
          <a:p>
            <a:pPr marL="457200" lvl="0" indent="-317500" algn="l" rtl="0">
              <a:spcBef>
                <a:spcPts val="0"/>
              </a:spcBef>
              <a:spcAft>
                <a:spcPts val="0"/>
              </a:spcAft>
              <a:buSzPts val="1400"/>
              <a:buChar char="●"/>
            </a:pPr>
            <a:r>
              <a:rPr lang="en" dirty="0"/>
              <a:t>As shown in the image, the user will have to just insert an extension below container to use the system.</a:t>
            </a:r>
          </a:p>
          <a:p>
            <a:pPr marL="457200" lvl="0" indent="-317500" algn="l" rtl="0">
              <a:spcBef>
                <a:spcPts val="0"/>
              </a:spcBef>
              <a:spcAft>
                <a:spcPts val="0"/>
              </a:spcAft>
              <a:buSzPts val="1400"/>
              <a:buChar char="●"/>
            </a:pPr>
            <a:r>
              <a:rPr lang="en" dirty="0"/>
              <a:t>This extension contains the circuitry of the system.</a:t>
            </a:r>
          </a:p>
          <a:p>
            <a:pPr marL="457200" lvl="0" indent="-317500" algn="l" rtl="0">
              <a:spcBef>
                <a:spcPts val="0"/>
              </a:spcBef>
              <a:spcAft>
                <a:spcPts val="0"/>
              </a:spcAft>
              <a:buSzPts val="1400"/>
              <a:buChar char="●"/>
            </a:pPr>
            <a:r>
              <a:rPr lang="en" dirty="0"/>
              <a:t>The height of the extension is 10 CM from which, the container will be inserted and placed on the load cell, in the above 5 CM and the remaining part will consists ESP8266 and HX711 module.</a:t>
            </a:r>
          </a:p>
          <a:p>
            <a:pPr marL="457200" lvl="0" indent="-317500" algn="l" rtl="0">
              <a:spcBef>
                <a:spcPts val="0"/>
              </a:spcBef>
              <a:spcAft>
                <a:spcPts val="0"/>
              </a:spcAft>
              <a:buSzPts val="1400"/>
              <a:buChar char="●"/>
            </a:pPr>
            <a:r>
              <a:rPr lang="en" dirty="0"/>
              <a:t>Excess space is allotted to the circuitry part because we will pack whole circuit between cushionings, so that even if the container get damaged by any cause there will be very less effect on the circuitry. </a:t>
            </a:r>
          </a:p>
        </p:txBody>
      </p:sp>
      <p:sp>
        <p:nvSpPr>
          <p:cNvPr id="1219" name="Google Shape;1219;p4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ESP8266 POSITION </a:t>
            </a:r>
            <a:endParaRPr dirty="0"/>
          </a:p>
        </p:txBody>
      </p:sp>
      <p:sp>
        <p:nvSpPr>
          <p:cNvPr id="1220" name="Google Shape;1220;p45"/>
          <p:cNvSpPr/>
          <p:nvPr/>
        </p:nvSpPr>
        <p:spPr>
          <a:xfrm flipH="1">
            <a:off x="6119361" y="2477624"/>
            <a:ext cx="1676948" cy="1671811"/>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45"/>
          <p:cNvGrpSpPr/>
          <p:nvPr/>
        </p:nvGrpSpPr>
        <p:grpSpPr>
          <a:xfrm flipH="1">
            <a:off x="7991704" y="2593209"/>
            <a:ext cx="289868" cy="1440637"/>
            <a:chOff x="456616" y="2161476"/>
            <a:chExt cx="289868" cy="852000"/>
          </a:xfrm>
        </p:grpSpPr>
        <p:sp>
          <p:nvSpPr>
            <p:cNvPr id="1222" name="Google Shape;1222;p4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45"/>
          <p:cNvGrpSpPr/>
          <p:nvPr/>
        </p:nvGrpSpPr>
        <p:grpSpPr>
          <a:xfrm rot="-5400000" flipH="1">
            <a:off x="6812900" y="1361477"/>
            <a:ext cx="289868" cy="1536971"/>
            <a:chOff x="456616" y="2161477"/>
            <a:chExt cx="289868" cy="852000"/>
          </a:xfrm>
        </p:grpSpPr>
        <p:sp>
          <p:nvSpPr>
            <p:cNvPr id="1228" name="Google Shape;1228;p45"/>
            <p:cNvSpPr/>
            <p:nvPr/>
          </p:nvSpPr>
          <p:spPr>
            <a:xfrm rot="162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4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43" name="Google Shape;1243;p45"/>
          <p:cNvCxnSpPr>
            <a:cxnSpLocks/>
          </p:cNvCxnSpPr>
          <p:nvPr/>
        </p:nvCxnSpPr>
        <p:spPr>
          <a:xfrm>
            <a:off x="5799997" y="1734031"/>
            <a:ext cx="0" cy="2891030"/>
          </a:xfrm>
          <a:prstGeom prst="straightConnector1">
            <a:avLst/>
          </a:prstGeom>
          <a:noFill/>
          <a:ln w="28575" cap="flat" cmpd="sng">
            <a:solidFill>
              <a:schemeClr val="accent2"/>
            </a:solidFill>
            <a:prstDash val="solid"/>
            <a:round/>
            <a:headEnd type="oval" w="med" len="med"/>
            <a:tailEnd type="oval" w="med" len="med"/>
          </a:ln>
        </p:spPr>
      </p:cxnSp>
      <p:pic>
        <p:nvPicPr>
          <p:cNvPr id="5" name="Picture 4">
            <a:extLst>
              <a:ext uri="{FF2B5EF4-FFF2-40B4-BE49-F238E27FC236}">
                <a16:creationId xmlns:a16="http://schemas.microsoft.com/office/drawing/2014/main" id="{122DDBDF-3437-41BA-B328-D57D36C677D4}"/>
              </a:ext>
            </a:extLst>
          </p:cNvPr>
          <p:cNvPicPr>
            <a:picLocks noChangeAspect="1"/>
          </p:cNvPicPr>
          <p:nvPr/>
        </p:nvPicPr>
        <p:blipFill>
          <a:blip r:embed="rId3"/>
          <a:stretch>
            <a:fillRect/>
          </a:stretch>
        </p:blipFill>
        <p:spPr>
          <a:xfrm>
            <a:off x="6189349" y="2593210"/>
            <a:ext cx="1536971" cy="144063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45"/>
          <p:cNvSpPr txBox="1">
            <a:spLocks noGrp="1"/>
          </p:cNvSpPr>
          <p:nvPr>
            <p:ph type="body" idx="1"/>
          </p:nvPr>
        </p:nvSpPr>
        <p:spPr>
          <a:xfrm>
            <a:off x="1304113" y="1017600"/>
            <a:ext cx="4412774" cy="37760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endParaRPr lang="en-IN" dirty="0"/>
          </a:p>
          <a:p>
            <a:pPr marL="0" lvl="0" indent="0" algn="l" rtl="0">
              <a:spcBef>
                <a:spcPts val="0"/>
              </a:spcBef>
              <a:spcAft>
                <a:spcPts val="0"/>
              </a:spcAft>
              <a:buClr>
                <a:srgbClr val="273D40"/>
              </a:buClr>
              <a:buSzPts val="600"/>
              <a:buFont typeface="Arial"/>
              <a:buNone/>
            </a:pPr>
            <a:endParaRPr lang="en-IN" dirty="0"/>
          </a:p>
          <a:p>
            <a:pPr marL="457200" lvl="0" indent="-317500" algn="l" rtl="0">
              <a:spcBef>
                <a:spcPts val="0"/>
              </a:spcBef>
              <a:spcAft>
                <a:spcPts val="0"/>
              </a:spcAft>
              <a:buSzPts val="1400"/>
              <a:buChar char="●"/>
            </a:pPr>
            <a:r>
              <a:rPr lang="en" dirty="0"/>
              <a:t>As shown in the video, There is a plate separating the load cell and the container part.</a:t>
            </a:r>
          </a:p>
          <a:p>
            <a:pPr marL="457200" lvl="0" indent="-317500" algn="l" rtl="0">
              <a:spcBef>
                <a:spcPts val="0"/>
              </a:spcBef>
              <a:spcAft>
                <a:spcPts val="0"/>
              </a:spcAft>
              <a:buSzPts val="1400"/>
              <a:buChar char="●"/>
            </a:pPr>
            <a:r>
              <a:rPr lang="en" dirty="0"/>
              <a:t>First of all this will limit the interaction of load cell with the different thing which will help to increase the life of load cell.</a:t>
            </a:r>
          </a:p>
          <a:p>
            <a:pPr marL="457200" lvl="0" indent="-317500" algn="l" rtl="0">
              <a:spcBef>
                <a:spcPts val="0"/>
              </a:spcBef>
              <a:spcAft>
                <a:spcPts val="0"/>
              </a:spcAft>
              <a:buSzPts val="1400"/>
              <a:buChar char="●"/>
            </a:pPr>
            <a:r>
              <a:rPr lang="en" dirty="0"/>
              <a:t>Secondly, the separation plate will help to balance the container above the load cell.</a:t>
            </a:r>
          </a:p>
          <a:p>
            <a:pPr marL="457200" lvl="0" indent="-317500" algn="l" rtl="0">
              <a:spcBef>
                <a:spcPts val="0"/>
              </a:spcBef>
              <a:spcAft>
                <a:spcPts val="0"/>
              </a:spcAft>
              <a:buSzPts val="1400"/>
              <a:buChar char="●"/>
            </a:pPr>
            <a:r>
              <a:rPr lang="en" dirty="0"/>
              <a:t>Also it will enhance the look of the mechanism because no part of the circuit </a:t>
            </a:r>
            <a:r>
              <a:rPr lang="en-IN" dirty="0"/>
              <a:t>is visible to the user.</a:t>
            </a:r>
            <a:endParaRPr lang="en" dirty="0"/>
          </a:p>
        </p:txBody>
      </p:sp>
      <p:sp>
        <p:nvSpPr>
          <p:cNvPr id="1219" name="Google Shape;1219;p4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ESP8266 POSITION </a:t>
            </a:r>
            <a:endParaRPr dirty="0"/>
          </a:p>
        </p:txBody>
      </p:sp>
      <p:sp>
        <p:nvSpPr>
          <p:cNvPr id="1220" name="Google Shape;1220;p45"/>
          <p:cNvSpPr/>
          <p:nvPr/>
        </p:nvSpPr>
        <p:spPr>
          <a:xfrm flipH="1">
            <a:off x="6119361" y="2571750"/>
            <a:ext cx="1676948" cy="1577685"/>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45"/>
          <p:cNvGrpSpPr/>
          <p:nvPr/>
        </p:nvGrpSpPr>
        <p:grpSpPr>
          <a:xfrm flipH="1">
            <a:off x="7991704" y="2593209"/>
            <a:ext cx="289868" cy="1440637"/>
            <a:chOff x="456616" y="2161476"/>
            <a:chExt cx="289868" cy="852000"/>
          </a:xfrm>
        </p:grpSpPr>
        <p:sp>
          <p:nvSpPr>
            <p:cNvPr id="1222" name="Google Shape;1222;p4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45"/>
          <p:cNvGrpSpPr/>
          <p:nvPr/>
        </p:nvGrpSpPr>
        <p:grpSpPr>
          <a:xfrm rot="-5400000" flipH="1">
            <a:off x="6808789" y="1497850"/>
            <a:ext cx="289868" cy="1536971"/>
            <a:chOff x="456616" y="2161477"/>
            <a:chExt cx="289868" cy="852000"/>
          </a:xfrm>
        </p:grpSpPr>
        <p:sp>
          <p:nvSpPr>
            <p:cNvPr id="1228" name="Google Shape;1228;p45"/>
            <p:cNvSpPr/>
            <p:nvPr/>
          </p:nvSpPr>
          <p:spPr>
            <a:xfrm rot="162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4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43" name="Google Shape;1243;p45"/>
          <p:cNvCxnSpPr>
            <a:cxnSpLocks/>
          </p:cNvCxnSpPr>
          <p:nvPr/>
        </p:nvCxnSpPr>
        <p:spPr>
          <a:xfrm>
            <a:off x="5799997" y="1734031"/>
            <a:ext cx="0" cy="2891030"/>
          </a:xfrm>
          <a:prstGeom prst="straightConnector1">
            <a:avLst/>
          </a:prstGeom>
          <a:noFill/>
          <a:ln w="28575" cap="flat" cmpd="sng">
            <a:solidFill>
              <a:schemeClr val="accent2"/>
            </a:solidFill>
            <a:prstDash val="solid"/>
            <a:round/>
            <a:headEnd type="oval" w="med" len="med"/>
            <a:tailEnd type="oval" w="med" len="med"/>
          </a:ln>
        </p:spPr>
      </p:cxnSp>
      <p:pic>
        <p:nvPicPr>
          <p:cNvPr id="2" name="Separation Mechanism">
            <a:hlinkClick r:id="" action="ppaction://media"/>
            <a:extLst>
              <a:ext uri="{FF2B5EF4-FFF2-40B4-BE49-F238E27FC236}">
                <a16:creationId xmlns:a16="http://schemas.microsoft.com/office/drawing/2014/main" id="{7EFAECEB-3B8A-4ED5-96FD-C64C9C202C0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67560" y="2602844"/>
            <a:ext cx="1772327" cy="1523460"/>
          </a:xfrm>
          <a:prstGeom prst="rect">
            <a:avLst/>
          </a:prstGeom>
        </p:spPr>
      </p:pic>
    </p:spTree>
    <p:extLst>
      <p:ext uri="{BB962C8B-B14F-4D97-AF65-F5344CB8AC3E}">
        <p14:creationId xmlns:p14="http://schemas.microsoft.com/office/powerpoint/2010/main" val="92224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46"/>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COST ESTIMATION FOR ONE CONTAINER</a:t>
            </a:r>
            <a:endParaRPr dirty="0"/>
          </a:p>
        </p:txBody>
      </p:sp>
      <p:graphicFrame>
        <p:nvGraphicFramePr>
          <p:cNvPr id="1249" name="Google Shape;1249;p46"/>
          <p:cNvGraphicFramePr/>
          <p:nvPr>
            <p:extLst>
              <p:ext uri="{D42A27DB-BD31-4B8C-83A1-F6EECF244321}">
                <p14:modId xmlns:p14="http://schemas.microsoft.com/office/powerpoint/2010/main" val="556304000"/>
              </p:ext>
            </p:extLst>
          </p:nvPr>
        </p:nvGraphicFramePr>
        <p:xfrm>
          <a:off x="2088572" y="1142999"/>
          <a:ext cx="4966855" cy="3789465"/>
        </p:xfrm>
        <a:graphic>
          <a:graphicData uri="http://schemas.openxmlformats.org/drawingml/2006/table">
            <a:tbl>
              <a:tblPr>
                <a:noFill/>
                <a:tableStyleId>{8E3ABE98-4550-4845-8AAC-4DA415FC3D15}</a:tableStyleId>
              </a:tblPr>
              <a:tblGrid>
                <a:gridCol w="2570586">
                  <a:extLst>
                    <a:ext uri="{9D8B030D-6E8A-4147-A177-3AD203B41FA5}">
                      <a16:colId xmlns:a16="http://schemas.microsoft.com/office/drawing/2014/main" val="20000"/>
                    </a:ext>
                  </a:extLst>
                </a:gridCol>
                <a:gridCol w="2396269">
                  <a:extLst>
                    <a:ext uri="{9D8B030D-6E8A-4147-A177-3AD203B41FA5}">
                      <a16:colId xmlns:a16="http://schemas.microsoft.com/office/drawing/2014/main" val="20001"/>
                    </a:ext>
                  </a:extLst>
                </a:gridCol>
              </a:tblGrid>
              <a:tr h="760225">
                <a:tc>
                  <a:txBody>
                    <a:bodyPr/>
                    <a:lstStyle/>
                    <a:p>
                      <a:pPr marL="0" lvl="0" indent="0" algn="ctr" rtl="0">
                        <a:lnSpc>
                          <a:spcPct val="100000"/>
                        </a:lnSpc>
                        <a:spcBef>
                          <a:spcPts val="0"/>
                        </a:spcBef>
                        <a:spcAft>
                          <a:spcPts val="0"/>
                        </a:spcAft>
                        <a:buNone/>
                      </a:pPr>
                      <a:r>
                        <a:rPr lang="en-US" b="1" dirty="0">
                          <a:solidFill>
                            <a:schemeClr val="dk1"/>
                          </a:solidFill>
                          <a:latin typeface="Montserrat"/>
                          <a:ea typeface="Montserrat"/>
                          <a:cs typeface="Montserrat"/>
                          <a:sym typeface="Montserrat"/>
                        </a:rPr>
                        <a:t>COMPONENTS</a:t>
                      </a:r>
                      <a:endParaRPr b="1" dirty="0">
                        <a:solidFill>
                          <a:schemeClr val="dk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lvl="0" indent="0" algn="ctr" rtl="0">
                        <a:lnSpc>
                          <a:spcPct val="100000"/>
                        </a:lnSpc>
                        <a:spcBef>
                          <a:spcPts val="0"/>
                        </a:spcBef>
                        <a:spcAft>
                          <a:spcPts val="0"/>
                        </a:spcAft>
                        <a:buNone/>
                      </a:pPr>
                      <a:r>
                        <a:rPr lang="en-US" b="1" dirty="0">
                          <a:solidFill>
                            <a:schemeClr val="dk1"/>
                          </a:solidFill>
                          <a:latin typeface="Montserrat"/>
                          <a:ea typeface="Montserrat"/>
                          <a:cs typeface="Montserrat"/>
                          <a:sym typeface="Montserrat"/>
                        </a:rPr>
                        <a:t>COST</a:t>
                      </a:r>
                      <a:endParaRPr b="1" dirty="0">
                        <a:solidFill>
                          <a:schemeClr val="dk1"/>
                        </a:solidFill>
                        <a:latin typeface="Montserrat"/>
                        <a:ea typeface="Montserrat"/>
                        <a:cs typeface="Montserrat"/>
                        <a:sym typeface="Montserra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763283">
                <a:tc>
                  <a:txBody>
                    <a:bodyPr/>
                    <a:lstStyle/>
                    <a:p>
                      <a:pPr marL="0" lvl="0" indent="0" algn="ctr" rtl="0">
                        <a:lnSpc>
                          <a:spcPct val="100000"/>
                        </a:lnSpc>
                        <a:spcBef>
                          <a:spcPts val="0"/>
                        </a:spcBef>
                        <a:spcAft>
                          <a:spcPts val="0"/>
                        </a:spcAft>
                        <a:buNone/>
                      </a:pPr>
                      <a:r>
                        <a:rPr lang="en" b="1" dirty="0">
                          <a:solidFill>
                            <a:schemeClr val="lt1"/>
                          </a:solidFill>
                          <a:latin typeface="Montserrat"/>
                          <a:ea typeface="Montserrat"/>
                          <a:cs typeface="Montserrat"/>
                          <a:sym typeface="Montserrat"/>
                        </a:rPr>
                        <a:t>Load Cell </a:t>
                      </a:r>
                      <a:endParaRPr b="1" dirty="0">
                        <a:solidFill>
                          <a:schemeClr val="lt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270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US" b="1" dirty="0">
                          <a:solidFill>
                            <a:schemeClr val="accent1"/>
                          </a:solidFill>
                          <a:latin typeface="Montserrat"/>
                          <a:ea typeface="Montserrat"/>
                          <a:cs typeface="Montserrat"/>
                          <a:sym typeface="Montserrat"/>
                        </a:rPr>
                        <a:t>200</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2700"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55319">
                <a:tc>
                  <a:txBody>
                    <a:bodyPr/>
                    <a:lstStyle/>
                    <a:p>
                      <a:pPr marL="0" lvl="0" indent="0" algn="ctr" rtl="0">
                        <a:lnSpc>
                          <a:spcPct val="100000"/>
                        </a:lnSpc>
                        <a:spcBef>
                          <a:spcPts val="0"/>
                        </a:spcBef>
                        <a:spcAft>
                          <a:spcPts val="0"/>
                        </a:spcAft>
                        <a:buNone/>
                      </a:pPr>
                      <a:r>
                        <a:rPr lang="en" b="1" dirty="0">
                          <a:solidFill>
                            <a:schemeClr val="lt1"/>
                          </a:solidFill>
                          <a:latin typeface="Montserrat"/>
                          <a:ea typeface="Montserrat"/>
                          <a:cs typeface="Montserrat"/>
                          <a:sym typeface="Montserrat"/>
                        </a:rPr>
                        <a:t>HX711 Module</a:t>
                      </a:r>
                      <a:endParaRPr b="1" dirty="0">
                        <a:solidFill>
                          <a:schemeClr val="lt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US" b="1" dirty="0">
                          <a:solidFill>
                            <a:schemeClr val="accent1"/>
                          </a:solidFill>
                          <a:latin typeface="Montserrat"/>
                          <a:ea typeface="Montserrat"/>
                          <a:cs typeface="Montserrat"/>
                          <a:sym typeface="Montserrat"/>
                        </a:rPr>
                        <a:t>54</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55319">
                <a:tc>
                  <a:txBody>
                    <a:bodyPr/>
                    <a:lstStyle/>
                    <a:p>
                      <a:pPr marL="0" lvl="0" indent="0" algn="ctr" rtl="0">
                        <a:lnSpc>
                          <a:spcPct val="100000"/>
                        </a:lnSpc>
                        <a:spcBef>
                          <a:spcPts val="0"/>
                        </a:spcBef>
                        <a:spcAft>
                          <a:spcPts val="0"/>
                        </a:spcAft>
                        <a:buNone/>
                      </a:pPr>
                      <a:r>
                        <a:rPr lang="en" b="1" dirty="0">
                          <a:solidFill>
                            <a:schemeClr val="lt1"/>
                          </a:solidFill>
                          <a:latin typeface="Montserrat"/>
                          <a:ea typeface="Montserrat"/>
                          <a:cs typeface="Montserrat"/>
                          <a:sym typeface="Montserrat"/>
                        </a:rPr>
                        <a:t>ESP8266</a:t>
                      </a:r>
                      <a:endParaRPr b="1" dirty="0">
                        <a:solidFill>
                          <a:schemeClr val="lt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accent4"/>
                    </a:solidFill>
                  </a:tcPr>
                </a:tc>
                <a:tc>
                  <a:txBody>
                    <a:bodyPr/>
                    <a:lstStyle/>
                    <a:p>
                      <a:pPr marL="0" lvl="0" indent="0" algn="ctr" rtl="0">
                        <a:lnSpc>
                          <a:spcPct val="100000"/>
                        </a:lnSpc>
                        <a:spcBef>
                          <a:spcPts val="0"/>
                        </a:spcBef>
                        <a:spcAft>
                          <a:spcPts val="0"/>
                        </a:spcAft>
                        <a:buNone/>
                      </a:pPr>
                      <a:r>
                        <a:rPr lang="en-US" b="1" dirty="0">
                          <a:solidFill>
                            <a:schemeClr val="accent1"/>
                          </a:solidFill>
                          <a:latin typeface="Montserrat"/>
                          <a:ea typeface="Montserrat"/>
                          <a:cs typeface="Montserrat"/>
                          <a:sym typeface="Montserrat"/>
                        </a:rPr>
                        <a:t>248</a:t>
                      </a:r>
                      <a:endParaRPr b="1" dirty="0">
                        <a:solidFill>
                          <a:schemeClr val="accent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55319">
                <a:tc>
                  <a:txBody>
                    <a:bodyPr/>
                    <a:lstStyle/>
                    <a:p>
                      <a:pPr marL="0" lvl="0" indent="0" algn="ctr" rtl="0">
                        <a:lnSpc>
                          <a:spcPct val="100000"/>
                        </a:lnSpc>
                        <a:spcBef>
                          <a:spcPts val="0"/>
                        </a:spcBef>
                        <a:spcAft>
                          <a:spcPts val="0"/>
                        </a:spcAft>
                        <a:buNone/>
                      </a:pPr>
                      <a:r>
                        <a:rPr lang="en-US" b="1" dirty="0">
                          <a:solidFill>
                            <a:schemeClr val="tx1"/>
                          </a:solidFill>
                          <a:latin typeface="Montserrat"/>
                          <a:ea typeface="Montserrat"/>
                          <a:cs typeface="Montserrat"/>
                          <a:sym typeface="Montserrat"/>
                        </a:rPr>
                        <a:t>TOTAL</a:t>
                      </a:r>
                      <a:endParaRPr b="1" dirty="0">
                        <a:solidFill>
                          <a:schemeClr val="tx1"/>
                        </a:solidFill>
                        <a:latin typeface="Montserrat"/>
                        <a:ea typeface="Montserrat"/>
                        <a:cs typeface="Montserrat"/>
                        <a:sym typeface="Montserrat"/>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lnSpc>
                          <a:spcPct val="100000"/>
                        </a:lnSpc>
                        <a:spcBef>
                          <a:spcPts val="0"/>
                        </a:spcBef>
                        <a:spcAft>
                          <a:spcPts val="0"/>
                        </a:spcAft>
                        <a:buNone/>
                      </a:pPr>
                      <a:r>
                        <a:rPr lang="en-US" b="1" dirty="0">
                          <a:solidFill>
                            <a:schemeClr val="accent1"/>
                          </a:solidFill>
                          <a:latin typeface="Montserrat"/>
                          <a:ea typeface="Montserrat"/>
                          <a:cs typeface="Montserrat"/>
                          <a:sym typeface="Montserrat"/>
                        </a:rPr>
                        <a:t>502</a:t>
                      </a:r>
                      <a:endParaRPr b="1" dirty="0">
                        <a:solidFill>
                          <a:schemeClr val="accent1"/>
                        </a:solidFill>
                        <a:latin typeface="Montserrat"/>
                        <a:ea typeface="Montserrat"/>
                        <a:cs typeface="Montserrat"/>
                        <a:sym typeface="Montserrat"/>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74204857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35"/>
          <p:cNvSpPr txBox="1">
            <a:spLocks noGrp="1"/>
          </p:cNvSpPr>
          <p:nvPr>
            <p:ph type="title"/>
          </p:nvPr>
        </p:nvSpPr>
        <p:spPr>
          <a:xfrm>
            <a:off x="719988" y="1809643"/>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PROBLEM</a:t>
            </a:r>
            <a:endParaRPr dirty="0"/>
          </a:p>
        </p:txBody>
      </p:sp>
      <p:sp>
        <p:nvSpPr>
          <p:cNvPr id="909" name="Google Shape;909;p35"/>
          <p:cNvSpPr txBox="1">
            <a:spLocks noGrp="1"/>
          </p:cNvSpPr>
          <p:nvPr>
            <p:ph type="title" idx="2"/>
          </p:nvPr>
        </p:nvSpPr>
        <p:spPr>
          <a:xfrm>
            <a:off x="720000" y="1295822"/>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10" name="Google Shape;910;p35"/>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Problem Statement and Approach towards the solution.</a:t>
            </a:r>
            <a:endParaRPr dirty="0"/>
          </a:p>
        </p:txBody>
      </p:sp>
      <p:sp>
        <p:nvSpPr>
          <p:cNvPr id="911" name="Google Shape;911;p35"/>
          <p:cNvSpPr txBox="1">
            <a:spLocks noGrp="1"/>
          </p:cNvSpPr>
          <p:nvPr>
            <p:ph type="title" idx="3"/>
          </p:nvPr>
        </p:nvSpPr>
        <p:spPr>
          <a:xfrm>
            <a:off x="3884913" y="1809643"/>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DETAILED EXPLANATION</a:t>
            </a:r>
            <a:endParaRPr dirty="0"/>
          </a:p>
        </p:txBody>
      </p:sp>
      <p:sp>
        <p:nvSpPr>
          <p:cNvPr id="912" name="Google Shape;912;p35"/>
          <p:cNvSpPr txBox="1">
            <a:spLocks noGrp="1"/>
          </p:cNvSpPr>
          <p:nvPr>
            <p:ph type="title" idx="4"/>
          </p:nvPr>
        </p:nvSpPr>
        <p:spPr>
          <a:xfrm>
            <a:off x="3884925" y="1295822"/>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13" name="Google Shape;913;p35"/>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Solution and It’s Explanation in depth</a:t>
            </a:r>
            <a:endParaRPr dirty="0"/>
          </a:p>
        </p:txBody>
      </p:sp>
      <p:sp>
        <p:nvSpPr>
          <p:cNvPr id="914" name="Google Shape;914;p35"/>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915" name="Google Shape;915;p35"/>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MECHANISM</a:t>
            </a:r>
            <a:endParaRPr dirty="0"/>
          </a:p>
        </p:txBody>
      </p:sp>
      <p:sp>
        <p:nvSpPr>
          <p:cNvPr id="916" name="Google Shape;916;p35"/>
          <p:cNvSpPr txBox="1">
            <a:spLocks noGrp="1"/>
          </p:cNvSpPr>
          <p:nvPr>
            <p:ph type="title" idx="8"/>
          </p:nvPr>
        </p:nvSpPr>
        <p:spPr>
          <a:xfrm>
            <a:off x="720000" y="3053977"/>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917" name="Google Shape;917;p35"/>
          <p:cNvSpPr txBox="1">
            <a:spLocks noGrp="1"/>
          </p:cNvSpPr>
          <p:nvPr>
            <p:ph type="subTitle" idx="9"/>
          </p:nvPr>
        </p:nvSpPr>
        <p:spPr>
          <a:xfrm>
            <a:off x="719988" y="4203250"/>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3-D Model and how it works</a:t>
            </a:r>
            <a:endParaRPr dirty="0"/>
          </a:p>
        </p:txBody>
      </p:sp>
      <p:sp>
        <p:nvSpPr>
          <p:cNvPr id="918" name="Google Shape;918;p35"/>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CIRCUITS</a:t>
            </a:r>
            <a:endParaRPr dirty="0"/>
          </a:p>
        </p:txBody>
      </p:sp>
      <p:sp>
        <p:nvSpPr>
          <p:cNvPr id="919" name="Google Shape;919;p35"/>
          <p:cNvSpPr txBox="1">
            <a:spLocks noGrp="1"/>
          </p:cNvSpPr>
          <p:nvPr>
            <p:ph type="title" idx="14"/>
          </p:nvPr>
        </p:nvSpPr>
        <p:spPr>
          <a:xfrm>
            <a:off x="3884925" y="3053977"/>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920" name="Google Shape;920;p35"/>
          <p:cNvSpPr txBox="1">
            <a:spLocks noGrp="1"/>
          </p:cNvSpPr>
          <p:nvPr>
            <p:ph type="subTitle" idx="15"/>
          </p:nvPr>
        </p:nvSpPr>
        <p:spPr>
          <a:xfrm>
            <a:off x="3884913" y="4203250"/>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Circuit Diagrams and 3-D model of the project</a:t>
            </a:r>
            <a:endParaRPr dirty="0"/>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52" name="Google Shape;952;p35"/>
          <p:cNvCxnSpPr>
            <a:stCxn id="909" idx="3"/>
            <a:endCxn id="912" idx="1"/>
          </p:cNvCxnSpPr>
          <p:nvPr/>
        </p:nvCxnSpPr>
        <p:spPr>
          <a:xfrm>
            <a:off x="1628400" y="1559672"/>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953" name="Google Shape;953;p35"/>
          <p:cNvCxnSpPr/>
          <p:nvPr/>
        </p:nvCxnSpPr>
        <p:spPr>
          <a:xfrm>
            <a:off x="1621725" y="3317828"/>
            <a:ext cx="2256600" cy="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1"/>
          <p:cNvSpPr txBox="1">
            <a:spLocks noGrp="1"/>
          </p:cNvSpPr>
          <p:nvPr>
            <p:ph type="title"/>
          </p:nvPr>
        </p:nvSpPr>
        <p:spPr>
          <a:xfrm>
            <a:off x="1423575" y="1419600"/>
            <a:ext cx="5274902"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200" dirty="0"/>
              <a:t>CIRCUITS</a:t>
            </a:r>
            <a:endParaRPr sz="5200" dirty="0"/>
          </a:p>
        </p:txBody>
      </p:sp>
      <p:grpSp>
        <p:nvGrpSpPr>
          <p:cNvPr id="1096" name="Google Shape;1096;p41"/>
          <p:cNvGrpSpPr/>
          <p:nvPr/>
        </p:nvGrpSpPr>
        <p:grpSpPr>
          <a:xfrm>
            <a:off x="2300427" y="112222"/>
            <a:ext cx="6969336" cy="4919052"/>
            <a:chOff x="2300427" y="112222"/>
            <a:chExt cx="6969336" cy="4919052"/>
          </a:xfrm>
        </p:grpSpPr>
        <p:grpSp>
          <p:nvGrpSpPr>
            <p:cNvPr id="1097" name="Google Shape;1097;p41"/>
            <p:cNvGrpSpPr/>
            <p:nvPr/>
          </p:nvGrpSpPr>
          <p:grpSpPr>
            <a:xfrm rot="-2700000" flipH="1">
              <a:off x="3277565" y="987828"/>
              <a:ext cx="3211454" cy="3167835"/>
              <a:chOff x="2632375" y="3610525"/>
              <a:chExt cx="1063875" cy="1049425"/>
            </a:xfrm>
          </p:grpSpPr>
          <p:sp>
            <p:nvSpPr>
              <p:cNvPr id="1098" name="Google Shape;1098;p41"/>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1"/>
            <p:cNvGrpSpPr/>
            <p:nvPr/>
          </p:nvGrpSpPr>
          <p:grpSpPr>
            <a:xfrm rot="-2090361">
              <a:off x="2998105" y="798847"/>
              <a:ext cx="3516348" cy="3545802"/>
              <a:chOff x="6711775" y="1299325"/>
              <a:chExt cx="3277015" cy="3304464"/>
            </a:xfrm>
          </p:grpSpPr>
          <p:sp>
            <p:nvSpPr>
              <p:cNvPr id="1102" name="Google Shape;1102;p41"/>
              <p:cNvSpPr/>
              <p:nvPr/>
            </p:nvSpPr>
            <p:spPr>
              <a:xfrm>
                <a:off x="6711775" y="1327877"/>
                <a:ext cx="3277015" cy="3275912"/>
              </a:xfrm>
              <a:custGeom>
                <a:avLst/>
                <a:gdLst/>
                <a:ahLst/>
                <a:cxnLst/>
                <a:rect l="l" t="t" r="r" b="b"/>
                <a:pathLst>
                  <a:path w="92161" h="92130" fill="none" extrusionOk="0">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9627695" y="2121819"/>
                <a:ext cx="85800" cy="71222"/>
              </a:xfrm>
              <a:custGeom>
                <a:avLst/>
                <a:gdLst/>
                <a:ahLst/>
                <a:cxnLst/>
                <a:rect l="l" t="t" r="r" b="b"/>
                <a:pathLst>
                  <a:path w="2413" h="2003" extrusionOk="0">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8409670" y="1299325"/>
                <a:ext cx="84982" cy="70546"/>
              </a:xfrm>
              <a:custGeom>
                <a:avLst/>
                <a:gdLst/>
                <a:ahLst/>
                <a:cxnLst/>
                <a:rect l="l" t="t" r="r" b="b"/>
                <a:pathLst>
                  <a:path w="2390" h="1984" extrusionOk="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8374007" y="4442202"/>
                <a:ext cx="86049" cy="70511"/>
              </a:xfrm>
              <a:custGeom>
                <a:avLst/>
                <a:gdLst/>
                <a:ahLst/>
                <a:cxnLst/>
                <a:rect l="l" t="t" r="r" b="b"/>
                <a:pathLst>
                  <a:path w="2420" h="1983" extrusionOk="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7136035" y="3984554"/>
                <a:ext cx="79755" cy="70511"/>
              </a:xfrm>
              <a:custGeom>
                <a:avLst/>
                <a:gdLst/>
                <a:ahLst/>
                <a:cxnLst/>
                <a:rect l="l" t="t" r="r" b="b"/>
                <a:pathLst>
                  <a:path w="2243" h="1983" extrusionOk="0">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7" name="Google Shape;1107;p41"/>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8125138" y="25506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7635482" y="17078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7949075" y="20214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41"/>
          <p:cNvGrpSpPr/>
          <p:nvPr/>
        </p:nvGrpSpPr>
        <p:grpSpPr>
          <a:xfrm rot="10800000" flipH="1">
            <a:off x="7154325" y="3924763"/>
            <a:ext cx="474200" cy="1505350"/>
            <a:chOff x="3995775" y="-443725"/>
            <a:chExt cx="474200" cy="1505350"/>
          </a:xfrm>
        </p:grpSpPr>
        <p:sp>
          <p:nvSpPr>
            <p:cNvPr id="1116" name="Google Shape;1116;p4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46037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4932771" y="1289311"/>
            <a:ext cx="3877962" cy="717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accent1">
                    <a:lumMod val="75000"/>
                  </a:schemeClr>
                </a:solidFill>
              </a:rPr>
              <a:t>CIRCUIT DIAGRAM</a:t>
            </a:r>
            <a:endParaRPr dirty="0">
              <a:solidFill>
                <a:schemeClr val="accent1">
                  <a:lumMod val="75000"/>
                </a:schemeClr>
              </a:solidFill>
            </a:endParaRPr>
          </a:p>
        </p:txBody>
      </p:sp>
      <p:sp>
        <p:nvSpPr>
          <p:cNvPr id="960" name="Google Shape;960;p36"/>
          <p:cNvSpPr txBox="1">
            <a:spLocks noGrp="1"/>
          </p:cNvSpPr>
          <p:nvPr>
            <p:ph type="subTitle" idx="1"/>
          </p:nvPr>
        </p:nvSpPr>
        <p:spPr>
          <a:xfrm>
            <a:off x="5659581" y="2160509"/>
            <a:ext cx="3151151" cy="167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200" dirty="0"/>
              <a:t>This is the circuit diagram which shows the interfacing of all the components which are used in our system that is present inside the container.</a:t>
            </a:r>
          </a:p>
          <a:p>
            <a:pPr marL="0" lvl="0" indent="0" algn="r" rtl="0">
              <a:spcBef>
                <a:spcPts val="0"/>
              </a:spcBef>
              <a:spcAft>
                <a:spcPts val="1600"/>
              </a:spcAft>
              <a:buNone/>
            </a:pPr>
            <a:r>
              <a:rPr lang="en-US" sz="1200" dirty="0"/>
              <a:t>We have tried to make the circuit as simple as possible to avoid the possible complications. </a:t>
            </a:r>
          </a:p>
        </p:txBody>
      </p:sp>
      <p:grpSp>
        <p:nvGrpSpPr>
          <p:cNvPr id="967" name="Google Shape;967;p36"/>
          <p:cNvGrpSpPr/>
          <p:nvPr/>
        </p:nvGrpSpPr>
        <p:grpSpPr>
          <a:xfrm>
            <a:off x="4162958" y="2135024"/>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390827" y="3123684"/>
            <a:ext cx="289868" cy="2728588"/>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220;p45">
            <a:extLst>
              <a:ext uri="{FF2B5EF4-FFF2-40B4-BE49-F238E27FC236}">
                <a16:creationId xmlns:a16="http://schemas.microsoft.com/office/drawing/2014/main" id="{A32879A8-955C-471D-A335-085688CD10C4}"/>
              </a:ext>
            </a:extLst>
          </p:cNvPr>
          <p:cNvSpPr/>
          <p:nvPr/>
        </p:nvSpPr>
        <p:spPr>
          <a:xfrm flipH="1">
            <a:off x="274497" y="1289311"/>
            <a:ext cx="4533274" cy="2910524"/>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6737CE6-CEFE-4C73-B11D-3593EB321FCF}"/>
              </a:ext>
            </a:extLst>
          </p:cNvPr>
          <p:cNvPicPr>
            <a:picLocks noChangeAspect="1"/>
          </p:cNvPicPr>
          <p:nvPr/>
        </p:nvPicPr>
        <p:blipFill>
          <a:blip r:embed="rId3"/>
          <a:stretch>
            <a:fillRect/>
          </a:stretch>
        </p:blipFill>
        <p:spPr>
          <a:xfrm>
            <a:off x="333267" y="1289311"/>
            <a:ext cx="4474504" cy="2893650"/>
          </a:xfrm>
          <a:prstGeom prst="rect">
            <a:avLst/>
          </a:prstGeom>
        </p:spPr>
      </p:pic>
      <p:grpSp>
        <p:nvGrpSpPr>
          <p:cNvPr id="32" name="Google Shape;979;p36">
            <a:extLst>
              <a:ext uri="{FF2B5EF4-FFF2-40B4-BE49-F238E27FC236}">
                <a16:creationId xmlns:a16="http://schemas.microsoft.com/office/drawing/2014/main" id="{C2C5D672-1B71-47AA-BEF7-D23FB3DEC054}"/>
              </a:ext>
            </a:extLst>
          </p:cNvPr>
          <p:cNvGrpSpPr/>
          <p:nvPr/>
        </p:nvGrpSpPr>
        <p:grpSpPr>
          <a:xfrm rot="5400000">
            <a:off x="2390825" y="-397753"/>
            <a:ext cx="289868" cy="2728588"/>
            <a:chOff x="456616" y="2161476"/>
            <a:chExt cx="289868" cy="852000"/>
          </a:xfrm>
        </p:grpSpPr>
        <p:sp>
          <p:nvSpPr>
            <p:cNvPr id="33" name="Google Shape;980;p36">
              <a:extLst>
                <a:ext uri="{FF2B5EF4-FFF2-40B4-BE49-F238E27FC236}">
                  <a16:creationId xmlns:a16="http://schemas.microsoft.com/office/drawing/2014/main" id="{37A1A06A-D4AF-4298-9DBE-253A19805479}"/>
                </a:ext>
              </a:extLst>
            </p:cNvPr>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81;p36">
              <a:extLst>
                <a:ext uri="{FF2B5EF4-FFF2-40B4-BE49-F238E27FC236}">
                  <a16:creationId xmlns:a16="http://schemas.microsoft.com/office/drawing/2014/main" id="{9FDC735D-8B6A-46DE-B561-FC2372E6CA9F}"/>
                </a:ext>
              </a:extLst>
            </p:cNvPr>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982;p36">
              <a:extLst>
                <a:ext uri="{FF2B5EF4-FFF2-40B4-BE49-F238E27FC236}">
                  <a16:creationId xmlns:a16="http://schemas.microsoft.com/office/drawing/2014/main" id="{6FFA82D5-1DD0-417F-A533-3DA58FA113F6}"/>
                </a:ext>
              </a:extLst>
            </p:cNvPr>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83;p36">
              <a:extLst>
                <a:ext uri="{FF2B5EF4-FFF2-40B4-BE49-F238E27FC236}">
                  <a16:creationId xmlns:a16="http://schemas.microsoft.com/office/drawing/2014/main" id="{AB496418-784C-40F2-B58A-2B02240DC1C3}"/>
                </a:ext>
              </a:extLst>
            </p:cNvPr>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84;p36">
              <a:extLst>
                <a:ext uri="{FF2B5EF4-FFF2-40B4-BE49-F238E27FC236}">
                  <a16:creationId xmlns:a16="http://schemas.microsoft.com/office/drawing/2014/main" id="{CFCE16C1-403D-4532-972B-CF9A432D65F1}"/>
                </a:ext>
              </a:extLst>
            </p:cNvPr>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0982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grpSp>
        <p:nvGrpSpPr>
          <p:cNvPr id="1187" name="Google Shape;1187;p44"/>
          <p:cNvGrpSpPr/>
          <p:nvPr/>
        </p:nvGrpSpPr>
        <p:grpSpPr>
          <a:xfrm>
            <a:off x="-1760804" y="992727"/>
            <a:ext cx="6106589" cy="3969629"/>
            <a:chOff x="-1760804" y="992727"/>
            <a:chExt cx="6106589" cy="3969629"/>
          </a:xfrm>
        </p:grpSpPr>
        <p:grpSp>
          <p:nvGrpSpPr>
            <p:cNvPr id="1188" name="Google Shape;1188;p44"/>
            <p:cNvGrpSpPr/>
            <p:nvPr/>
          </p:nvGrpSpPr>
          <p:grpSpPr>
            <a:xfrm rot="10800000">
              <a:off x="-1760804" y="4343397"/>
              <a:ext cx="2654142" cy="611358"/>
              <a:chOff x="6615621" y="2219307"/>
              <a:chExt cx="2654142" cy="611358"/>
            </a:xfrm>
          </p:grpSpPr>
          <p:sp>
            <p:nvSpPr>
              <p:cNvPr id="1189" name="Google Shape;1189;p44"/>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4"/>
            <p:cNvGrpSpPr/>
            <p:nvPr/>
          </p:nvGrpSpPr>
          <p:grpSpPr>
            <a:xfrm>
              <a:off x="348077" y="992727"/>
              <a:ext cx="3997708" cy="3969629"/>
              <a:chOff x="348077" y="992727"/>
              <a:chExt cx="3997708" cy="3969629"/>
            </a:xfrm>
          </p:grpSpPr>
          <p:grpSp>
            <p:nvGrpSpPr>
              <p:cNvPr id="1192" name="Google Shape;1192;p44"/>
              <p:cNvGrpSpPr/>
              <p:nvPr/>
            </p:nvGrpSpPr>
            <p:grpSpPr>
              <a:xfrm>
                <a:off x="348077" y="1018074"/>
                <a:ext cx="3997708" cy="3944282"/>
                <a:chOff x="348077" y="1018074"/>
                <a:chExt cx="3997708" cy="3944282"/>
              </a:xfrm>
            </p:grpSpPr>
            <p:sp>
              <p:nvSpPr>
                <p:cNvPr id="1193" name="Google Shape;1193;p44"/>
                <p:cNvSpPr/>
                <p:nvPr/>
              </p:nvSpPr>
              <p:spPr>
                <a:xfrm>
                  <a:off x="707798" y="4161645"/>
                  <a:ext cx="1256641" cy="441022"/>
                </a:xfrm>
                <a:custGeom>
                  <a:avLst/>
                  <a:gdLst/>
                  <a:ahLst/>
                  <a:cxnLst/>
                  <a:rect l="l" t="t" r="r" b="b"/>
                  <a:pathLst>
                    <a:path w="40883" h="14348" fill="none" extrusionOk="0">
                      <a:moveTo>
                        <a:pt x="40883" y="1"/>
                      </a:moveTo>
                      <a:lnTo>
                        <a:pt x="26536" y="14347"/>
                      </a:lnTo>
                      <a:lnTo>
                        <a:pt x="0" y="14347"/>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flipH="1">
                  <a:off x="1073385" y="1018074"/>
                  <a:ext cx="3272400" cy="3272400"/>
                </a:xfrm>
                <a:prstGeom prst="arc">
                  <a:avLst>
                    <a:gd name="adj1" fmla="val 15722627"/>
                    <a:gd name="adj2" fmla="val 8489618"/>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1921925" y="407690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1484196" y="4571436"/>
                  <a:ext cx="73463" cy="60952"/>
                </a:xfrm>
                <a:custGeom>
                  <a:avLst/>
                  <a:gdLst/>
                  <a:ahLst/>
                  <a:cxnLst/>
                  <a:rect l="l" t="t" r="r" b="b"/>
                  <a:pathLst>
                    <a:path w="2390" h="1983" extrusionOk="0">
                      <a:moveTo>
                        <a:pt x="1275" y="0"/>
                      </a:moveTo>
                      <a:cubicBezTo>
                        <a:pt x="1094" y="0"/>
                        <a:pt x="907" y="51"/>
                        <a:pt x="730" y="164"/>
                      </a:cubicBezTo>
                      <a:cubicBezTo>
                        <a:pt x="0" y="651"/>
                        <a:pt x="213" y="1775"/>
                        <a:pt x="1094" y="1958"/>
                      </a:cubicBezTo>
                      <a:cubicBezTo>
                        <a:pt x="1166" y="1974"/>
                        <a:pt x="1237" y="1983"/>
                        <a:pt x="1308" y="1983"/>
                      </a:cubicBezTo>
                      <a:cubicBezTo>
                        <a:pt x="1747" y="1983"/>
                        <a:pt x="2145" y="1669"/>
                        <a:pt x="2249" y="1198"/>
                      </a:cubicBezTo>
                      <a:cubicBezTo>
                        <a:pt x="2389" y="545"/>
                        <a:pt x="1868" y="0"/>
                        <a:pt x="127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643310" y="4538178"/>
                  <a:ext cx="128052" cy="128022"/>
                </a:xfrm>
                <a:custGeom>
                  <a:avLst/>
                  <a:gdLst/>
                  <a:ahLst/>
                  <a:cxnLst/>
                  <a:rect l="l" t="t" r="r" b="b"/>
                  <a:pathLst>
                    <a:path w="4166" h="4165" extrusionOk="0">
                      <a:moveTo>
                        <a:pt x="2098" y="0"/>
                      </a:moveTo>
                      <a:cubicBezTo>
                        <a:pt x="943" y="0"/>
                        <a:pt x="1" y="942"/>
                        <a:pt x="1" y="2097"/>
                      </a:cubicBezTo>
                      <a:cubicBezTo>
                        <a:pt x="1" y="3252"/>
                        <a:pt x="943" y="4164"/>
                        <a:pt x="2098" y="4164"/>
                      </a:cubicBezTo>
                      <a:cubicBezTo>
                        <a:pt x="3253" y="4164"/>
                        <a:pt x="4165" y="3252"/>
                        <a:pt x="4165" y="2097"/>
                      </a:cubicBezTo>
                      <a:cubicBezTo>
                        <a:pt x="4165" y="942"/>
                        <a:pt x="3253" y="0"/>
                        <a:pt x="2098" y="0"/>
                      </a:cubicBezTo>
                      <a:close/>
                    </a:path>
                  </a:pathLst>
                </a:custGeom>
                <a:solidFill>
                  <a:schemeClr val="accent2"/>
                </a:solid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562963" y="4457830"/>
                  <a:ext cx="288748" cy="288717"/>
                </a:xfrm>
                <a:custGeom>
                  <a:avLst/>
                  <a:gdLst/>
                  <a:ahLst/>
                  <a:cxnLst/>
                  <a:rect l="l" t="t" r="r" b="b"/>
                  <a:pathLst>
                    <a:path w="9394" h="9393" fill="none" extrusionOk="0">
                      <a:moveTo>
                        <a:pt x="9393" y="4711"/>
                      </a:moveTo>
                      <a:cubicBezTo>
                        <a:pt x="9393" y="7295"/>
                        <a:pt x="7296" y="9392"/>
                        <a:pt x="4712" y="9392"/>
                      </a:cubicBezTo>
                      <a:cubicBezTo>
                        <a:pt x="2129" y="9392"/>
                        <a:pt x="1" y="7295"/>
                        <a:pt x="1" y="4711"/>
                      </a:cubicBezTo>
                      <a:cubicBezTo>
                        <a:pt x="1" y="2097"/>
                        <a:pt x="2129" y="0"/>
                        <a:pt x="4712" y="0"/>
                      </a:cubicBezTo>
                      <a:cubicBezTo>
                        <a:pt x="7296" y="0"/>
                        <a:pt x="9393" y="2097"/>
                        <a:pt x="9393" y="4711"/>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48077" y="4334481"/>
                  <a:ext cx="628828" cy="627875"/>
                </a:xfrm>
                <a:custGeom>
                  <a:avLst/>
                  <a:gdLst/>
                  <a:ahLst/>
                  <a:cxnLst/>
                  <a:rect l="l" t="t" r="r" b="b"/>
                  <a:pathLst>
                    <a:path w="20458" h="20427" fill="none" extrusionOk="0">
                      <a:moveTo>
                        <a:pt x="11703" y="1"/>
                      </a:moveTo>
                      <a:cubicBezTo>
                        <a:pt x="3922" y="1"/>
                        <a:pt x="1" y="9423"/>
                        <a:pt x="5533" y="14925"/>
                      </a:cubicBezTo>
                      <a:cubicBezTo>
                        <a:pt x="11035" y="20427"/>
                        <a:pt x="20457" y="16506"/>
                        <a:pt x="20427" y="8724"/>
                      </a:cubicBezTo>
                    </a:path>
                  </a:pathLst>
                </a:custGeom>
                <a:noFill/>
                <a:ln w="243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 name="Google Shape;1200;p44"/>
              <p:cNvSpPr/>
              <p:nvPr/>
            </p:nvSpPr>
            <p:spPr>
              <a:xfrm>
                <a:off x="3919375" y="363845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2892300" y="992727"/>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 name="Google Shape;1202;p44"/>
          <p:cNvGrpSpPr/>
          <p:nvPr/>
        </p:nvGrpSpPr>
        <p:grpSpPr>
          <a:xfrm>
            <a:off x="7070148" y="-222850"/>
            <a:ext cx="1195349" cy="1078296"/>
            <a:chOff x="4404625" y="-443721"/>
            <a:chExt cx="1195349" cy="1078296"/>
          </a:xfrm>
        </p:grpSpPr>
        <p:sp>
          <p:nvSpPr>
            <p:cNvPr id="1203" name="Google Shape;1203;p4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44"/>
          <p:cNvGrpSpPr/>
          <p:nvPr/>
        </p:nvGrpSpPr>
        <p:grpSpPr>
          <a:xfrm rot="-5400000">
            <a:off x="5626137" y="-505555"/>
            <a:ext cx="2181860" cy="892524"/>
            <a:chOff x="6525475" y="148600"/>
            <a:chExt cx="2808779" cy="1148975"/>
          </a:xfrm>
        </p:grpSpPr>
        <p:sp>
          <p:nvSpPr>
            <p:cNvPr id="1206" name="Google Shape;1206;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4"/>
          <p:cNvGrpSpPr/>
          <p:nvPr/>
        </p:nvGrpSpPr>
        <p:grpSpPr>
          <a:xfrm rot="-5400000">
            <a:off x="6049566" y="-247490"/>
            <a:ext cx="2181860" cy="892524"/>
            <a:chOff x="6525475" y="148600"/>
            <a:chExt cx="2808779" cy="1148975"/>
          </a:xfrm>
        </p:grpSpPr>
        <p:sp>
          <p:nvSpPr>
            <p:cNvPr id="1209" name="Google Shape;1209;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44"/>
          <p:cNvSpPr txBox="1">
            <a:spLocks noGrp="1"/>
          </p:cNvSpPr>
          <p:nvPr>
            <p:ph type="title"/>
          </p:nvPr>
        </p:nvSpPr>
        <p:spPr>
          <a:xfrm>
            <a:off x="1681800" y="1919564"/>
            <a:ext cx="5780400" cy="13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accent1"/>
                </a:solidFill>
              </a:rPr>
              <a:t>TH</a:t>
            </a:r>
            <a:r>
              <a:rPr lang="en" sz="6600" dirty="0"/>
              <a:t>ANK YOU!</a:t>
            </a:r>
            <a:endParaRPr sz="6600" dirty="0">
              <a:solidFill>
                <a:schemeClr val="accent1"/>
              </a:solidFill>
            </a:endParaRPr>
          </a:p>
        </p:txBody>
      </p:sp>
      <p:sp>
        <p:nvSpPr>
          <p:cNvPr id="1213" name="Google Shape;1213;p44"/>
          <p:cNvSpPr/>
          <p:nvPr/>
        </p:nvSpPr>
        <p:spPr>
          <a:xfrm flipH="1">
            <a:off x="1335850" y="1280600"/>
            <a:ext cx="2747400" cy="2747400"/>
          </a:xfrm>
          <a:prstGeom prst="arc">
            <a:avLst>
              <a:gd name="adj1" fmla="val 16194198"/>
              <a:gd name="adj2" fmla="val 5442633"/>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95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pic>
        <p:nvPicPr>
          <p:cNvPr id="958" name="Google Shape;958;p36"/>
          <p:cNvPicPr preferRelativeResize="0"/>
          <p:nvPr/>
        </p:nvPicPr>
        <p:blipFill>
          <a:blip r:embed="rId3"/>
          <a:srcRect/>
          <a:stretch/>
        </p:blipFill>
        <p:spPr>
          <a:xfrm>
            <a:off x="1144385" y="1618667"/>
            <a:ext cx="2745055" cy="1884715"/>
          </a:xfrm>
          <a:prstGeom prst="rect">
            <a:avLst/>
          </a:prstGeom>
          <a:noFill/>
          <a:ln w="38100" cap="flat" cmpd="sng">
            <a:solidFill>
              <a:schemeClr val="dk1"/>
            </a:solidFill>
            <a:prstDash val="solid"/>
            <a:miter lim="8000"/>
            <a:headEnd type="none" w="sm" len="sm"/>
            <a:tailEnd type="none" w="sm" len="sm"/>
          </a:ln>
        </p:spPr>
      </p:pic>
      <p:sp>
        <p:nvSpPr>
          <p:cNvPr id="959" name="Google Shape;959;p36"/>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1">
                    <a:lumMod val="75000"/>
                  </a:schemeClr>
                </a:solidFill>
              </a:rPr>
              <a:t>ABOUT US</a:t>
            </a:r>
            <a:endParaRPr dirty="0">
              <a:solidFill>
                <a:schemeClr val="accent1">
                  <a:lumMod val="75000"/>
                </a:schemeClr>
              </a:solidFill>
            </a:endParaRPr>
          </a:p>
        </p:txBody>
      </p:sp>
      <p:sp>
        <p:nvSpPr>
          <p:cNvPr id="960" name="Google Shape;960;p36"/>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200" dirty="0"/>
              <a:t>We are Second-year students pursuing a Bachelor of Technology in different fields. We are a team of Robotic Enthusiasts trying to make some different projects related to different fields of robotics.</a:t>
            </a:r>
          </a:p>
          <a:p>
            <a:pPr marL="0" lvl="0" indent="0" algn="r" rtl="0">
              <a:spcBef>
                <a:spcPts val="0"/>
              </a:spcBef>
              <a:spcAft>
                <a:spcPts val="1600"/>
              </a:spcAft>
              <a:buNone/>
            </a:pPr>
            <a:r>
              <a:rPr lang="en-US" dirty="0">
                <a:solidFill>
                  <a:schemeClr val="accent1"/>
                </a:solidFill>
              </a:rPr>
              <a:t>-The Chosen Ones</a:t>
            </a:r>
            <a:endParaRPr lang="en-IN" dirty="0">
              <a:solidFill>
                <a:schemeClr val="accent1"/>
              </a:solidFill>
            </a:endParaRPr>
          </a:p>
        </p:txBody>
      </p:sp>
      <p:grpSp>
        <p:nvGrpSpPr>
          <p:cNvPr id="961" name="Google Shape;961;p36"/>
          <p:cNvGrpSpPr/>
          <p:nvPr/>
        </p:nvGrpSpPr>
        <p:grpSpPr>
          <a:xfrm>
            <a:off x="564433" y="2098650"/>
            <a:ext cx="289868" cy="852000"/>
            <a:chOff x="456616" y="2161476"/>
            <a:chExt cx="289868" cy="852000"/>
          </a:xfrm>
        </p:grpSpPr>
        <p:sp>
          <p:nvSpPr>
            <p:cNvPr id="962" name="Google Shape;962;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6"/>
          <p:cNvGrpSpPr/>
          <p:nvPr/>
        </p:nvGrpSpPr>
        <p:grpSpPr>
          <a:xfrm>
            <a:off x="4162958" y="2135024"/>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6"/>
          <p:cNvGrpSpPr/>
          <p:nvPr/>
        </p:nvGrpSpPr>
        <p:grpSpPr>
          <a:xfrm rot="5400000">
            <a:off x="2385222" y="732216"/>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371978" y="3563215"/>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1592494" y="3024329"/>
            <a:ext cx="5959009"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 STATEMENT</a:t>
            </a:r>
            <a:endParaRPr dirty="0"/>
          </a:p>
        </p:txBody>
      </p:sp>
      <p:sp>
        <p:nvSpPr>
          <p:cNvPr id="1008" name="Google Shape;1008;p38"/>
          <p:cNvSpPr txBox="1">
            <a:spLocks noGrp="1"/>
          </p:cNvSpPr>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09" name="Google Shape;1009;p38"/>
          <p:cNvSpPr txBox="1">
            <a:spLocks noGrp="1"/>
          </p:cNvSpPr>
          <p:nvPr>
            <p:ph type="subTitle" idx="1"/>
          </p:nvPr>
        </p:nvSpPr>
        <p:spPr>
          <a:xfrm>
            <a:off x="2257998" y="3681720"/>
            <a:ext cx="4654491"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300" dirty="0"/>
              <a:t>The problem our process improvement project will address</a:t>
            </a:r>
            <a:endParaRPr sz="1300"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706725" y="980400"/>
            <a:ext cx="4351504"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PROBLEM STATEMENT</a:t>
            </a:r>
            <a:endParaRPr dirty="0">
              <a:solidFill>
                <a:schemeClr val="accent1"/>
              </a:solidFill>
            </a:endParaRPr>
          </a:p>
        </p:txBody>
      </p:sp>
      <p:sp>
        <p:nvSpPr>
          <p:cNvPr id="1040" name="Google Shape;1040;p39"/>
          <p:cNvSpPr txBox="1">
            <a:spLocks noGrp="1"/>
          </p:cNvSpPr>
          <p:nvPr>
            <p:ph type="body" idx="1"/>
          </p:nvPr>
        </p:nvSpPr>
        <p:spPr>
          <a:xfrm>
            <a:off x="715080" y="2035893"/>
            <a:ext cx="4254600" cy="24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Maintaining the kitchen inventory has always been an issue for all households. People return from shops only to realize that they missed out on something. At times you find you are out of stock on Sunday morning when the shops are closed.</a:t>
            </a: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Kitchen Inventory includes (but is not limited to):</a:t>
            </a:r>
          </a:p>
          <a:p>
            <a:pPr marL="342900" lvl="0" indent="-342900" algn="l" rtl="0">
              <a:spcBef>
                <a:spcPts val="0"/>
              </a:spcBef>
              <a:spcAft>
                <a:spcPts val="0"/>
              </a:spcAft>
              <a:buFont typeface="+mj-lt"/>
              <a:buAutoNum type="arabicPeriod"/>
            </a:pPr>
            <a:r>
              <a:rPr lang="en-US" sz="1100" dirty="0">
                <a:latin typeface="Times New Roman" panose="02020603050405020304" pitchFamily="18" charset="0"/>
                <a:cs typeface="Times New Roman" panose="02020603050405020304" pitchFamily="18" charset="0"/>
              </a:rPr>
              <a:t>Solids like rice grains, wheat flour, salt, sugar, various Spices. </a:t>
            </a:r>
          </a:p>
          <a:p>
            <a:pPr marL="342900" lvl="0" indent="-342900" algn="l" rtl="0">
              <a:spcBef>
                <a:spcPts val="0"/>
              </a:spcBef>
              <a:spcAft>
                <a:spcPts val="0"/>
              </a:spcAft>
              <a:buFont typeface="+mj-lt"/>
              <a:buAutoNum type="arabicPeriod"/>
            </a:pPr>
            <a:r>
              <a:rPr lang="en-IN" sz="1100" dirty="0">
                <a:latin typeface="Times New Roman" panose="02020603050405020304" pitchFamily="18" charset="0"/>
                <a:cs typeface="Times New Roman" panose="02020603050405020304" pitchFamily="18" charset="0"/>
              </a:rPr>
              <a:t>Fluids like oil, vinegar, kerosene.</a:t>
            </a: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The containers holding these items come in various capacities. They are placed in cupboards. But the location within may not always remain the same.</a:t>
            </a: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With this situation in mind, design an IoT solution to keep track of kitchen inventory. The solution must be scalable, practical, and easy to use. You may also create a usage history for various commodities.</a:t>
            </a:r>
          </a:p>
          <a:p>
            <a:pPr marL="0" lvl="0" indent="0" algn="l" rtl="0">
              <a:spcBef>
                <a:spcPts val="0"/>
              </a:spcBef>
              <a:spcAft>
                <a:spcPts val="0"/>
              </a:spcAft>
              <a:buClr>
                <a:srgbClr val="273D40"/>
              </a:buClr>
              <a:buSzPts val="600"/>
              <a:buFont typeface="Arial"/>
              <a:buNone/>
            </a:pPr>
            <a:endParaRPr sz="1100" dirty="0"/>
          </a:p>
        </p:txBody>
      </p:sp>
      <p:grpSp>
        <p:nvGrpSpPr>
          <p:cNvPr id="1041" name="Google Shape;1041;p39"/>
          <p:cNvGrpSpPr/>
          <p:nvPr/>
        </p:nvGrpSpPr>
        <p:grpSpPr>
          <a:xfrm rot="-2700000">
            <a:off x="7115459" y="678089"/>
            <a:ext cx="1851812" cy="4777164"/>
            <a:chOff x="7613132" y="1646510"/>
            <a:chExt cx="1402258" cy="3617440"/>
          </a:xfrm>
        </p:grpSpPr>
        <p:grpSp>
          <p:nvGrpSpPr>
            <p:cNvPr id="1042" name="Google Shape;1042;p39"/>
            <p:cNvGrpSpPr/>
            <p:nvPr/>
          </p:nvGrpSpPr>
          <p:grpSpPr>
            <a:xfrm rot="5400000">
              <a:off x="6742621" y="2517021"/>
              <a:ext cx="3143280" cy="1402258"/>
              <a:chOff x="5761175" y="3597075"/>
              <a:chExt cx="2824913" cy="1260230"/>
            </a:xfrm>
          </p:grpSpPr>
          <p:sp>
            <p:nvSpPr>
              <p:cNvPr id="1043" name="Google Shape;1043;p39"/>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39"/>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40"/>
          <p:cNvSpPr/>
          <p:nvPr/>
        </p:nvSpPr>
        <p:spPr>
          <a:xfrm>
            <a:off x="6674825" y="1883725"/>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sz="1700" dirty="0">
              <a:solidFill>
                <a:schemeClr val="dk1"/>
              </a:solidFill>
              <a:latin typeface="Montserrat ExtraBold"/>
              <a:ea typeface="Montserrat ExtraBold"/>
              <a:cs typeface="Montserrat ExtraBold"/>
              <a:sym typeface="Montserrat ExtraBold"/>
            </a:endParaRPr>
          </a:p>
        </p:txBody>
      </p:sp>
      <p:sp>
        <p:nvSpPr>
          <p:cNvPr id="1060" name="Google Shape;1060;p40"/>
          <p:cNvSpPr/>
          <p:nvPr/>
        </p:nvSpPr>
        <p:spPr>
          <a:xfrm>
            <a:off x="3913519" y="1875700"/>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dirty="0">
              <a:solidFill>
                <a:schemeClr val="dk1"/>
              </a:solidFill>
              <a:latin typeface="Montserrat ExtraBold"/>
              <a:ea typeface="Montserrat ExtraBold"/>
              <a:cs typeface="Montserrat ExtraBold"/>
              <a:sym typeface="Montserrat ExtraBold"/>
            </a:endParaRPr>
          </a:p>
        </p:txBody>
      </p:sp>
      <p:grpSp>
        <p:nvGrpSpPr>
          <p:cNvPr id="1061" name="Google Shape;1061;p40"/>
          <p:cNvGrpSpPr/>
          <p:nvPr/>
        </p:nvGrpSpPr>
        <p:grpSpPr>
          <a:xfrm rot="900049" flipH="1">
            <a:off x="3779892" y="1838475"/>
            <a:ext cx="1669185" cy="1585716"/>
            <a:chOff x="2632375" y="3649275"/>
            <a:chExt cx="1063875" cy="1010675"/>
          </a:xfrm>
        </p:grpSpPr>
        <p:sp>
          <p:nvSpPr>
            <p:cNvPr id="1062" name="Google Shape;1062;p40"/>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40"/>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APPROACH</a:t>
            </a:r>
            <a:endParaRPr dirty="0"/>
          </a:p>
        </p:txBody>
      </p:sp>
      <p:sp>
        <p:nvSpPr>
          <p:cNvPr id="1065" name="Google Shape;1065;p40"/>
          <p:cNvSpPr/>
          <p:nvPr/>
        </p:nvSpPr>
        <p:spPr>
          <a:xfrm>
            <a:off x="1173650" y="1875700"/>
            <a:ext cx="1283700" cy="1283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chemeClr val="dk1"/>
                </a:solidFill>
                <a:latin typeface="Montserrat ExtraBold"/>
                <a:ea typeface="Montserrat ExtraBold"/>
                <a:cs typeface="Montserrat ExtraBold"/>
                <a:sym typeface="Montserrat ExtraBold"/>
              </a:rPr>
              <a:t>IDEA</a:t>
            </a:r>
            <a:endParaRPr sz="1700" dirty="0">
              <a:solidFill>
                <a:schemeClr val="dk1"/>
              </a:solidFill>
              <a:latin typeface="Montserrat ExtraBold"/>
              <a:ea typeface="Montserrat ExtraBold"/>
              <a:cs typeface="Montserrat ExtraBold"/>
              <a:sym typeface="Montserrat ExtraBold"/>
            </a:endParaRPr>
          </a:p>
        </p:txBody>
      </p:sp>
      <p:grpSp>
        <p:nvGrpSpPr>
          <p:cNvPr id="1066" name="Google Shape;1066;p40"/>
          <p:cNvGrpSpPr/>
          <p:nvPr/>
        </p:nvGrpSpPr>
        <p:grpSpPr>
          <a:xfrm>
            <a:off x="2457394" y="2301727"/>
            <a:ext cx="1454012" cy="431350"/>
            <a:chOff x="5604500" y="1883813"/>
            <a:chExt cx="1491600" cy="431350"/>
          </a:xfrm>
        </p:grpSpPr>
        <p:cxnSp>
          <p:nvCxnSpPr>
            <p:cNvPr id="1067" name="Google Shape;1067;p40"/>
            <p:cNvCxnSpPr/>
            <p:nvPr/>
          </p:nvCxnSpPr>
          <p:spPr>
            <a:xfrm>
              <a:off x="5604500" y="2101700"/>
              <a:ext cx="1491600" cy="0"/>
            </a:xfrm>
            <a:prstGeom prst="straightConnector1">
              <a:avLst/>
            </a:prstGeom>
            <a:noFill/>
            <a:ln w="19050" cap="flat" cmpd="sng">
              <a:solidFill>
                <a:schemeClr val="dk1"/>
              </a:solidFill>
              <a:prstDash val="solid"/>
              <a:round/>
              <a:headEnd type="none" w="med" len="med"/>
              <a:tailEnd type="none" w="med" len="med"/>
            </a:ln>
          </p:spPr>
        </p:cxnSp>
        <p:grpSp>
          <p:nvGrpSpPr>
            <p:cNvPr id="1068" name="Google Shape;1068;p40"/>
            <p:cNvGrpSpPr/>
            <p:nvPr/>
          </p:nvGrpSpPr>
          <p:grpSpPr>
            <a:xfrm rot="2700000">
              <a:off x="6191966" y="1952596"/>
              <a:ext cx="316239" cy="293783"/>
              <a:chOff x="5761175" y="4621750"/>
              <a:chExt cx="253560" cy="235555"/>
            </a:xfrm>
          </p:grpSpPr>
          <p:sp>
            <p:nvSpPr>
              <p:cNvPr id="1069" name="Google Shape;1069;p40"/>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1" name="Google Shape;1071;p40"/>
          <p:cNvGrpSpPr/>
          <p:nvPr/>
        </p:nvGrpSpPr>
        <p:grpSpPr>
          <a:xfrm>
            <a:off x="5195050" y="2301713"/>
            <a:ext cx="1491600" cy="431350"/>
            <a:chOff x="5604500" y="1883813"/>
            <a:chExt cx="1491600" cy="431350"/>
          </a:xfrm>
        </p:grpSpPr>
        <p:cxnSp>
          <p:nvCxnSpPr>
            <p:cNvPr id="1072" name="Google Shape;1072;p40"/>
            <p:cNvCxnSpPr/>
            <p:nvPr/>
          </p:nvCxnSpPr>
          <p:spPr>
            <a:xfrm>
              <a:off x="5604500" y="2101700"/>
              <a:ext cx="1491600" cy="0"/>
            </a:xfrm>
            <a:prstGeom prst="straightConnector1">
              <a:avLst/>
            </a:prstGeom>
            <a:noFill/>
            <a:ln w="19050" cap="flat" cmpd="sng">
              <a:solidFill>
                <a:schemeClr val="dk1"/>
              </a:solidFill>
              <a:prstDash val="solid"/>
              <a:round/>
              <a:headEnd type="none" w="med" len="med"/>
              <a:tailEnd type="none" w="med" len="med"/>
            </a:ln>
          </p:spPr>
        </p:cxnSp>
        <p:grpSp>
          <p:nvGrpSpPr>
            <p:cNvPr id="1073" name="Google Shape;1073;p40"/>
            <p:cNvGrpSpPr/>
            <p:nvPr/>
          </p:nvGrpSpPr>
          <p:grpSpPr>
            <a:xfrm rot="2700000">
              <a:off x="6191966" y="1952596"/>
              <a:ext cx="316239" cy="293783"/>
              <a:chOff x="5761175" y="4621750"/>
              <a:chExt cx="253560" cy="235555"/>
            </a:xfrm>
          </p:grpSpPr>
          <p:sp>
            <p:nvSpPr>
              <p:cNvPr id="1074" name="Google Shape;1074;p40"/>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7" name="Google Shape;1077;p40"/>
          <p:cNvSpPr txBox="1">
            <a:spLocks noGrp="1"/>
          </p:cNvSpPr>
          <p:nvPr>
            <p:ph type="subTitle" idx="4294967295"/>
          </p:nvPr>
        </p:nvSpPr>
        <p:spPr>
          <a:xfrm>
            <a:off x="716509" y="3523029"/>
            <a:ext cx="2197982" cy="1202328"/>
          </a:xfrm>
          <a:prstGeom prst="rect">
            <a:avLst/>
          </a:prstGeom>
        </p:spPr>
        <p:txBody>
          <a:bodyPr spcFirstLastPara="1" wrap="square" lIns="91425" tIns="91425" rIns="91425" bIns="91425" anchor="ctr" anchorCtr="0">
            <a:noAutofit/>
          </a:bodyPr>
          <a:lstStyle/>
          <a:p>
            <a:pPr marL="0" indent="0" algn="ctr">
              <a:buNone/>
            </a:pPr>
            <a:r>
              <a:rPr lang="en-US" sz="1400" dirty="0"/>
              <a:t>Detect the amount of goods present in the container and send the data to the web server and check whether the container is close to getting empty or not</a:t>
            </a:r>
          </a:p>
        </p:txBody>
      </p:sp>
      <p:sp>
        <p:nvSpPr>
          <p:cNvPr id="1079" name="Google Shape;1079;p40"/>
          <p:cNvSpPr txBox="1">
            <a:spLocks noGrp="1"/>
          </p:cNvSpPr>
          <p:nvPr>
            <p:ph type="subTitle" idx="4294967295"/>
          </p:nvPr>
        </p:nvSpPr>
        <p:spPr>
          <a:xfrm>
            <a:off x="3567502" y="3350730"/>
            <a:ext cx="2195313" cy="9177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 are using a weight sensor to check the amount of weight present in the container</a:t>
            </a:r>
          </a:p>
        </p:txBody>
      </p:sp>
      <p:sp>
        <p:nvSpPr>
          <p:cNvPr id="1081" name="Google Shape;1081;p40"/>
          <p:cNvSpPr txBox="1">
            <a:spLocks noGrp="1"/>
          </p:cNvSpPr>
          <p:nvPr>
            <p:ph type="subTitle" idx="4294967295"/>
          </p:nvPr>
        </p:nvSpPr>
        <p:spPr>
          <a:xfrm>
            <a:off x="6156311" y="3140995"/>
            <a:ext cx="2444190" cy="12023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is collected using micro-controller and is sent to Web server for analysis.</a:t>
            </a:r>
          </a:p>
        </p:txBody>
      </p:sp>
      <p:grpSp>
        <p:nvGrpSpPr>
          <p:cNvPr id="1082" name="Google Shape;1082;p40"/>
          <p:cNvGrpSpPr/>
          <p:nvPr/>
        </p:nvGrpSpPr>
        <p:grpSpPr>
          <a:xfrm rot="-2700000" flipH="1">
            <a:off x="1073759" y="1686142"/>
            <a:ext cx="1669144" cy="1646473"/>
            <a:chOff x="2632375" y="3610525"/>
            <a:chExt cx="1063875" cy="1049425"/>
          </a:xfrm>
        </p:grpSpPr>
        <p:sp>
          <p:nvSpPr>
            <p:cNvPr id="1083" name="Google Shape;1083;p40"/>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0"/>
          <p:cNvGrpSpPr/>
          <p:nvPr/>
        </p:nvGrpSpPr>
        <p:grpSpPr>
          <a:xfrm rot="2700000">
            <a:off x="6367855" y="1694167"/>
            <a:ext cx="1669144" cy="1646473"/>
            <a:chOff x="2632375" y="3610525"/>
            <a:chExt cx="1063875" cy="1049425"/>
          </a:xfrm>
        </p:grpSpPr>
        <p:sp>
          <p:nvSpPr>
            <p:cNvPr id="1087" name="Google Shape;1087;p40"/>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90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90" name="Google Shape;1090;p40"/>
          <p:cNvCxnSpPr/>
          <p:nvPr/>
        </p:nvCxnSpPr>
        <p:spPr>
          <a:xfrm>
            <a:off x="7970300" y="2517400"/>
            <a:ext cx="1678800" cy="0"/>
          </a:xfrm>
          <a:prstGeom prst="straightConnector1">
            <a:avLst/>
          </a:prstGeom>
          <a:noFill/>
          <a:ln w="1905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31CE0401-1B98-43DD-961B-018B26F43A28}"/>
              </a:ext>
            </a:extLst>
          </p:cNvPr>
          <p:cNvSpPr txBox="1"/>
          <p:nvPr/>
        </p:nvSpPr>
        <p:spPr>
          <a:xfrm>
            <a:off x="3745018" y="2233037"/>
            <a:ext cx="1622704" cy="584775"/>
          </a:xfrm>
          <a:prstGeom prst="rect">
            <a:avLst/>
          </a:prstGeom>
          <a:noFill/>
        </p:spPr>
        <p:txBody>
          <a:bodyPr wrap="square" rtlCol="0">
            <a:spAutoFit/>
          </a:bodyPr>
          <a:lstStyle/>
          <a:p>
            <a:pPr algn="ctr"/>
            <a:r>
              <a:rPr lang="en-US" sz="1600" b="1" dirty="0">
                <a:solidFill>
                  <a:schemeClr val="tx1"/>
                </a:solidFill>
                <a:latin typeface="Montserrat ExtraBold" panose="00000900000000000000" pitchFamily="2" charset="0"/>
              </a:rPr>
              <a:t>WEIGHT </a:t>
            </a:r>
          </a:p>
          <a:p>
            <a:pPr algn="ctr"/>
            <a:r>
              <a:rPr lang="en-US" sz="1600" b="1" dirty="0">
                <a:solidFill>
                  <a:schemeClr val="tx1"/>
                </a:solidFill>
                <a:latin typeface="Montserrat ExtraBold" panose="00000900000000000000" pitchFamily="2" charset="0"/>
              </a:rPr>
              <a:t>SENSING</a:t>
            </a:r>
            <a:endParaRPr lang="en-IN" sz="1600" b="1" dirty="0">
              <a:solidFill>
                <a:schemeClr val="tx1"/>
              </a:solidFill>
              <a:latin typeface="Montserrat ExtraBold" panose="00000900000000000000" pitchFamily="2" charset="0"/>
            </a:endParaRPr>
          </a:p>
        </p:txBody>
      </p:sp>
      <p:sp>
        <p:nvSpPr>
          <p:cNvPr id="5" name="TextBox 4">
            <a:extLst>
              <a:ext uri="{FF2B5EF4-FFF2-40B4-BE49-F238E27FC236}">
                <a16:creationId xmlns:a16="http://schemas.microsoft.com/office/drawing/2014/main" id="{7687BD6A-690D-4F8C-986A-03C40D9B2708}"/>
              </a:ext>
            </a:extLst>
          </p:cNvPr>
          <p:cNvSpPr txBox="1"/>
          <p:nvPr/>
        </p:nvSpPr>
        <p:spPr>
          <a:xfrm>
            <a:off x="6511899" y="2242631"/>
            <a:ext cx="1623859" cy="523220"/>
          </a:xfrm>
          <a:prstGeom prst="rect">
            <a:avLst/>
          </a:prstGeom>
          <a:noFill/>
        </p:spPr>
        <p:txBody>
          <a:bodyPr wrap="square" rtlCol="0">
            <a:spAutoFit/>
          </a:bodyPr>
          <a:lstStyle/>
          <a:p>
            <a:pPr algn="ctr"/>
            <a:r>
              <a:rPr lang="en-US" b="1" dirty="0">
                <a:solidFill>
                  <a:schemeClr val="tx1"/>
                </a:solidFill>
                <a:latin typeface="Montserrat ExtraBold" panose="00000900000000000000" pitchFamily="2" charset="0"/>
              </a:rPr>
              <a:t>DATA</a:t>
            </a:r>
          </a:p>
          <a:p>
            <a:pPr algn="ctr"/>
            <a:r>
              <a:rPr lang="en-US" b="1" dirty="0">
                <a:solidFill>
                  <a:schemeClr val="tx1"/>
                </a:solidFill>
                <a:latin typeface="Montserrat ExtraBold" panose="00000900000000000000" pitchFamily="2" charset="0"/>
              </a:rPr>
              <a:t>COLLECTION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1"/>
          <p:cNvSpPr txBox="1">
            <a:spLocks noGrp="1"/>
          </p:cNvSpPr>
          <p:nvPr>
            <p:ph type="title"/>
          </p:nvPr>
        </p:nvSpPr>
        <p:spPr>
          <a:xfrm>
            <a:off x="766675" y="1421850"/>
            <a:ext cx="5274902"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200" dirty="0"/>
              <a:t>DETAILED</a:t>
            </a:r>
            <a:br>
              <a:rPr lang="en-US" sz="5200" dirty="0"/>
            </a:br>
            <a:r>
              <a:rPr lang="en-US" sz="5200" dirty="0"/>
              <a:t>EXPLANATION</a:t>
            </a:r>
            <a:endParaRPr sz="5200" dirty="0"/>
          </a:p>
        </p:txBody>
      </p:sp>
      <p:grpSp>
        <p:nvGrpSpPr>
          <p:cNvPr id="1096" name="Google Shape;1096;p41"/>
          <p:cNvGrpSpPr/>
          <p:nvPr/>
        </p:nvGrpSpPr>
        <p:grpSpPr>
          <a:xfrm>
            <a:off x="2300427" y="112222"/>
            <a:ext cx="6969336" cy="4919052"/>
            <a:chOff x="2300427" y="112222"/>
            <a:chExt cx="6969336" cy="4919052"/>
          </a:xfrm>
        </p:grpSpPr>
        <p:grpSp>
          <p:nvGrpSpPr>
            <p:cNvPr id="1097" name="Google Shape;1097;p41"/>
            <p:cNvGrpSpPr/>
            <p:nvPr/>
          </p:nvGrpSpPr>
          <p:grpSpPr>
            <a:xfrm rot="-2700000" flipH="1">
              <a:off x="3277565" y="987828"/>
              <a:ext cx="3211454" cy="3167835"/>
              <a:chOff x="2632375" y="3610525"/>
              <a:chExt cx="1063875" cy="1049425"/>
            </a:xfrm>
          </p:grpSpPr>
          <p:sp>
            <p:nvSpPr>
              <p:cNvPr id="1098" name="Google Shape;1098;p41"/>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1"/>
            <p:cNvGrpSpPr/>
            <p:nvPr/>
          </p:nvGrpSpPr>
          <p:grpSpPr>
            <a:xfrm rot="-2090361">
              <a:off x="2998105" y="798847"/>
              <a:ext cx="3516348" cy="3545802"/>
              <a:chOff x="6711775" y="1299325"/>
              <a:chExt cx="3277015" cy="3304464"/>
            </a:xfrm>
          </p:grpSpPr>
          <p:sp>
            <p:nvSpPr>
              <p:cNvPr id="1102" name="Google Shape;1102;p41"/>
              <p:cNvSpPr/>
              <p:nvPr/>
            </p:nvSpPr>
            <p:spPr>
              <a:xfrm>
                <a:off x="6711775" y="1327877"/>
                <a:ext cx="3277015" cy="3275912"/>
              </a:xfrm>
              <a:custGeom>
                <a:avLst/>
                <a:gdLst/>
                <a:ahLst/>
                <a:cxnLst/>
                <a:rect l="l" t="t" r="r" b="b"/>
                <a:pathLst>
                  <a:path w="92161" h="92130" fill="none" extrusionOk="0">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9627695" y="2121819"/>
                <a:ext cx="85800" cy="71222"/>
              </a:xfrm>
              <a:custGeom>
                <a:avLst/>
                <a:gdLst/>
                <a:ahLst/>
                <a:cxnLst/>
                <a:rect l="l" t="t" r="r" b="b"/>
                <a:pathLst>
                  <a:path w="2413" h="2003" extrusionOk="0">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8409670" y="1299325"/>
                <a:ext cx="84982" cy="70546"/>
              </a:xfrm>
              <a:custGeom>
                <a:avLst/>
                <a:gdLst/>
                <a:ahLst/>
                <a:cxnLst/>
                <a:rect l="l" t="t" r="r" b="b"/>
                <a:pathLst>
                  <a:path w="2390" h="1984" extrusionOk="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8374007" y="4442202"/>
                <a:ext cx="86049" cy="70511"/>
              </a:xfrm>
              <a:custGeom>
                <a:avLst/>
                <a:gdLst/>
                <a:ahLst/>
                <a:cxnLst/>
                <a:rect l="l" t="t" r="r" b="b"/>
                <a:pathLst>
                  <a:path w="2420" h="1983" extrusionOk="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7136035" y="3984554"/>
                <a:ext cx="79755" cy="70511"/>
              </a:xfrm>
              <a:custGeom>
                <a:avLst/>
                <a:gdLst/>
                <a:ahLst/>
                <a:cxnLst/>
                <a:rect l="l" t="t" r="r" b="b"/>
                <a:pathLst>
                  <a:path w="2243" h="1983" extrusionOk="0">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7" name="Google Shape;1107;p41"/>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8125138" y="25506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7635482" y="17078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7949075" y="20214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41"/>
          <p:cNvGrpSpPr/>
          <p:nvPr/>
        </p:nvGrpSpPr>
        <p:grpSpPr>
          <a:xfrm rot="10800000" flipH="1">
            <a:off x="7154325" y="3924763"/>
            <a:ext cx="474200" cy="1505350"/>
            <a:chOff x="3995775" y="-443725"/>
            <a:chExt cx="474200" cy="1505350"/>
          </a:xfrm>
        </p:grpSpPr>
        <p:sp>
          <p:nvSpPr>
            <p:cNvPr id="1116" name="Google Shape;1116;p4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grpSp>
        <p:nvGrpSpPr>
          <p:cNvPr id="1307" name="Google Shape;1307;p48"/>
          <p:cNvGrpSpPr/>
          <p:nvPr/>
        </p:nvGrpSpPr>
        <p:grpSpPr>
          <a:xfrm>
            <a:off x="5436205" y="1959007"/>
            <a:ext cx="262906" cy="421053"/>
            <a:chOff x="5545738" y="1280900"/>
            <a:chExt cx="198825" cy="318425"/>
          </a:xfrm>
        </p:grpSpPr>
        <p:sp>
          <p:nvSpPr>
            <p:cNvPr id="1308" name="Google Shape;1308;p48"/>
            <p:cNvSpPr/>
            <p:nvPr/>
          </p:nvSpPr>
          <p:spPr>
            <a:xfrm>
              <a:off x="5584713" y="1280900"/>
              <a:ext cx="128825" cy="275325"/>
            </a:xfrm>
            <a:custGeom>
              <a:avLst/>
              <a:gdLst/>
              <a:ahLst/>
              <a:cxnLst/>
              <a:rect l="l" t="t" r="r" b="b"/>
              <a:pathLst>
                <a:path w="5153" h="11013" extrusionOk="0">
                  <a:moveTo>
                    <a:pt x="158" y="1"/>
                  </a:moveTo>
                  <a:cubicBezTo>
                    <a:pt x="73" y="1"/>
                    <a:pt x="0" y="110"/>
                    <a:pt x="79" y="189"/>
                  </a:cubicBezTo>
                  <a:lnTo>
                    <a:pt x="3198" y="3306"/>
                  </a:lnTo>
                  <a:lnTo>
                    <a:pt x="3198" y="9178"/>
                  </a:lnTo>
                  <a:cubicBezTo>
                    <a:pt x="3198" y="9206"/>
                    <a:pt x="3209" y="9234"/>
                    <a:pt x="3231" y="9255"/>
                  </a:cubicBezTo>
                  <a:lnTo>
                    <a:pt x="4955" y="10980"/>
                  </a:lnTo>
                  <a:cubicBezTo>
                    <a:pt x="4976" y="11001"/>
                    <a:pt x="5004" y="11012"/>
                    <a:pt x="5033" y="11012"/>
                  </a:cubicBezTo>
                  <a:cubicBezTo>
                    <a:pt x="5062" y="11012"/>
                    <a:pt x="5089" y="11001"/>
                    <a:pt x="5110" y="10980"/>
                  </a:cubicBezTo>
                  <a:cubicBezTo>
                    <a:pt x="5153" y="10937"/>
                    <a:pt x="5153" y="10868"/>
                    <a:pt x="5110" y="10824"/>
                  </a:cubicBezTo>
                  <a:lnTo>
                    <a:pt x="3417" y="9131"/>
                  </a:lnTo>
                  <a:lnTo>
                    <a:pt x="3415" y="3261"/>
                  </a:lnTo>
                  <a:cubicBezTo>
                    <a:pt x="3415" y="3232"/>
                    <a:pt x="3404" y="3204"/>
                    <a:pt x="3384" y="3184"/>
                  </a:cubicBezTo>
                  <a:lnTo>
                    <a:pt x="235" y="35"/>
                  </a:lnTo>
                  <a:cubicBezTo>
                    <a:pt x="211" y="11"/>
                    <a:pt x="184" y="1"/>
                    <a:pt x="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5597313" y="1372000"/>
              <a:ext cx="60475" cy="207500"/>
            </a:xfrm>
            <a:custGeom>
              <a:avLst/>
              <a:gdLst/>
              <a:ahLst/>
              <a:cxnLst/>
              <a:rect l="l" t="t" r="r" b="b"/>
              <a:pathLst>
                <a:path w="2419" h="8300" extrusionOk="0">
                  <a:moveTo>
                    <a:pt x="2310" y="1"/>
                  </a:moveTo>
                  <a:cubicBezTo>
                    <a:pt x="2250" y="1"/>
                    <a:pt x="2200" y="50"/>
                    <a:pt x="2200" y="111"/>
                  </a:cubicBezTo>
                  <a:lnTo>
                    <a:pt x="2202" y="5981"/>
                  </a:lnTo>
                  <a:lnTo>
                    <a:pt x="69" y="8112"/>
                  </a:lnTo>
                  <a:cubicBezTo>
                    <a:pt x="0" y="8181"/>
                    <a:pt x="50" y="8300"/>
                    <a:pt x="147" y="8300"/>
                  </a:cubicBezTo>
                  <a:cubicBezTo>
                    <a:pt x="175" y="8300"/>
                    <a:pt x="203" y="8288"/>
                    <a:pt x="223" y="8267"/>
                  </a:cubicBezTo>
                  <a:lnTo>
                    <a:pt x="2388" y="6104"/>
                  </a:lnTo>
                  <a:cubicBezTo>
                    <a:pt x="2408" y="6083"/>
                    <a:pt x="2419" y="6056"/>
                    <a:pt x="2419" y="6026"/>
                  </a:cubicBezTo>
                  <a:lnTo>
                    <a:pt x="2419" y="111"/>
                  </a:lnTo>
                  <a:cubicBezTo>
                    <a:pt x="2419" y="50"/>
                    <a:pt x="2370" y="1"/>
                    <a:pt x="2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5555563" y="1370800"/>
              <a:ext cx="91725" cy="228525"/>
            </a:xfrm>
            <a:custGeom>
              <a:avLst/>
              <a:gdLst/>
              <a:ahLst/>
              <a:cxnLst/>
              <a:rect l="l" t="t" r="r" b="b"/>
              <a:pathLst>
                <a:path w="3669" h="9141" extrusionOk="0">
                  <a:moveTo>
                    <a:pt x="3150" y="215"/>
                  </a:moveTo>
                  <a:cubicBezTo>
                    <a:pt x="3217" y="215"/>
                    <a:pt x="3280" y="243"/>
                    <a:pt x="3327" y="290"/>
                  </a:cubicBezTo>
                  <a:cubicBezTo>
                    <a:pt x="3429" y="391"/>
                    <a:pt x="3429" y="555"/>
                    <a:pt x="3327" y="657"/>
                  </a:cubicBezTo>
                  <a:cubicBezTo>
                    <a:pt x="3276" y="705"/>
                    <a:pt x="3210" y="730"/>
                    <a:pt x="3144" y="730"/>
                  </a:cubicBezTo>
                  <a:cubicBezTo>
                    <a:pt x="3078" y="730"/>
                    <a:pt x="3012" y="705"/>
                    <a:pt x="2961" y="657"/>
                  </a:cubicBezTo>
                  <a:cubicBezTo>
                    <a:pt x="2861" y="555"/>
                    <a:pt x="2861" y="391"/>
                    <a:pt x="2961" y="290"/>
                  </a:cubicBezTo>
                  <a:cubicBezTo>
                    <a:pt x="3008" y="243"/>
                    <a:pt x="3073" y="215"/>
                    <a:pt x="3140" y="215"/>
                  </a:cubicBezTo>
                  <a:cubicBezTo>
                    <a:pt x="3142" y="215"/>
                    <a:pt x="3143" y="215"/>
                    <a:pt x="3145" y="215"/>
                  </a:cubicBezTo>
                  <a:cubicBezTo>
                    <a:pt x="3147" y="215"/>
                    <a:pt x="3148" y="215"/>
                    <a:pt x="3150" y="215"/>
                  </a:cubicBezTo>
                  <a:close/>
                  <a:moveTo>
                    <a:pt x="3145" y="1"/>
                  </a:moveTo>
                  <a:cubicBezTo>
                    <a:pt x="3021" y="1"/>
                    <a:pt x="2897" y="46"/>
                    <a:pt x="2806" y="136"/>
                  </a:cubicBezTo>
                  <a:cubicBezTo>
                    <a:pt x="2506" y="436"/>
                    <a:pt x="2720" y="950"/>
                    <a:pt x="3143" y="950"/>
                  </a:cubicBezTo>
                  <a:cubicBezTo>
                    <a:pt x="3144" y="950"/>
                    <a:pt x="3144" y="950"/>
                    <a:pt x="3145" y="950"/>
                  </a:cubicBezTo>
                  <a:cubicBezTo>
                    <a:pt x="3196" y="950"/>
                    <a:pt x="3247" y="942"/>
                    <a:pt x="3296" y="923"/>
                  </a:cubicBezTo>
                  <a:lnTo>
                    <a:pt x="3296" y="5728"/>
                  </a:lnTo>
                  <a:lnTo>
                    <a:pt x="69" y="8956"/>
                  </a:lnTo>
                  <a:cubicBezTo>
                    <a:pt x="1" y="9025"/>
                    <a:pt x="49" y="9141"/>
                    <a:pt x="146" y="9141"/>
                  </a:cubicBezTo>
                  <a:cubicBezTo>
                    <a:pt x="174" y="9141"/>
                    <a:pt x="203" y="9129"/>
                    <a:pt x="224" y="9108"/>
                  </a:cubicBezTo>
                  <a:lnTo>
                    <a:pt x="3482" y="5850"/>
                  </a:lnTo>
                  <a:cubicBezTo>
                    <a:pt x="3503" y="5830"/>
                    <a:pt x="3515" y="5802"/>
                    <a:pt x="3515" y="5772"/>
                  </a:cubicBezTo>
                  <a:lnTo>
                    <a:pt x="3515" y="771"/>
                  </a:lnTo>
                  <a:cubicBezTo>
                    <a:pt x="3668" y="583"/>
                    <a:pt x="3654" y="308"/>
                    <a:pt x="3482" y="136"/>
                  </a:cubicBezTo>
                  <a:cubicBezTo>
                    <a:pt x="3392" y="46"/>
                    <a:pt x="3268" y="1"/>
                    <a:pt x="3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5621688" y="1280900"/>
              <a:ext cx="122875" cy="267025"/>
            </a:xfrm>
            <a:custGeom>
              <a:avLst/>
              <a:gdLst/>
              <a:ahLst/>
              <a:cxnLst/>
              <a:rect l="l" t="t" r="r" b="b"/>
              <a:pathLst>
                <a:path w="4915" h="10681" extrusionOk="0">
                  <a:moveTo>
                    <a:pt x="4390" y="9945"/>
                  </a:moveTo>
                  <a:cubicBezTo>
                    <a:pt x="4456" y="9945"/>
                    <a:pt x="4522" y="9970"/>
                    <a:pt x="4573" y="10020"/>
                  </a:cubicBezTo>
                  <a:cubicBezTo>
                    <a:pt x="4674" y="10122"/>
                    <a:pt x="4674" y="10285"/>
                    <a:pt x="4573" y="10386"/>
                  </a:cubicBezTo>
                  <a:cubicBezTo>
                    <a:pt x="4521" y="10435"/>
                    <a:pt x="4455" y="10460"/>
                    <a:pt x="4389" y="10460"/>
                  </a:cubicBezTo>
                  <a:cubicBezTo>
                    <a:pt x="4323" y="10460"/>
                    <a:pt x="4258" y="10435"/>
                    <a:pt x="4207" y="10386"/>
                  </a:cubicBezTo>
                  <a:cubicBezTo>
                    <a:pt x="4105" y="10284"/>
                    <a:pt x="4107" y="10122"/>
                    <a:pt x="4208" y="10020"/>
                  </a:cubicBezTo>
                  <a:cubicBezTo>
                    <a:pt x="4259" y="9970"/>
                    <a:pt x="4325" y="9945"/>
                    <a:pt x="4390" y="9945"/>
                  </a:cubicBezTo>
                  <a:close/>
                  <a:moveTo>
                    <a:pt x="120" y="1"/>
                  </a:moveTo>
                  <a:cubicBezTo>
                    <a:pt x="92" y="1"/>
                    <a:pt x="64" y="12"/>
                    <a:pt x="43" y="33"/>
                  </a:cubicBezTo>
                  <a:cubicBezTo>
                    <a:pt x="0" y="79"/>
                    <a:pt x="3" y="149"/>
                    <a:pt x="48" y="190"/>
                  </a:cubicBezTo>
                  <a:lnTo>
                    <a:pt x="2270" y="2321"/>
                  </a:lnTo>
                  <a:lnTo>
                    <a:pt x="2270" y="8191"/>
                  </a:lnTo>
                  <a:cubicBezTo>
                    <a:pt x="2270" y="8219"/>
                    <a:pt x="2281" y="8248"/>
                    <a:pt x="2301" y="8267"/>
                  </a:cubicBezTo>
                  <a:lnTo>
                    <a:pt x="3987" y="9954"/>
                  </a:lnTo>
                  <a:cubicBezTo>
                    <a:pt x="3870" y="10141"/>
                    <a:pt x="3898" y="10384"/>
                    <a:pt x="4053" y="10541"/>
                  </a:cubicBezTo>
                  <a:cubicBezTo>
                    <a:pt x="4146" y="10634"/>
                    <a:pt x="4268" y="10681"/>
                    <a:pt x="4390" y="10681"/>
                  </a:cubicBezTo>
                  <a:cubicBezTo>
                    <a:pt x="4513" y="10681"/>
                    <a:pt x="4635" y="10634"/>
                    <a:pt x="4728" y="10541"/>
                  </a:cubicBezTo>
                  <a:cubicBezTo>
                    <a:pt x="4914" y="10353"/>
                    <a:pt x="4914" y="10051"/>
                    <a:pt x="4728" y="9865"/>
                  </a:cubicBezTo>
                  <a:cubicBezTo>
                    <a:pt x="4638" y="9776"/>
                    <a:pt x="4516" y="9732"/>
                    <a:pt x="4393" y="9732"/>
                  </a:cubicBezTo>
                  <a:cubicBezTo>
                    <a:pt x="4305" y="9732"/>
                    <a:pt x="4217" y="9755"/>
                    <a:pt x="4141" y="9800"/>
                  </a:cubicBezTo>
                  <a:lnTo>
                    <a:pt x="2487" y="8145"/>
                  </a:lnTo>
                  <a:lnTo>
                    <a:pt x="2487" y="2276"/>
                  </a:lnTo>
                  <a:cubicBezTo>
                    <a:pt x="2487" y="2246"/>
                    <a:pt x="2476" y="2216"/>
                    <a:pt x="2454" y="2197"/>
                  </a:cubicBezTo>
                  <a:lnTo>
                    <a:pt x="199" y="33"/>
                  </a:lnTo>
                  <a:cubicBezTo>
                    <a:pt x="177" y="12"/>
                    <a:pt x="149"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5545738" y="1410200"/>
              <a:ext cx="84075" cy="168975"/>
            </a:xfrm>
            <a:custGeom>
              <a:avLst/>
              <a:gdLst/>
              <a:ahLst/>
              <a:cxnLst/>
              <a:rect l="l" t="t" r="r" b="b"/>
              <a:pathLst>
                <a:path w="3363" h="6759" extrusionOk="0">
                  <a:moveTo>
                    <a:pt x="2838" y="215"/>
                  </a:moveTo>
                  <a:cubicBezTo>
                    <a:pt x="2981" y="215"/>
                    <a:pt x="3096" y="331"/>
                    <a:pt x="3096" y="475"/>
                  </a:cubicBezTo>
                  <a:cubicBezTo>
                    <a:pt x="3096" y="543"/>
                    <a:pt x="3069" y="609"/>
                    <a:pt x="3020" y="657"/>
                  </a:cubicBezTo>
                  <a:cubicBezTo>
                    <a:pt x="2969" y="706"/>
                    <a:pt x="2904" y="731"/>
                    <a:pt x="2838" y="731"/>
                  </a:cubicBezTo>
                  <a:cubicBezTo>
                    <a:pt x="2772" y="731"/>
                    <a:pt x="2706" y="706"/>
                    <a:pt x="2655" y="657"/>
                  </a:cubicBezTo>
                  <a:cubicBezTo>
                    <a:pt x="2553" y="555"/>
                    <a:pt x="2553" y="392"/>
                    <a:pt x="2655" y="291"/>
                  </a:cubicBezTo>
                  <a:cubicBezTo>
                    <a:pt x="2703" y="242"/>
                    <a:pt x="2769" y="215"/>
                    <a:pt x="2838" y="215"/>
                  </a:cubicBezTo>
                  <a:close/>
                  <a:moveTo>
                    <a:pt x="637" y="6022"/>
                  </a:moveTo>
                  <a:cubicBezTo>
                    <a:pt x="706" y="6022"/>
                    <a:pt x="772" y="6049"/>
                    <a:pt x="820" y="6098"/>
                  </a:cubicBezTo>
                  <a:cubicBezTo>
                    <a:pt x="920" y="6200"/>
                    <a:pt x="920" y="6362"/>
                    <a:pt x="820" y="6464"/>
                  </a:cubicBezTo>
                  <a:cubicBezTo>
                    <a:pt x="769" y="6513"/>
                    <a:pt x="703" y="6537"/>
                    <a:pt x="637" y="6537"/>
                  </a:cubicBezTo>
                  <a:cubicBezTo>
                    <a:pt x="571" y="6537"/>
                    <a:pt x="505" y="6513"/>
                    <a:pt x="455" y="6464"/>
                  </a:cubicBezTo>
                  <a:cubicBezTo>
                    <a:pt x="353" y="6362"/>
                    <a:pt x="353" y="6199"/>
                    <a:pt x="455" y="6098"/>
                  </a:cubicBezTo>
                  <a:cubicBezTo>
                    <a:pt x="503" y="6049"/>
                    <a:pt x="567" y="6022"/>
                    <a:pt x="637" y="6022"/>
                  </a:cubicBezTo>
                  <a:close/>
                  <a:moveTo>
                    <a:pt x="2839" y="1"/>
                  </a:moveTo>
                  <a:cubicBezTo>
                    <a:pt x="2715" y="1"/>
                    <a:pt x="2591" y="46"/>
                    <a:pt x="2501" y="136"/>
                  </a:cubicBezTo>
                  <a:cubicBezTo>
                    <a:pt x="2200" y="437"/>
                    <a:pt x="2412" y="951"/>
                    <a:pt x="2838" y="951"/>
                  </a:cubicBezTo>
                  <a:cubicBezTo>
                    <a:pt x="2880" y="951"/>
                    <a:pt x="2924" y="945"/>
                    <a:pt x="2965" y="932"/>
                  </a:cubicBezTo>
                  <a:lnTo>
                    <a:pt x="2965" y="932"/>
                  </a:lnTo>
                  <a:lnTo>
                    <a:pt x="2957" y="3807"/>
                  </a:lnTo>
                  <a:lnTo>
                    <a:pt x="886" y="5877"/>
                  </a:lnTo>
                  <a:cubicBezTo>
                    <a:pt x="811" y="5832"/>
                    <a:pt x="723" y="5809"/>
                    <a:pt x="635" y="5809"/>
                  </a:cubicBezTo>
                  <a:cubicBezTo>
                    <a:pt x="512" y="5809"/>
                    <a:pt x="390" y="5853"/>
                    <a:pt x="301" y="5943"/>
                  </a:cubicBezTo>
                  <a:cubicBezTo>
                    <a:pt x="0" y="6244"/>
                    <a:pt x="212" y="6757"/>
                    <a:pt x="637" y="6757"/>
                  </a:cubicBezTo>
                  <a:lnTo>
                    <a:pt x="637" y="6759"/>
                  </a:lnTo>
                  <a:cubicBezTo>
                    <a:pt x="1011" y="6759"/>
                    <a:pt x="1239" y="6348"/>
                    <a:pt x="1042" y="6031"/>
                  </a:cubicBezTo>
                  <a:lnTo>
                    <a:pt x="3143" y="3931"/>
                  </a:lnTo>
                  <a:cubicBezTo>
                    <a:pt x="3163" y="3910"/>
                    <a:pt x="3175" y="3883"/>
                    <a:pt x="3175" y="3853"/>
                  </a:cubicBezTo>
                  <a:lnTo>
                    <a:pt x="3184" y="802"/>
                  </a:lnTo>
                  <a:cubicBezTo>
                    <a:pt x="3363" y="615"/>
                    <a:pt x="3359" y="318"/>
                    <a:pt x="3175" y="136"/>
                  </a:cubicBezTo>
                  <a:cubicBezTo>
                    <a:pt x="3086" y="46"/>
                    <a:pt x="2962"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5561638" y="1444600"/>
              <a:ext cx="41150" cy="100600"/>
            </a:xfrm>
            <a:custGeom>
              <a:avLst/>
              <a:gdLst/>
              <a:ahLst/>
              <a:cxnLst/>
              <a:rect l="l" t="t" r="r" b="b"/>
              <a:pathLst>
                <a:path w="1646" h="4024" extrusionOk="0">
                  <a:moveTo>
                    <a:pt x="1646" y="1"/>
                  </a:moveTo>
                  <a:lnTo>
                    <a:pt x="1" y="1766"/>
                  </a:lnTo>
                  <a:lnTo>
                    <a:pt x="1" y="4024"/>
                  </a:lnTo>
                  <a:lnTo>
                    <a:pt x="1646" y="2308"/>
                  </a:lnTo>
                  <a:lnTo>
                    <a:pt x="1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5692138" y="1337475"/>
              <a:ext cx="39325" cy="177175"/>
            </a:xfrm>
            <a:custGeom>
              <a:avLst/>
              <a:gdLst/>
              <a:ahLst/>
              <a:cxnLst/>
              <a:rect l="l" t="t" r="r" b="b"/>
              <a:pathLst>
                <a:path w="1573" h="7087" extrusionOk="0">
                  <a:moveTo>
                    <a:pt x="0" y="0"/>
                  </a:moveTo>
                  <a:lnTo>
                    <a:pt x="0" y="5530"/>
                  </a:lnTo>
                  <a:lnTo>
                    <a:pt x="1572" y="7087"/>
                  </a:lnTo>
                  <a:lnTo>
                    <a:pt x="1572" y="181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48"/>
          <p:cNvSpPr txBox="1">
            <a:spLocks noGrp="1"/>
          </p:cNvSpPr>
          <p:nvPr>
            <p:ph type="title"/>
          </p:nvPr>
        </p:nvSpPr>
        <p:spPr>
          <a:xfrm>
            <a:off x="713288" y="2865656"/>
            <a:ext cx="1743000" cy="5663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WEIGHT</a:t>
            </a:r>
            <a:br>
              <a:rPr lang="en-US" dirty="0"/>
            </a:br>
            <a:r>
              <a:rPr lang="en-US" dirty="0"/>
              <a:t>SENSING</a:t>
            </a:r>
            <a:endParaRPr dirty="0"/>
          </a:p>
        </p:txBody>
      </p:sp>
      <p:sp>
        <p:nvSpPr>
          <p:cNvPr id="1316" name="Google Shape;1316;p48"/>
          <p:cNvSpPr txBox="1">
            <a:spLocks noGrp="1"/>
          </p:cNvSpPr>
          <p:nvPr>
            <p:ph type="subTitle" idx="1"/>
          </p:nvPr>
        </p:nvSpPr>
        <p:spPr>
          <a:xfrm>
            <a:off x="665971" y="3290136"/>
            <a:ext cx="1945225" cy="959685"/>
          </a:xfrm>
          <a:prstGeom prst="rect">
            <a:avLst/>
          </a:prstGeom>
        </p:spPr>
        <p:txBody>
          <a:bodyPr spcFirstLastPara="1" wrap="square" lIns="91425" tIns="91425" rIns="91425" bIns="91425" anchor="ctr" anchorCtr="0">
            <a:noAutofit/>
          </a:bodyPr>
          <a:lstStyle/>
          <a:p>
            <a:pPr marL="0" indent="0"/>
            <a:r>
              <a:rPr lang="en-US" dirty="0"/>
              <a:t>Sensing the weight contained inside the container using sensor</a:t>
            </a:r>
          </a:p>
        </p:txBody>
      </p:sp>
      <p:sp>
        <p:nvSpPr>
          <p:cNvPr id="1317" name="Google Shape;1317;p48"/>
          <p:cNvSpPr txBox="1">
            <a:spLocks noGrp="1"/>
          </p:cNvSpPr>
          <p:nvPr>
            <p:ph type="title" idx="2"/>
          </p:nvPr>
        </p:nvSpPr>
        <p:spPr>
          <a:xfrm>
            <a:off x="2639887" y="2868989"/>
            <a:ext cx="1945225" cy="5501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CONTAINER</a:t>
            </a:r>
            <a:br>
              <a:rPr lang="en-US" dirty="0"/>
            </a:br>
            <a:r>
              <a:rPr lang="en-US" dirty="0"/>
              <a:t>INDEXING</a:t>
            </a:r>
            <a:endParaRPr dirty="0"/>
          </a:p>
        </p:txBody>
      </p:sp>
      <p:sp>
        <p:nvSpPr>
          <p:cNvPr id="1318" name="Google Shape;1318;p48"/>
          <p:cNvSpPr txBox="1">
            <a:spLocks noGrp="1"/>
          </p:cNvSpPr>
          <p:nvPr>
            <p:ph type="subTitle" idx="3"/>
          </p:nvPr>
        </p:nvSpPr>
        <p:spPr>
          <a:xfrm>
            <a:off x="2676453" y="3856656"/>
            <a:ext cx="1945224" cy="64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Indexing of the containers to get exact information about which container is going to get empty soon and what is contained inside it</a:t>
            </a:r>
          </a:p>
        </p:txBody>
      </p:sp>
      <p:sp>
        <p:nvSpPr>
          <p:cNvPr id="1319" name="Google Shape;1319;p48"/>
          <p:cNvSpPr txBox="1">
            <a:spLocks noGrp="1"/>
          </p:cNvSpPr>
          <p:nvPr>
            <p:ph type="title" idx="4"/>
          </p:nvPr>
        </p:nvSpPr>
        <p:spPr>
          <a:xfrm>
            <a:off x="6631318" y="2910719"/>
            <a:ext cx="1743000" cy="4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POWER</a:t>
            </a:r>
            <a:br>
              <a:rPr lang="en-US" dirty="0"/>
            </a:br>
            <a:r>
              <a:rPr lang="en-US" dirty="0"/>
              <a:t>SUPPLY</a:t>
            </a:r>
            <a:endParaRPr dirty="0"/>
          </a:p>
        </p:txBody>
      </p:sp>
      <p:sp>
        <p:nvSpPr>
          <p:cNvPr id="1320" name="Google Shape;1320;p48"/>
          <p:cNvSpPr txBox="1">
            <a:spLocks noGrp="1"/>
          </p:cNvSpPr>
          <p:nvPr>
            <p:ph type="subTitle" idx="5"/>
          </p:nvPr>
        </p:nvSpPr>
        <p:spPr>
          <a:xfrm>
            <a:off x="6632158" y="3420008"/>
            <a:ext cx="1879167" cy="64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US" sz="1400" dirty="0"/>
              <a:t>he most important aspect of any project.</a:t>
            </a:r>
            <a:endParaRPr dirty="0"/>
          </a:p>
        </p:txBody>
      </p:sp>
      <p:sp>
        <p:nvSpPr>
          <p:cNvPr id="1321" name="Google Shape;1321;p48"/>
          <p:cNvSpPr txBox="1">
            <a:spLocks noGrp="1"/>
          </p:cNvSpPr>
          <p:nvPr>
            <p:ph type="title" idx="6"/>
          </p:nvPr>
        </p:nvSpPr>
        <p:spPr>
          <a:xfrm>
            <a:off x="4755599" y="2910719"/>
            <a:ext cx="1743000" cy="4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a:t>
            </a:r>
            <a:br>
              <a:rPr lang="en-US" dirty="0"/>
            </a:br>
            <a:r>
              <a:rPr lang="en-US" dirty="0"/>
              <a:t>ANALYSIS</a:t>
            </a:r>
            <a:endParaRPr dirty="0"/>
          </a:p>
        </p:txBody>
      </p:sp>
      <p:sp>
        <p:nvSpPr>
          <p:cNvPr id="1322" name="Google Shape;1322;p48"/>
          <p:cNvSpPr txBox="1">
            <a:spLocks noGrp="1"/>
          </p:cNvSpPr>
          <p:nvPr>
            <p:ph type="subTitle" idx="7"/>
          </p:nvPr>
        </p:nvSpPr>
        <p:spPr>
          <a:xfrm>
            <a:off x="4753846" y="3436972"/>
            <a:ext cx="1945224" cy="64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analysis of which container is going to get empty shortly </a:t>
            </a:r>
          </a:p>
        </p:txBody>
      </p:sp>
      <p:sp>
        <p:nvSpPr>
          <p:cNvPr id="1323" name="Google Shape;1323;p48"/>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TECHNICAL SKILLS</a:t>
            </a:r>
            <a:endParaRPr/>
          </a:p>
        </p:txBody>
      </p:sp>
      <p:grpSp>
        <p:nvGrpSpPr>
          <p:cNvPr id="1324" name="Google Shape;1324;p48"/>
          <p:cNvGrpSpPr/>
          <p:nvPr/>
        </p:nvGrpSpPr>
        <p:grpSpPr>
          <a:xfrm rot="2700092">
            <a:off x="1151502" y="1754843"/>
            <a:ext cx="866572" cy="866659"/>
            <a:chOff x="6100216" y="4192618"/>
            <a:chExt cx="328989" cy="329022"/>
          </a:xfrm>
        </p:grpSpPr>
        <p:sp>
          <p:nvSpPr>
            <p:cNvPr id="1325" name="Google Shape;1325;p48"/>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48"/>
          <p:cNvGrpSpPr/>
          <p:nvPr/>
        </p:nvGrpSpPr>
        <p:grpSpPr>
          <a:xfrm>
            <a:off x="2024823" y="2130443"/>
            <a:ext cx="1111800" cy="115460"/>
            <a:chOff x="2024860" y="2121419"/>
            <a:chExt cx="1111800" cy="115460"/>
          </a:xfrm>
        </p:grpSpPr>
        <p:cxnSp>
          <p:nvCxnSpPr>
            <p:cNvPr id="1328" name="Google Shape;1328;p48"/>
            <p:cNvCxnSpPr/>
            <p:nvPr/>
          </p:nvCxnSpPr>
          <p:spPr>
            <a:xfrm>
              <a:off x="2024860" y="2169500"/>
              <a:ext cx="1111800" cy="0"/>
            </a:xfrm>
            <a:prstGeom prst="straightConnector1">
              <a:avLst/>
            </a:prstGeom>
            <a:noFill/>
            <a:ln w="28575" cap="flat" cmpd="sng">
              <a:solidFill>
                <a:schemeClr val="dk1"/>
              </a:solidFill>
              <a:prstDash val="solid"/>
              <a:round/>
              <a:headEnd type="none" w="med" len="med"/>
              <a:tailEnd type="none" w="med" len="med"/>
            </a:ln>
          </p:spPr>
        </p:cxnSp>
        <p:sp>
          <p:nvSpPr>
            <p:cNvPr id="1329" name="Google Shape;1329;p48"/>
            <p:cNvSpPr/>
            <p:nvPr/>
          </p:nvSpPr>
          <p:spPr>
            <a:xfrm flipH="1">
              <a:off x="2211222" y="2121419"/>
              <a:ext cx="739077" cy="115460"/>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48"/>
          <p:cNvGrpSpPr/>
          <p:nvPr/>
        </p:nvGrpSpPr>
        <p:grpSpPr>
          <a:xfrm rot="2700092">
            <a:off x="3142984" y="1754843"/>
            <a:ext cx="866572" cy="866659"/>
            <a:chOff x="6100216" y="4192618"/>
            <a:chExt cx="328989" cy="329022"/>
          </a:xfrm>
        </p:grpSpPr>
        <p:sp>
          <p:nvSpPr>
            <p:cNvPr id="1331" name="Google Shape;1331;p48"/>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48"/>
          <p:cNvGrpSpPr/>
          <p:nvPr/>
        </p:nvGrpSpPr>
        <p:grpSpPr>
          <a:xfrm rot="2700092">
            <a:off x="5134459" y="1754843"/>
            <a:ext cx="866572" cy="866659"/>
            <a:chOff x="6100216" y="4192618"/>
            <a:chExt cx="328989" cy="329022"/>
          </a:xfrm>
        </p:grpSpPr>
        <p:sp>
          <p:nvSpPr>
            <p:cNvPr id="1334" name="Google Shape;1334;p48"/>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48"/>
          <p:cNvGrpSpPr/>
          <p:nvPr/>
        </p:nvGrpSpPr>
        <p:grpSpPr>
          <a:xfrm rot="2700092">
            <a:off x="7125934" y="1754843"/>
            <a:ext cx="866572" cy="866659"/>
            <a:chOff x="6100216" y="4192618"/>
            <a:chExt cx="328989" cy="329022"/>
          </a:xfrm>
        </p:grpSpPr>
        <p:sp>
          <p:nvSpPr>
            <p:cNvPr id="1337" name="Google Shape;1337;p48"/>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48"/>
          <p:cNvGrpSpPr/>
          <p:nvPr/>
        </p:nvGrpSpPr>
        <p:grpSpPr>
          <a:xfrm>
            <a:off x="4016110" y="2130443"/>
            <a:ext cx="1111800" cy="115460"/>
            <a:chOff x="2024860" y="2121419"/>
            <a:chExt cx="1111800" cy="115460"/>
          </a:xfrm>
        </p:grpSpPr>
        <p:cxnSp>
          <p:nvCxnSpPr>
            <p:cNvPr id="1340" name="Google Shape;1340;p48"/>
            <p:cNvCxnSpPr/>
            <p:nvPr/>
          </p:nvCxnSpPr>
          <p:spPr>
            <a:xfrm>
              <a:off x="2024860" y="2169500"/>
              <a:ext cx="1111800" cy="0"/>
            </a:xfrm>
            <a:prstGeom prst="straightConnector1">
              <a:avLst/>
            </a:prstGeom>
            <a:noFill/>
            <a:ln w="28575" cap="flat" cmpd="sng">
              <a:solidFill>
                <a:schemeClr val="dk1"/>
              </a:solidFill>
              <a:prstDash val="solid"/>
              <a:round/>
              <a:headEnd type="none" w="med" len="med"/>
              <a:tailEnd type="none" w="med" len="med"/>
            </a:ln>
          </p:spPr>
        </p:cxnSp>
        <p:sp>
          <p:nvSpPr>
            <p:cNvPr id="1341" name="Google Shape;1341;p48"/>
            <p:cNvSpPr/>
            <p:nvPr/>
          </p:nvSpPr>
          <p:spPr>
            <a:xfrm flipH="1">
              <a:off x="2211222" y="2121419"/>
              <a:ext cx="739077" cy="115460"/>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48"/>
          <p:cNvGrpSpPr/>
          <p:nvPr/>
        </p:nvGrpSpPr>
        <p:grpSpPr>
          <a:xfrm>
            <a:off x="6007410" y="2130443"/>
            <a:ext cx="1111800" cy="115460"/>
            <a:chOff x="2024860" y="2121419"/>
            <a:chExt cx="1111800" cy="115460"/>
          </a:xfrm>
        </p:grpSpPr>
        <p:cxnSp>
          <p:nvCxnSpPr>
            <p:cNvPr id="1343" name="Google Shape;1343;p48"/>
            <p:cNvCxnSpPr/>
            <p:nvPr/>
          </p:nvCxnSpPr>
          <p:spPr>
            <a:xfrm>
              <a:off x="2024860" y="2169500"/>
              <a:ext cx="1111800" cy="0"/>
            </a:xfrm>
            <a:prstGeom prst="straightConnector1">
              <a:avLst/>
            </a:prstGeom>
            <a:noFill/>
            <a:ln w="28575" cap="flat" cmpd="sng">
              <a:solidFill>
                <a:schemeClr val="dk1"/>
              </a:solidFill>
              <a:prstDash val="solid"/>
              <a:round/>
              <a:headEnd type="none" w="med" len="med"/>
              <a:tailEnd type="none" w="med" len="med"/>
            </a:ln>
          </p:spPr>
        </p:cxnSp>
        <p:sp>
          <p:nvSpPr>
            <p:cNvPr id="1344" name="Google Shape;1344;p48"/>
            <p:cNvSpPr/>
            <p:nvPr/>
          </p:nvSpPr>
          <p:spPr>
            <a:xfrm flipH="1">
              <a:off x="2211222" y="2121419"/>
              <a:ext cx="739077" cy="115460"/>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48"/>
          <p:cNvGrpSpPr/>
          <p:nvPr/>
        </p:nvGrpSpPr>
        <p:grpSpPr>
          <a:xfrm rot="10800000" flipH="1">
            <a:off x="8016767" y="2130456"/>
            <a:ext cx="2240950" cy="1657325"/>
            <a:chOff x="4603700" y="-443725"/>
            <a:chExt cx="2240950" cy="1657325"/>
          </a:xfrm>
        </p:grpSpPr>
        <p:sp>
          <p:nvSpPr>
            <p:cNvPr id="1346" name="Google Shape;1346;p48"/>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48"/>
          <p:cNvGrpSpPr/>
          <p:nvPr/>
        </p:nvGrpSpPr>
        <p:grpSpPr>
          <a:xfrm rot="10800000">
            <a:off x="-1118207" y="2130456"/>
            <a:ext cx="2240950" cy="1657325"/>
            <a:chOff x="4603700" y="-443725"/>
            <a:chExt cx="2240950" cy="1657325"/>
          </a:xfrm>
        </p:grpSpPr>
        <p:sp>
          <p:nvSpPr>
            <p:cNvPr id="1349" name="Google Shape;1349;p48"/>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48"/>
          <p:cNvGrpSpPr/>
          <p:nvPr/>
        </p:nvGrpSpPr>
        <p:grpSpPr>
          <a:xfrm>
            <a:off x="1352717" y="2076710"/>
            <a:ext cx="464167" cy="222925"/>
            <a:chOff x="4003625" y="3839200"/>
            <a:chExt cx="323800" cy="155500"/>
          </a:xfrm>
        </p:grpSpPr>
        <p:sp>
          <p:nvSpPr>
            <p:cNvPr id="1352" name="Google Shape;1352;p48"/>
            <p:cNvSpPr/>
            <p:nvPr/>
          </p:nvSpPr>
          <p:spPr>
            <a:xfrm>
              <a:off x="4073750" y="3850700"/>
              <a:ext cx="105975" cy="35875"/>
            </a:xfrm>
            <a:custGeom>
              <a:avLst/>
              <a:gdLst/>
              <a:ahLst/>
              <a:cxnLst/>
              <a:rect l="l" t="t" r="r" b="b"/>
              <a:pathLst>
                <a:path w="4239" h="1435" extrusionOk="0">
                  <a:moveTo>
                    <a:pt x="2820" y="0"/>
                  </a:moveTo>
                  <a:lnTo>
                    <a:pt x="1" y="16"/>
                  </a:lnTo>
                  <a:lnTo>
                    <a:pt x="1419" y="1434"/>
                  </a:lnTo>
                  <a:lnTo>
                    <a:pt x="4238" y="1419"/>
                  </a:lnTo>
                  <a:lnTo>
                    <a:pt x="28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4118050" y="3895050"/>
              <a:ext cx="105950" cy="35825"/>
            </a:xfrm>
            <a:custGeom>
              <a:avLst/>
              <a:gdLst/>
              <a:ahLst/>
              <a:cxnLst/>
              <a:rect l="l" t="t" r="r" b="b"/>
              <a:pathLst>
                <a:path w="4238" h="1433" extrusionOk="0">
                  <a:moveTo>
                    <a:pt x="2819" y="0"/>
                  </a:moveTo>
                  <a:lnTo>
                    <a:pt x="1" y="14"/>
                  </a:lnTo>
                  <a:lnTo>
                    <a:pt x="1418" y="1433"/>
                  </a:lnTo>
                  <a:lnTo>
                    <a:pt x="4237" y="1416"/>
                  </a:lnTo>
                  <a:lnTo>
                    <a:pt x="28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4160425" y="3937400"/>
              <a:ext cx="105950" cy="35850"/>
            </a:xfrm>
            <a:custGeom>
              <a:avLst/>
              <a:gdLst/>
              <a:ahLst/>
              <a:cxnLst/>
              <a:rect l="l" t="t" r="r" b="b"/>
              <a:pathLst>
                <a:path w="4238" h="1434" extrusionOk="0">
                  <a:moveTo>
                    <a:pt x="2820" y="1"/>
                  </a:moveTo>
                  <a:lnTo>
                    <a:pt x="1" y="17"/>
                  </a:lnTo>
                  <a:lnTo>
                    <a:pt x="1419" y="1433"/>
                  </a:lnTo>
                  <a:lnTo>
                    <a:pt x="4237" y="1418"/>
                  </a:lnTo>
                  <a:lnTo>
                    <a:pt x="28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4034300" y="3839200"/>
              <a:ext cx="293125" cy="155500"/>
            </a:xfrm>
            <a:custGeom>
              <a:avLst/>
              <a:gdLst/>
              <a:ahLst/>
              <a:cxnLst/>
              <a:rect l="l" t="t" r="r" b="b"/>
              <a:pathLst>
                <a:path w="11725" h="6220" extrusionOk="0">
                  <a:moveTo>
                    <a:pt x="90" y="0"/>
                  </a:moveTo>
                  <a:lnTo>
                    <a:pt x="1" y="215"/>
                  </a:lnTo>
                  <a:lnTo>
                    <a:pt x="4454" y="216"/>
                  </a:lnTo>
                  <a:lnTo>
                    <a:pt x="10397" y="6157"/>
                  </a:lnTo>
                  <a:lnTo>
                    <a:pt x="10398" y="6154"/>
                  </a:lnTo>
                  <a:lnTo>
                    <a:pt x="10463" y="6219"/>
                  </a:lnTo>
                  <a:lnTo>
                    <a:pt x="11725" y="6219"/>
                  </a:lnTo>
                  <a:lnTo>
                    <a:pt x="11004" y="5498"/>
                  </a:lnTo>
                  <a:lnTo>
                    <a:pt x="10587" y="5498"/>
                  </a:lnTo>
                  <a:lnTo>
                    <a:pt x="7934" y="2847"/>
                  </a:lnTo>
                  <a:lnTo>
                    <a:pt x="6796" y="1708"/>
                  </a:lnTo>
                  <a:lnTo>
                    <a:pt x="6796" y="551"/>
                  </a:lnTo>
                  <a:lnTo>
                    <a:pt x="6489" y="243"/>
                  </a:lnTo>
                  <a:lnTo>
                    <a:pt x="4786" y="243"/>
                  </a:lnTo>
                  <a:lnTo>
                    <a:pt x="45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4003625" y="3849925"/>
              <a:ext cx="191650" cy="138675"/>
            </a:xfrm>
            <a:custGeom>
              <a:avLst/>
              <a:gdLst/>
              <a:ahLst/>
              <a:cxnLst/>
              <a:rect l="l" t="t" r="r" b="b"/>
              <a:pathLst>
                <a:path w="7666" h="5547" extrusionOk="0">
                  <a:moveTo>
                    <a:pt x="0" y="0"/>
                  </a:moveTo>
                  <a:lnTo>
                    <a:pt x="69" y="181"/>
                  </a:lnTo>
                  <a:lnTo>
                    <a:pt x="1565" y="181"/>
                  </a:lnTo>
                  <a:lnTo>
                    <a:pt x="1797" y="414"/>
                  </a:lnTo>
                  <a:lnTo>
                    <a:pt x="2169" y="414"/>
                  </a:lnTo>
                  <a:lnTo>
                    <a:pt x="7302" y="5546"/>
                  </a:lnTo>
                  <a:lnTo>
                    <a:pt x="7666" y="5546"/>
                  </a:lnTo>
                  <a:lnTo>
                    <a:pt x="2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48"/>
          <p:cNvGrpSpPr/>
          <p:nvPr/>
        </p:nvGrpSpPr>
        <p:grpSpPr>
          <a:xfrm>
            <a:off x="3316954" y="2107507"/>
            <a:ext cx="518802" cy="161332"/>
            <a:chOff x="4008575" y="2806700"/>
            <a:chExt cx="323725" cy="100675"/>
          </a:xfrm>
        </p:grpSpPr>
        <p:sp>
          <p:nvSpPr>
            <p:cNvPr id="1358" name="Google Shape;1358;p48"/>
            <p:cNvSpPr/>
            <p:nvPr/>
          </p:nvSpPr>
          <p:spPr>
            <a:xfrm>
              <a:off x="4019200" y="2806700"/>
              <a:ext cx="52675" cy="26925"/>
            </a:xfrm>
            <a:custGeom>
              <a:avLst/>
              <a:gdLst/>
              <a:ahLst/>
              <a:cxnLst/>
              <a:rect l="l" t="t" r="r" b="b"/>
              <a:pathLst>
                <a:path w="2107" h="1077" extrusionOk="0">
                  <a:moveTo>
                    <a:pt x="1" y="0"/>
                  </a:moveTo>
                  <a:lnTo>
                    <a:pt x="929" y="1077"/>
                  </a:lnTo>
                  <a:lnTo>
                    <a:pt x="2106" y="1077"/>
                  </a:lnTo>
                  <a:lnTo>
                    <a:pt x="1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4058975" y="2806700"/>
              <a:ext cx="61075" cy="26925"/>
            </a:xfrm>
            <a:custGeom>
              <a:avLst/>
              <a:gdLst/>
              <a:ahLst/>
              <a:cxnLst/>
              <a:rect l="l" t="t" r="r" b="b"/>
              <a:pathLst>
                <a:path w="2443" h="1077" extrusionOk="0">
                  <a:moveTo>
                    <a:pt x="0" y="0"/>
                  </a:moveTo>
                  <a:lnTo>
                    <a:pt x="822" y="1077"/>
                  </a:lnTo>
                  <a:lnTo>
                    <a:pt x="2443" y="1077"/>
                  </a:lnTo>
                  <a:lnTo>
                    <a:pt x="16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4008575" y="2839275"/>
              <a:ext cx="323575" cy="45550"/>
            </a:xfrm>
            <a:custGeom>
              <a:avLst/>
              <a:gdLst/>
              <a:ahLst/>
              <a:cxnLst/>
              <a:rect l="l" t="t" r="r" b="b"/>
              <a:pathLst>
                <a:path w="12943" h="1822" extrusionOk="0">
                  <a:moveTo>
                    <a:pt x="11196" y="1"/>
                  </a:moveTo>
                  <a:cubicBezTo>
                    <a:pt x="11192" y="1"/>
                    <a:pt x="11187" y="1"/>
                    <a:pt x="11183" y="1"/>
                  </a:cubicBezTo>
                  <a:lnTo>
                    <a:pt x="1203" y="1"/>
                  </a:lnTo>
                  <a:lnTo>
                    <a:pt x="585" y="828"/>
                  </a:lnTo>
                  <a:lnTo>
                    <a:pt x="286" y="828"/>
                  </a:lnTo>
                  <a:cubicBezTo>
                    <a:pt x="180" y="832"/>
                    <a:pt x="180" y="989"/>
                    <a:pt x="286" y="995"/>
                  </a:cubicBezTo>
                  <a:lnTo>
                    <a:pt x="463" y="995"/>
                  </a:lnTo>
                  <a:lnTo>
                    <a:pt x="110" y="1469"/>
                  </a:lnTo>
                  <a:cubicBezTo>
                    <a:pt x="0" y="1614"/>
                    <a:pt x="103" y="1821"/>
                    <a:pt x="284" y="1821"/>
                  </a:cubicBezTo>
                  <a:cubicBezTo>
                    <a:pt x="285" y="1821"/>
                    <a:pt x="286" y="1821"/>
                    <a:pt x="286" y="1821"/>
                  </a:cubicBezTo>
                  <a:lnTo>
                    <a:pt x="285" y="1821"/>
                  </a:lnTo>
                  <a:cubicBezTo>
                    <a:pt x="354" y="1821"/>
                    <a:pt x="420" y="1789"/>
                    <a:pt x="461" y="1734"/>
                  </a:cubicBezTo>
                  <a:lnTo>
                    <a:pt x="1013" y="995"/>
                  </a:lnTo>
                  <a:lnTo>
                    <a:pt x="3224" y="995"/>
                  </a:lnTo>
                  <a:lnTo>
                    <a:pt x="4758" y="1541"/>
                  </a:lnTo>
                  <a:cubicBezTo>
                    <a:pt x="4765" y="1543"/>
                    <a:pt x="4773" y="1545"/>
                    <a:pt x="4781" y="1545"/>
                  </a:cubicBezTo>
                  <a:cubicBezTo>
                    <a:pt x="4783" y="1545"/>
                    <a:pt x="4785" y="1545"/>
                    <a:pt x="4786" y="1545"/>
                  </a:cubicBezTo>
                  <a:lnTo>
                    <a:pt x="6394" y="1545"/>
                  </a:lnTo>
                  <a:cubicBezTo>
                    <a:pt x="6406" y="1545"/>
                    <a:pt x="6419" y="1542"/>
                    <a:pt x="6430" y="1536"/>
                  </a:cubicBezTo>
                  <a:lnTo>
                    <a:pt x="7554" y="995"/>
                  </a:lnTo>
                  <a:lnTo>
                    <a:pt x="9685" y="995"/>
                  </a:lnTo>
                  <a:lnTo>
                    <a:pt x="11113" y="1757"/>
                  </a:lnTo>
                  <a:cubicBezTo>
                    <a:pt x="11125" y="1762"/>
                    <a:pt x="11139" y="1765"/>
                    <a:pt x="11152" y="1766"/>
                  </a:cubicBezTo>
                  <a:lnTo>
                    <a:pt x="12855" y="1766"/>
                  </a:lnTo>
                  <a:cubicBezTo>
                    <a:pt x="12856" y="1766"/>
                    <a:pt x="12857" y="1766"/>
                    <a:pt x="12858" y="1766"/>
                  </a:cubicBezTo>
                  <a:cubicBezTo>
                    <a:pt x="12905" y="1766"/>
                    <a:pt x="12943" y="1730"/>
                    <a:pt x="12943" y="1683"/>
                  </a:cubicBezTo>
                  <a:cubicBezTo>
                    <a:pt x="12943" y="1636"/>
                    <a:pt x="12905" y="1600"/>
                    <a:pt x="12858" y="1600"/>
                  </a:cubicBezTo>
                  <a:cubicBezTo>
                    <a:pt x="12857" y="1600"/>
                    <a:pt x="12856" y="1600"/>
                    <a:pt x="12855" y="1600"/>
                  </a:cubicBezTo>
                  <a:lnTo>
                    <a:pt x="11173" y="1600"/>
                  </a:lnTo>
                  <a:lnTo>
                    <a:pt x="9744" y="838"/>
                  </a:lnTo>
                  <a:cubicBezTo>
                    <a:pt x="9731" y="832"/>
                    <a:pt x="9718" y="828"/>
                    <a:pt x="9704" y="828"/>
                  </a:cubicBezTo>
                  <a:lnTo>
                    <a:pt x="7535" y="828"/>
                  </a:lnTo>
                  <a:cubicBezTo>
                    <a:pt x="7521" y="828"/>
                    <a:pt x="7510" y="831"/>
                    <a:pt x="7499" y="836"/>
                  </a:cubicBezTo>
                  <a:lnTo>
                    <a:pt x="6375" y="1380"/>
                  </a:lnTo>
                  <a:lnTo>
                    <a:pt x="4800" y="1380"/>
                  </a:lnTo>
                  <a:lnTo>
                    <a:pt x="3265" y="832"/>
                  </a:lnTo>
                  <a:cubicBezTo>
                    <a:pt x="3257" y="829"/>
                    <a:pt x="3248" y="828"/>
                    <a:pt x="3238" y="827"/>
                  </a:cubicBezTo>
                  <a:lnTo>
                    <a:pt x="1136" y="827"/>
                  </a:lnTo>
                  <a:lnTo>
                    <a:pt x="1424" y="441"/>
                  </a:lnTo>
                  <a:lnTo>
                    <a:pt x="11183" y="441"/>
                  </a:lnTo>
                  <a:cubicBezTo>
                    <a:pt x="11187" y="442"/>
                    <a:pt x="11192" y="442"/>
                    <a:pt x="11196" y="442"/>
                  </a:cubicBezTo>
                  <a:cubicBezTo>
                    <a:pt x="11317" y="442"/>
                    <a:pt x="11416" y="344"/>
                    <a:pt x="11416" y="221"/>
                  </a:cubicBezTo>
                  <a:cubicBezTo>
                    <a:pt x="11416" y="98"/>
                    <a:pt x="11317" y="1"/>
                    <a:pt x="1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4107225" y="2806725"/>
              <a:ext cx="115250" cy="26900"/>
            </a:xfrm>
            <a:custGeom>
              <a:avLst/>
              <a:gdLst/>
              <a:ahLst/>
              <a:cxnLst/>
              <a:rect l="l" t="t" r="r" b="b"/>
              <a:pathLst>
                <a:path w="4610" h="1076" extrusionOk="0">
                  <a:moveTo>
                    <a:pt x="1" y="1"/>
                  </a:moveTo>
                  <a:lnTo>
                    <a:pt x="822" y="1076"/>
                  </a:lnTo>
                  <a:lnTo>
                    <a:pt x="1058" y="1076"/>
                  </a:lnTo>
                  <a:lnTo>
                    <a:pt x="667" y="600"/>
                  </a:lnTo>
                  <a:cubicBezTo>
                    <a:pt x="626" y="551"/>
                    <a:pt x="639" y="483"/>
                    <a:pt x="696" y="448"/>
                  </a:cubicBezTo>
                  <a:cubicBezTo>
                    <a:pt x="720" y="434"/>
                    <a:pt x="745" y="427"/>
                    <a:pt x="771" y="427"/>
                  </a:cubicBezTo>
                  <a:cubicBezTo>
                    <a:pt x="810" y="427"/>
                    <a:pt x="848" y="443"/>
                    <a:pt x="876" y="473"/>
                  </a:cubicBezTo>
                  <a:lnTo>
                    <a:pt x="1372" y="1076"/>
                  </a:lnTo>
                  <a:lnTo>
                    <a:pt x="1652" y="1076"/>
                  </a:lnTo>
                  <a:lnTo>
                    <a:pt x="1261" y="600"/>
                  </a:lnTo>
                  <a:cubicBezTo>
                    <a:pt x="1220" y="551"/>
                    <a:pt x="1234" y="483"/>
                    <a:pt x="1292" y="448"/>
                  </a:cubicBezTo>
                  <a:cubicBezTo>
                    <a:pt x="1315" y="434"/>
                    <a:pt x="1341" y="427"/>
                    <a:pt x="1367" y="427"/>
                  </a:cubicBezTo>
                  <a:cubicBezTo>
                    <a:pt x="1407" y="427"/>
                    <a:pt x="1446" y="443"/>
                    <a:pt x="1471" y="473"/>
                  </a:cubicBezTo>
                  <a:lnTo>
                    <a:pt x="1968" y="1076"/>
                  </a:lnTo>
                  <a:lnTo>
                    <a:pt x="2247" y="1076"/>
                  </a:lnTo>
                  <a:lnTo>
                    <a:pt x="1858" y="600"/>
                  </a:lnTo>
                  <a:cubicBezTo>
                    <a:pt x="1815" y="551"/>
                    <a:pt x="1830" y="483"/>
                    <a:pt x="1887" y="448"/>
                  </a:cubicBezTo>
                  <a:cubicBezTo>
                    <a:pt x="1910" y="434"/>
                    <a:pt x="1936" y="427"/>
                    <a:pt x="1961" y="427"/>
                  </a:cubicBezTo>
                  <a:cubicBezTo>
                    <a:pt x="2000" y="427"/>
                    <a:pt x="2038" y="443"/>
                    <a:pt x="2067" y="473"/>
                  </a:cubicBezTo>
                  <a:lnTo>
                    <a:pt x="2563" y="1076"/>
                  </a:lnTo>
                  <a:lnTo>
                    <a:pt x="2843" y="1076"/>
                  </a:lnTo>
                  <a:lnTo>
                    <a:pt x="2452" y="600"/>
                  </a:lnTo>
                  <a:cubicBezTo>
                    <a:pt x="2411" y="551"/>
                    <a:pt x="2425" y="483"/>
                    <a:pt x="2483" y="448"/>
                  </a:cubicBezTo>
                  <a:cubicBezTo>
                    <a:pt x="2506" y="434"/>
                    <a:pt x="2531" y="427"/>
                    <a:pt x="2556" y="427"/>
                  </a:cubicBezTo>
                  <a:cubicBezTo>
                    <a:pt x="2595" y="427"/>
                    <a:pt x="2634" y="443"/>
                    <a:pt x="2662" y="473"/>
                  </a:cubicBezTo>
                  <a:lnTo>
                    <a:pt x="3158" y="1076"/>
                  </a:lnTo>
                  <a:lnTo>
                    <a:pt x="3438" y="1076"/>
                  </a:lnTo>
                  <a:lnTo>
                    <a:pt x="3046" y="600"/>
                  </a:lnTo>
                  <a:cubicBezTo>
                    <a:pt x="3007" y="551"/>
                    <a:pt x="3019" y="483"/>
                    <a:pt x="3077" y="448"/>
                  </a:cubicBezTo>
                  <a:cubicBezTo>
                    <a:pt x="3100" y="434"/>
                    <a:pt x="3125" y="427"/>
                    <a:pt x="3150" y="427"/>
                  </a:cubicBezTo>
                  <a:cubicBezTo>
                    <a:pt x="3189" y="427"/>
                    <a:pt x="3228" y="443"/>
                    <a:pt x="3256" y="473"/>
                  </a:cubicBezTo>
                  <a:lnTo>
                    <a:pt x="3753" y="1076"/>
                  </a:lnTo>
                  <a:lnTo>
                    <a:pt x="4032" y="1076"/>
                  </a:lnTo>
                  <a:lnTo>
                    <a:pt x="3642" y="600"/>
                  </a:lnTo>
                  <a:cubicBezTo>
                    <a:pt x="3599" y="551"/>
                    <a:pt x="3613" y="483"/>
                    <a:pt x="3671" y="448"/>
                  </a:cubicBezTo>
                  <a:lnTo>
                    <a:pt x="3670" y="448"/>
                  </a:lnTo>
                  <a:cubicBezTo>
                    <a:pt x="3693" y="434"/>
                    <a:pt x="3718" y="427"/>
                    <a:pt x="3744" y="427"/>
                  </a:cubicBezTo>
                  <a:cubicBezTo>
                    <a:pt x="3783" y="427"/>
                    <a:pt x="3821" y="443"/>
                    <a:pt x="3849" y="473"/>
                  </a:cubicBezTo>
                  <a:lnTo>
                    <a:pt x="4347" y="1076"/>
                  </a:lnTo>
                  <a:lnTo>
                    <a:pt x="4610" y="1076"/>
                  </a:lnTo>
                  <a:lnTo>
                    <a:pt x="36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4167950" y="2890750"/>
              <a:ext cx="27350" cy="16625"/>
            </a:xfrm>
            <a:custGeom>
              <a:avLst/>
              <a:gdLst/>
              <a:ahLst/>
              <a:cxnLst/>
              <a:rect l="l" t="t" r="r" b="b"/>
              <a:pathLst>
                <a:path w="1094" h="665" extrusionOk="0">
                  <a:moveTo>
                    <a:pt x="494" y="1"/>
                  </a:moveTo>
                  <a:lnTo>
                    <a:pt x="0" y="297"/>
                  </a:lnTo>
                  <a:lnTo>
                    <a:pt x="0" y="366"/>
                  </a:lnTo>
                  <a:lnTo>
                    <a:pt x="494" y="664"/>
                  </a:lnTo>
                  <a:lnTo>
                    <a:pt x="1094" y="664"/>
                  </a:lnTo>
                  <a:lnTo>
                    <a:pt x="762" y="333"/>
                  </a:lnTo>
                  <a:lnTo>
                    <a:pt x="1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4207175" y="2890750"/>
              <a:ext cx="27375" cy="16625"/>
            </a:xfrm>
            <a:custGeom>
              <a:avLst/>
              <a:gdLst/>
              <a:ahLst/>
              <a:cxnLst/>
              <a:rect l="l" t="t" r="r" b="b"/>
              <a:pathLst>
                <a:path w="1095" h="665" extrusionOk="0">
                  <a:moveTo>
                    <a:pt x="494" y="1"/>
                  </a:moveTo>
                  <a:lnTo>
                    <a:pt x="1" y="297"/>
                  </a:lnTo>
                  <a:lnTo>
                    <a:pt x="1" y="366"/>
                  </a:lnTo>
                  <a:lnTo>
                    <a:pt x="494" y="664"/>
                  </a:lnTo>
                  <a:lnTo>
                    <a:pt x="1094" y="664"/>
                  </a:lnTo>
                  <a:lnTo>
                    <a:pt x="763" y="333"/>
                  </a:lnTo>
                  <a:lnTo>
                    <a:pt x="1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4252875" y="2890750"/>
              <a:ext cx="27350" cy="16625"/>
            </a:xfrm>
            <a:custGeom>
              <a:avLst/>
              <a:gdLst/>
              <a:ahLst/>
              <a:cxnLst/>
              <a:rect l="l" t="t" r="r" b="b"/>
              <a:pathLst>
                <a:path w="1094" h="665" extrusionOk="0">
                  <a:moveTo>
                    <a:pt x="494" y="1"/>
                  </a:moveTo>
                  <a:lnTo>
                    <a:pt x="0" y="297"/>
                  </a:lnTo>
                  <a:lnTo>
                    <a:pt x="0" y="366"/>
                  </a:lnTo>
                  <a:lnTo>
                    <a:pt x="494" y="664"/>
                  </a:lnTo>
                  <a:lnTo>
                    <a:pt x="1094" y="664"/>
                  </a:lnTo>
                  <a:lnTo>
                    <a:pt x="762" y="333"/>
                  </a:lnTo>
                  <a:lnTo>
                    <a:pt x="1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4304925" y="2890750"/>
              <a:ext cx="27375" cy="16625"/>
            </a:xfrm>
            <a:custGeom>
              <a:avLst/>
              <a:gdLst/>
              <a:ahLst/>
              <a:cxnLst/>
              <a:rect l="l" t="t" r="r" b="b"/>
              <a:pathLst>
                <a:path w="1095" h="665" extrusionOk="0">
                  <a:moveTo>
                    <a:pt x="495" y="1"/>
                  </a:moveTo>
                  <a:lnTo>
                    <a:pt x="1" y="297"/>
                  </a:lnTo>
                  <a:lnTo>
                    <a:pt x="1" y="366"/>
                  </a:lnTo>
                  <a:lnTo>
                    <a:pt x="495" y="664"/>
                  </a:lnTo>
                  <a:lnTo>
                    <a:pt x="1095" y="664"/>
                  </a:lnTo>
                  <a:lnTo>
                    <a:pt x="763" y="333"/>
                  </a:lnTo>
                  <a:lnTo>
                    <a:pt x="10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48"/>
          <p:cNvGrpSpPr/>
          <p:nvPr/>
        </p:nvGrpSpPr>
        <p:grpSpPr>
          <a:xfrm>
            <a:off x="7376693" y="1996617"/>
            <a:ext cx="346991" cy="383111"/>
            <a:chOff x="6884675" y="1643625"/>
            <a:chExt cx="278350" cy="307300"/>
          </a:xfrm>
        </p:grpSpPr>
        <p:sp>
          <p:nvSpPr>
            <p:cNvPr id="1367" name="Google Shape;1367;p48"/>
            <p:cNvSpPr/>
            <p:nvPr/>
          </p:nvSpPr>
          <p:spPr>
            <a:xfrm>
              <a:off x="6884675" y="1643625"/>
              <a:ext cx="278350" cy="307300"/>
            </a:xfrm>
            <a:custGeom>
              <a:avLst/>
              <a:gdLst/>
              <a:ahLst/>
              <a:cxnLst/>
              <a:rect l="l" t="t" r="r" b="b"/>
              <a:pathLst>
                <a:path w="11134" h="12292" extrusionOk="0">
                  <a:moveTo>
                    <a:pt x="10402" y="1"/>
                  </a:moveTo>
                  <a:cubicBezTo>
                    <a:pt x="10330" y="1"/>
                    <a:pt x="10257" y="24"/>
                    <a:pt x="10195" y="71"/>
                  </a:cubicBezTo>
                  <a:lnTo>
                    <a:pt x="1352" y="6826"/>
                  </a:lnTo>
                  <a:cubicBezTo>
                    <a:pt x="140" y="7753"/>
                    <a:pt x="1" y="9616"/>
                    <a:pt x="1042" y="10979"/>
                  </a:cubicBezTo>
                  <a:cubicBezTo>
                    <a:pt x="1543" y="11634"/>
                    <a:pt x="2237" y="12078"/>
                    <a:pt x="3001" y="12232"/>
                  </a:cubicBezTo>
                  <a:cubicBezTo>
                    <a:pt x="3190" y="12272"/>
                    <a:pt x="3382" y="12291"/>
                    <a:pt x="3575" y="12291"/>
                  </a:cubicBezTo>
                  <a:cubicBezTo>
                    <a:pt x="4147" y="12291"/>
                    <a:pt x="4684" y="12115"/>
                    <a:pt x="5132" y="11772"/>
                  </a:cubicBezTo>
                  <a:lnTo>
                    <a:pt x="10955" y="7324"/>
                  </a:lnTo>
                  <a:cubicBezTo>
                    <a:pt x="11105" y="7208"/>
                    <a:pt x="11133" y="6994"/>
                    <a:pt x="11019" y="6844"/>
                  </a:cubicBezTo>
                  <a:cubicBezTo>
                    <a:pt x="10952" y="6756"/>
                    <a:pt x="10850" y="6709"/>
                    <a:pt x="10747" y="6709"/>
                  </a:cubicBezTo>
                  <a:cubicBezTo>
                    <a:pt x="10675" y="6709"/>
                    <a:pt x="10601" y="6732"/>
                    <a:pt x="10539" y="6779"/>
                  </a:cubicBezTo>
                  <a:lnTo>
                    <a:pt x="4715" y="11229"/>
                  </a:lnTo>
                  <a:cubicBezTo>
                    <a:pt x="4391" y="11478"/>
                    <a:pt x="3996" y="11607"/>
                    <a:pt x="3573" y="11607"/>
                  </a:cubicBezTo>
                  <a:cubicBezTo>
                    <a:pt x="3430" y="11607"/>
                    <a:pt x="3284" y="11592"/>
                    <a:pt x="3136" y="11562"/>
                  </a:cubicBezTo>
                  <a:cubicBezTo>
                    <a:pt x="2536" y="11441"/>
                    <a:pt x="1986" y="11085"/>
                    <a:pt x="1587" y="10564"/>
                  </a:cubicBezTo>
                  <a:cubicBezTo>
                    <a:pt x="774" y="9500"/>
                    <a:pt x="854" y="8068"/>
                    <a:pt x="1767" y="7371"/>
                  </a:cubicBezTo>
                  <a:lnTo>
                    <a:pt x="10610" y="614"/>
                  </a:lnTo>
                  <a:cubicBezTo>
                    <a:pt x="10759" y="500"/>
                    <a:pt x="10789" y="285"/>
                    <a:pt x="10675" y="136"/>
                  </a:cubicBezTo>
                  <a:cubicBezTo>
                    <a:pt x="10607" y="47"/>
                    <a:pt x="10505" y="1"/>
                    <a:pt x="10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6928200" y="1719450"/>
              <a:ext cx="183425" cy="189750"/>
            </a:xfrm>
            <a:custGeom>
              <a:avLst/>
              <a:gdLst/>
              <a:ahLst/>
              <a:cxnLst/>
              <a:rect l="l" t="t" r="r" b="b"/>
              <a:pathLst>
                <a:path w="7337" h="7590" extrusionOk="0">
                  <a:moveTo>
                    <a:pt x="7080" y="1"/>
                  </a:moveTo>
                  <a:cubicBezTo>
                    <a:pt x="7031" y="1"/>
                    <a:pt x="6983" y="16"/>
                    <a:pt x="6941" y="48"/>
                  </a:cubicBezTo>
                  <a:lnTo>
                    <a:pt x="1024" y="4568"/>
                  </a:lnTo>
                  <a:cubicBezTo>
                    <a:pt x="213" y="5187"/>
                    <a:pt x="1" y="6275"/>
                    <a:pt x="548" y="6994"/>
                  </a:cubicBezTo>
                  <a:cubicBezTo>
                    <a:pt x="849" y="7387"/>
                    <a:pt x="1318" y="7589"/>
                    <a:pt x="1814" y="7589"/>
                  </a:cubicBezTo>
                  <a:cubicBezTo>
                    <a:pt x="2221" y="7589"/>
                    <a:pt x="2648" y="7451"/>
                    <a:pt x="3015" y="7171"/>
                  </a:cubicBezTo>
                  <a:lnTo>
                    <a:pt x="6910" y="4195"/>
                  </a:lnTo>
                  <a:cubicBezTo>
                    <a:pt x="7010" y="4119"/>
                    <a:pt x="7030" y="3976"/>
                    <a:pt x="6954" y="3876"/>
                  </a:cubicBezTo>
                  <a:cubicBezTo>
                    <a:pt x="6909" y="3817"/>
                    <a:pt x="6840" y="3786"/>
                    <a:pt x="6771" y="3786"/>
                  </a:cubicBezTo>
                  <a:cubicBezTo>
                    <a:pt x="6723" y="3786"/>
                    <a:pt x="6675" y="3801"/>
                    <a:pt x="6633" y="3833"/>
                  </a:cubicBezTo>
                  <a:lnTo>
                    <a:pt x="2737" y="6810"/>
                  </a:lnTo>
                  <a:cubicBezTo>
                    <a:pt x="2453" y="7028"/>
                    <a:pt x="2124" y="7135"/>
                    <a:pt x="1813" y="7135"/>
                  </a:cubicBezTo>
                  <a:cubicBezTo>
                    <a:pt x="1456" y="7135"/>
                    <a:pt x="1124" y="6994"/>
                    <a:pt x="913" y="6717"/>
                  </a:cubicBezTo>
                  <a:cubicBezTo>
                    <a:pt x="517" y="6199"/>
                    <a:pt x="690" y="5398"/>
                    <a:pt x="1302" y="4929"/>
                  </a:cubicBezTo>
                  <a:lnTo>
                    <a:pt x="7218" y="411"/>
                  </a:lnTo>
                  <a:cubicBezTo>
                    <a:pt x="7318" y="333"/>
                    <a:pt x="7336" y="190"/>
                    <a:pt x="7260" y="90"/>
                  </a:cubicBezTo>
                  <a:cubicBezTo>
                    <a:pt x="7215" y="32"/>
                    <a:pt x="7148" y="1"/>
                    <a:pt x="7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6969625" y="1847575"/>
              <a:ext cx="32450" cy="25350"/>
            </a:xfrm>
            <a:custGeom>
              <a:avLst/>
              <a:gdLst/>
              <a:ahLst/>
              <a:cxnLst/>
              <a:rect l="l" t="t" r="r" b="b"/>
              <a:pathLst>
                <a:path w="1298" h="1014" extrusionOk="0">
                  <a:moveTo>
                    <a:pt x="1038" y="0"/>
                  </a:moveTo>
                  <a:cubicBezTo>
                    <a:pt x="989" y="0"/>
                    <a:pt x="939" y="16"/>
                    <a:pt x="897" y="50"/>
                  </a:cubicBezTo>
                  <a:lnTo>
                    <a:pt x="171" y="604"/>
                  </a:lnTo>
                  <a:cubicBezTo>
                    <a:pt x="1" y="737"/>
                    <a:pt x="92" y="1011"/>
                    <a:pt x="310" y="1013"/>
                  </a:cubicBezTo>
                  <a:cubicBezTo>
                    <a:pt x="360" y="1013"/>
                    <a:pt x="408" y="996"/>
                    <a:pt x="448" y="967"/>
                  </a:cubicBezTo>
                  <a:lnTo>
                    <a:pt x="1175" y="412"/>
                  </a:lnTo>
                  <a:cubicBezTo>
                    <a:pt x="1276" y="336"/>
                    <a:pt x="1297" y="191"/>
                    <a:pt x="1220" y="89"/>
                  </a:cubicBezTo>
                  <a:cubicBezTo>
                    <a:pt x="1175" y="31"/>
                    <a:pt x="1107" y="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7007200" y="1819950"/>
              <a:ext cx="31000" cy="25275"/>
            </a:xfrm>
            <a:custGeom>
              <a:avLst/>
              <a:gdLst/>
              <a:ahLst/>
              <a:cxnLst/>
              <a:rect l="l" t="t" r="r" b="b"/>
              <a:pathLst>
                <a:path w="1240" h="1011" extrusionOk="0">
                  <a:moveTo>
                    <a:pt x="982" y="0"/>
                  </a:moveTo>
                  <a:cubicBezTo>
                    <a:pt x="934" y="0"/>
                    <a:pt x="886" y="16"/>
                    <a:pt x="844" y="47"/>
                  </a:cubicBezTo>
                  <a:lnTo>
                    <a:pt x="119" y="601"/>
                  </a:lnTo>
                  <a:cubicBezTo>
                    <a:pt x="19" y="678"/>
                    <a:pt x="0" y="820"/>
                    <a:pt x="75" y="920"/>
                  </a:cubicBezTo>
                  <a:cubicBezTo>
                    <a:pt x="119" y="977"/>
                    <a:pt x="187" y="1009"/>
                    <a:pt x="257" y="1011"/>
                  </a:cubicBezTo>
                  <a:cubicBezTo>
                    <a:pt x="307" y="1011"/>
                    <a:pt x="356" y="994"/>
                    <a:pt x="396" y="963"/>
                  </a:cubicBezTo>
                  <a:lnTo>
                    <a:pt x="1121" y="409"/>
                  </a:lnTo>
                  <a:cubicBezTo>
                    <a:pt x="1221" y="333"/>
                    <a:pt x="1239" y="191"/>
                    <a:pt x="1163" y="91"/>
                  </a:cubicBezTo>
                  <a:cubicBezTo>
                    <a:pt x="1118" y="32"/>
                    <a:pt x="1050" y="0"/>
                    <a:pt x="9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7042075" y="1792250"/>
              <a:ext cx="32400" cy="25250"/>
            </a:xfrm>
            <a:custGeom>
              <a:avLst/>
              <a:gdLst/>
              <a:ahLst/>
              <a:cxnLst/>
              <a:rect l="l" t="t" r="r" b="b"/>
              <a:pathLst>
                <a:path w="1296" h="1010" extrusionOk="0">
                  <a:moveTo>
                    <a:pt x="1037" y="1"/>
                  </a:moveTo>
                  <a:cubicBezTo>
                    <a:pt x="989" y="1"/>
                    <a:pt x="941" y="16"/>
                    <a:pt x="900" y="47"/>
                  </a:cubicBezTo>
                  <a:lnTo>
                    <a:pt x="175" y="602"/>
                  </a:lnTo>
                  <a:cubicBezTo>
                    <a:pt x="0" y="733"/>
                    <a:pt x="94" y="1009"/>
                    <a:pt x="311" y="1009"/>
                  </a:cubicBezTo>
                  <a:cubicBezTo>
                    <a:pt x="312" y="1009"/>
                    <a:pt x="312" y="1009"/>
                    <a:pt x="313" y="1009"/>
                  </a:cubicBezTo>
                  <a:cubicBezTo>
                    <a:pt x="362" y="1009"/>
                    <a:pt x="412" y="994"/>
                    <a:pt x="450" y="963"/>
                  </a:cubicBezTo>
                  <a:lnTo>
                    <a:pt x="1175" y="410"/>
                  </a:lnTo>
                  <a:cubicBezTo>
                    <a:pt x="1275" y="334"/>
                    <a:pt x="1295" y="190"/>
                    <a:pt x="1219" y="91"/>
                  </a:cubicBezTo>
                  <a:cubicBezTo>
                    <a:pt x="1174" y="32"/>
                    <a:pt x="1106" y="1"/>
                    <a:pt x="1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7078425" y="1769750"/>
              <a:ext cx="25500" cy="20100"/>
            </a:xfrm>
            <a:custGeom>
              <a:avLst/>
              <a:gdLst/>
              <a:ahLst/>
              <a:cxnLst/>
              <a:rect l="l" t="t" r="r" b="b"/>
              <a:pathLst>
                <a:path w="1020" h="804" extrusionOk="0">
                  <a:moveTo>
                    <a:pt x="760" y="1"/>
                  </a:moveTo>
                  <a:cubicBezTo>
                    <a:pt x="710" y="1"/>
                    <a:pt x="659" y="17"/>
                    <a:pt x="617" y="51"/>
                  </a:cubicBezTo>
                  <a:lnTo>
                    <a:pt x="171" y="392"/>
                  </a:lnTo>
                  <a:cubicBezTo>
                    <a:pt x="1" y="527"/>
                    <a:pt x="92" y="799"/>
                    <a:pt x="310" y="803"/>
                  </a:cubicBezTo>
                  <a:cubicBezTo>
                    <a:pt x="359" y="803"/>
                    <a:pt x="407" y="786"/>
                    <a:pt x="447" y="755"/>
                  </a:cubicBezTo>
                  <a:lnTo>
                    <a:pt x="895" y="414"/>
                  </a:lnTo>
                  <a:cubicBezTo>
                    <a:pt x="998" y="339"/>
                    <a:pt x="1019" y="192"/>
                    <a:pt x="942" y="90"/>
                  </a:cubicBezTo>
                  <a:cubicBezTo>
                    <a:pt x="897" y="32"/>
                    <a:pt x="82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2"/>
          <p:cNvSpPr txBox="1">
            <a:spLocks noGrp="1"/>
          </p:cNvSpPr>
          <p:nvPr>
            <p:ph type="body" idx="1"/>
          </p:nvPr>
        </p:nvSpPr>
        <p:spPr>
          <a:xfrm>
            <a:off x="4094446" y="1577266"/>
            <a:ext cx="5049554" cy="2727300"/>
          </a:xfrm>
          <a:prstGeom prst="rect">
            <a:avLst/>
          </a:prstGeom>
        </p:spPr>
        <p:txBody>
          <a:bodyPr spcFirstLastPara="1" wrap="square" lIns="91425" tIns="91425" rIns="91425" bIns="91425" anchor="ctr" anchorCtr="0">
            <a:noAutofit/>
          </a:bodyPr>
          <a:lstStyle/>
          <a:p>
            <a:pPr marL="457200" lvl="0" indent="-317500" algn="l" rtl="0">
              <a:spcBef>
                <a:spcPts val="1000"/>
              </a:spcBef>
              <a:spcAft>
                <a:spcPts val="0"/>
              </a:spcAft>
              <a:buClr>
                <a:schemeClr val="tx1"/>
              </a:buClr>
              <a:buSzPts val="1400"/>
              <a:buChar char="●"/>
            </a:pPr>
            <a:r>
              <a:rPr lang="en-US" sz="1800" dirty="0">
                <a:solidFill>
                  <a:schemeClr val="tx1"/>
                </a:solidFill>
              </a:rPr>
              <a:t>We are using a Load Cell attached to a HX711 load cell amplifier which is connected to micro-controller(ESP-8266).</a:t>
            </a:r>
          </a:p>
          <a:p>
            <a:pPr marL="457200" lvl="0" indent="-317500" algn="l" rtl="0">
              <a:spcBef>
                <a:spcPts val="1000"/>
              </a:spcBef>
              <a:spcAft>
                <a:spcPts val="0"/>
              </a:spcAft>
              <a:buClr>
                <a:schemeClr val="tx1"/>
              </a:buClr>
              <a:buSzPts val="1400"/>
              <a:buChar char="●"/>
            </a:pPr>
            <a:r>
              <a:rPr lang="en-US" sz="1800" dirty="0">
                <a:solidFill>
                  <a:schemeClr val="tx1"/>
                </a:solidFill>
              </a:rPr>
              <a:t>The load cell is used to get data on how much weight is present in the container. This data is amplified by HX711 for weight calculation.</a:t>
            </a:r>
          </a:p>
          <a:p>
            <a:pPr marL="457200" lvl="0" indent="-317500" algn="l" rtl="0">
              <a:spcBef>
                <a:spcPts val="1000"/>
              </a:spcBef>
              <a:spcAft>
                <a:spcPts val="0"/>
              </a:spcAft>
              <a:buClr>
                <a:schemeClr val="tx1"/>
              </a:buClr>
              <a:buSzPts val="1400"/>
              <a:buChar char="●"/>
            </a:pPr>
            <a:r>
              <a:rPr lang="en-US" sz="1800" dirty="0">
                <a:solidFill>
                  <a:schemeClr val="tx1"/>
                </a:solidFill>
              </a:rPr>
              <a:t>The micro-controller (ESP8266) takes this data and sends this data to web server for Data Analysis</a:t>
            </a:r>
          </a:p>
        </p:txBody>
      </p:sp>
      <p:sp>
        <p:nvSpPr>
          <p:cNvPr id="1123" name="Google Shape;1123;p42"/>
          <p:cNvSpPr txBox="1">
            <a:spLocks noGrp="1"/>
          </p:cNvSpPr>
          <p:nvPr>
            <p:ph type="title"/>
          </p:nvPr>
        </p:nvSpPr>
        <p:spPr>
          <a:xfrm>
            <a:off x="1630950" y="361034"/>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WEIGHT SENSING</a:t>
            </a:r>
            <a:endParaRPr dirty="0"/>
          </a:p>
        </p:txBody>
      </p:sp>
      <p:cxnSp>
        <p:nvCxnSpPr>
          <p:cNvPr id="1124" name="Google Shape;1124;p42"/>
          <p:cNvCxnSpPr>
            <a:cxnSpLocks/>
          </p:cNvCxnSpPr>
          <p:nvPr/>
        </p:nvCxnSpPr>
        <p:spPr>
          <a:xfrm>
            <a:off x="3732496" y="2457348"/>
            <a:ext cx="0" cy="1216017"/>
          </a:xfrm>
          <a:prstGeom prst="straightConnector1">
            <a:avLst/>
          </a:prstGeom>
          <a:noFill/>
          <a:ln w="28575" cap="flat" cmpd="sng">
            <a:solidFill>
              <a:schemeClr val="accent2"/>
            </a:solidFill>
            <a:prstDash val="solid"/>
            <a:round/>
            <a:headEnd type="oval" w="med" len="med"/>
            <a:tailEnd type="oval" w="med" len="med"/>
          </a:ln>
        </p:spPr>
      </p:cxnSp>
      <p:grpSp>
        <p:nvGrpSpPr>
          <p:cNvPr id="1126" name="Google Shape;1126;p42"/>
          <p:cNvGrpSpPr/>
          <p:nvPr/>
        </p:nvGrpSpPr>
        <p:grpSpPr>
          <a:xfrm>
            <a:off x="503305" y="2557224"/>
            <a:ext cx="289868" cy="852000"/>
            <a:chOff x="456616" y="2161476"/>
            <a:chExt cx="289868" cy="852000"/>
          </a:xfrm>
        </p:grpSpPr>
        <p:sp>
          <p:nvSpPr>
            <p:cNvPr id="1127" name="Google Shape;1127;p4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42"/>
          <p:cNvGrpSpPr/>
          <p:nvPr/>
        </p:nvGrpSpPr>
        <p:grpSpPr>
          <a:xfrm rot="5400000">
            <a:off x="1427960" y="1622274"/>
            <a:ext cx="289868" cy="852000"/>
            <a:chOff x="456616" y="2161476"/>
            <a:chExt cx="289868" cy="852000"/>
          </a:xfrm>
        </p:grpSpPr>
        <p:sp>
          <p:nvSpPr>
            <p:cNvPr id="1133" name="Google Shape;1133;p4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AF426824-C0FD-4737-80CB-86CB691AEBEE}"/>
              </a:ext>
            </a:extLst>
          </p:cNvPr>
          <p:cNvSpPr txBox="1"/>
          <p:nvPr/>
        </p:nvSpPr>
        <p:spPr>
          <a:xfrm>
            <a:off x="914400" y="2327756"/>
            <a:ext cx="2876866" cy="1384995"/>
          </a:xfrm>
          <a:prstGeom prst="rect">
            <a:avLst/>
          </a:prstGeom>
          <a:noFill/>
        </p:spPr>
        <p:txBody>
          <a:bodyPr wrap="square" rtlCol="0">
            <a:spAutoFit/>
          </a:bodyPr>
          <a:lstStyle/>
          <a:p>
            <a:r>
              <a:rPr lang="en-US" dirty="0">
                <a:solidFill>
                  <a:schemeClr val="accent1"/>
                </a:solidFill>
                <a:latin typeface="Montserrat ExtraBold" panose="00000900000000000000" pitchFamily="2" charset="0"/>
              </a:rPr>
              <a:t>The idea here is to check the weight in the container and notifying the consumer when the container is at 15 to 20 percent of the initial weight</a:t>
            </a:r>
            <a:endParaRPr lang="en-IN" dirty="0"/>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1657</Words>
  <Application>Microsoft Office PowerPoint</Application>
  <PresentationFormat>On-screen Show (16:9)</PresentationFormat>
  <Paragraphs>125</Paragraphs>
  <Slides>22</Slides>
  <Notes>22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Montserrat ExtraBold</vt:lpstr>
      <vt:lpstr>Lato</vt:lpstr>
      <vt:lpstr>Montserrat</vt:lpstr>
      <vt:lpstr>Times New Roman</vt:lpstr>
      <vt:lpstr>Source Sans Pro</vt:lpstr>
      <vt:lpstr>Bebas Neue</vt:lpstr>
      <vt:lpstr>Wingdings</vt:lpstr>
      <vt:lpstr>Electronic Circuit Style CV by Slidesgo</vt:lpstr>
      <vt:lpstr>INVENTORY MANAGEMENT</vt:lpstr>
      <vt:lpstr>PROBLEM</vt:lpstr>
      <vt:lpstr>ABOUT US</vt:lpstr>
      <vt:lpstr>PROBLEM STATEMENT</vt:lpstr>
      <vt:lpstr>PROBLEM STATEMENT</vt:lpstr>
      <vt:lpstr>APPROACH</vt:lpstr>
      <vt:lpstr>DETAILED EXPLANATION</vt:lpstr>
      <vt:lpstr>WEIGHT SENSING</vt:lpstr>
      <vt:lpstr>WEIGHT SENSING</vt:lpstr>
      <vt:lpstr>CONTAINER INDEXING</vt:lpstr>
      <vt:lpstr>DATA ANALYSIS</vt:lpstr>
      <vt:lpstr>POWER SUPPLY</vt:lpstr>
      <vt:lpstr>TECHNICAL SOLUTION</vt:lpstr>
      <vt:lpstr>TECHNICAL PROBLEMS</vt:lpstr>
      <vt:lpstr>FLOW CHART</vt:lpstr>
      <vt:lpstr>MECHANISM</vt:lpstr>
      <vt:lpstr>ESP8266 POSITION </vt:lpstr>
      <vt:lpstr>ESP8266 POSITION </vt:lpstr>
      <vt:lpstr>COST ESTIMATION FOR ONE CONTAINER</vt:lpstr>
      <vt:lpstr>CIRCUITS</vt:lpstr>
      <vt:lpstr>CIRCUIT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cp:lastModifiedBy>Karan Soni</cp:lastModifiedBy>
  <cp:revision>9</cp:revision>
  <dcterms:modified xsi:type="dcterms:W3CDTF">2021-10-05T07:45:36Z</dcterms:modified>
</cp:coreProperties>
</file>