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95"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Titillium Web"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1pPr>
            <a:lvl2pPr marL="914400" lvl="1"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2pPr>
            <a:lvl3pPr marL="1371600" lvl="2"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3pPr>
            <a:lvl4pPr marL="1828800" lvl="3"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4pPr>
            <a:lvl5pPr marL="2286000" lvl="4"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5pPr>
            <a:lvl6pPr marL="2743200" lvl="5"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6pPr>
            <a:lvl7pPr marL="3200400" lvl="6"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7pPr>
            <a:lvl8pPr marL="3657600" lvl="7" indent="-444500" rtl="0">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8pPr>
            <a:lvl9pPr marL="4114800" lvl="8" indent="-444500" rtl="0">
              <a:spcBef>
                <a:spcPts val="1000"/>
              </a:spcBef>
              <a:spcAft>
                <a:spcPts val="1000"/>
              </a:spcAft>
              <a:buClr>
                <a:schemeClr val="dk1"/>
              </a:buClr>
              <a:buSzPts val="3400"/>
              <a:buFont typeface="Titillium Web"/>
              <a:buChar char="■"/>
              <a:defRPr sz="3400">
                <a:solidFill>
                  <a:schemeClr val="dk1"/>
                </a:solidFill>
                <a:latin typeface="Titillium Web"/>
                <a:ea typeface="Titillium Web"/>
                <a:cs typeface="Titillium Web"/>
                <a:sym typeface="Titillium Web"/>
              </a:defRPr>
            </a:lvl9pPr>
          </a:lstStyle>
          <a:p>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8"/>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1216484" y="1904347"/>
            <a:ext cx="6470400" cy="103135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ROPE CLIMBING BOT</a:t>
            </a:r>
            <a:endParaRPr dirty="0"/>
          </a:p>
        </p:txBody>
      </p:sp>
      <p:sp>
        <p:nvSpPr>
          <p:cNvPr id="2" name="TextBox 1">
            <a:extLst>
              <a:ext uri="{FF2B5EF4-FFF2-40B4-BE49-F238E27FC236}">
                <a16:creationId xmlns:a16="http://schemas.microsoft.com/office/drawing/2014/main" id="{4A3F27FA-91FB-4CF6-A177-FB49A26400F9}"/>
              </a:ext>
            </a:extLst>
          </p:cNvPr>
          <p:cNvSpPr txBox="1"/>
          <p:nvPr/>
        </p:nvSpPr>
        <p:spPr>
          <a:xfrm>
            <a:off x="4451684" y="4743390"/>
            <a:ext cx="5029200" cy="400110"/>
          </a:xfrm>
          <a:prstGeom prst="rect">
            <a:avLst/>
          </a:prstGeom>
          <a:noFill/>
        </p:spPr>
        <p:txBody>
          <a:bodyPr wrap="square" rtlCol="0">
            <a:spAutoFit/>
          </a:bodyPr>
          <a:lstStyle/>
          <a:p>
            <a:r>
              <a:rPr lang="en-IN" sz="2000" dirty="0">
                <a:solidFill>
                  <a:schemeClr val="bg1"/>
                </a:solidFill>
              </a:rPr>
              <a:t>-BINARY_BOMBERS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275" y="730388"/>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BINARY_BOMBERS – Team Members</a:t>
            </a:r>
            <a:endParaRPr dirty="0"/>
          </a:p>
        </p:txBody>
      </p:sp>
      <p:sp>
        <p:nvSpPr>
          <p:cNvPr id="102" name="Google Shape;102;p13"/>
          <p:cNvSpPr txBox="1">
            <a:spLocks noGrp="1"/>
          </p:cNvSpPr>
          <p:nvPr>
            <p:ph type="body" idx="1"/>
          </p:nvPr>
        </p:nvSpPr>
        <p:spPr>
          <a:xfrm>
            <a:off x="868338" y="1660800"/>
            <a:ext cx="7025409" cy="1821900"/>
          </a:xfrm>
          <a:prstGeom prst="rect">
            <a:avLst/>
          </a:prstGeom>
        </p:spPr>
        <p:txBody>
          <a:bodyPr spcFirstLastPara="1" wrap="square" lIns="0" tIns="0" rIns="0" bIns="0" anchor="t" anchorCtr="0">
            <a:noAutofit/>
          </a:bodyPr>
          <a:lstStyle/>
          <a:p>
            <a:pPr marL="228600" lvl="0" indent="-228600" algn="l" rtl="0">
              <a:spcBef>
                <a:spcPts val="0"/>
              </a:spcBef>
              <a:spcAft>
                <a:spcPts val="0"/>
              </a:spcAft>
              <a:buClr>
                <a:schemeClr val="dk1"/>
              </a:buClr>
              <a:buSzPts val="1100"/>
              <a:buFont typeface="Arial"/>
              <a:buAutoNum type="arabicPeriod"/>
            </a:pPr>
            <a:r>
              <a:rPr lang="en" sz="2400" b="1" dirty="0"/>
              <a:t>Karan Soni -                  (Electrical Engineering)</a:t>
            </a:r>
          </a:p>
          <a:p>
            <a:pPr marL="228600" lvl="0" indent="-228600" algn="l" rtl="0">
              <a:spcBef>
                <a:spcPts val="0"/>
              </a:spcBef>
              <a:spcAft>
                <a:spcPts val="0"/>
              </a:spcAft>
              <a:buClr>
                <a:schemeClr val="dk1"/>
              </a:buClr>
              <a:buSzPts val="1100"/>
              <a:buFont typeface="Arial"/>
              <a:buAutoNum type="arabicPeriod"/>
            </a:pPr>
            <a:r>
              <a:rPr lang="en" sz="2400" b="1" dirty="0"/>
              <a:t>Yash Sati    -                  (Mining Engineering)</a:t>
            </a:r>
          </a:p>
          <a:p>
            <a:pPr marL="228600" lvl="0" indent="-228600" algn="l" rtl="0">
              <a:spcBef>
                <a:spcPts val="0"/>
              </a:spcBef>
              <a:spcAft>
                <a:spcPts val="0"/>
              </a:spcAft>
              <a:buClr>
                <a:schemeClr val="dk1"/>
              </a:buClr>
              <a:buSzPts val="1100"/>
              <a:buFont typeface="Arial"/>
              <a:buAutoNum type="arabicPeriod"/>
            </a:pPr>
            <a:r>
              <a:rPr lang="en" sz="2400" b="1" dirty="0"/>
              <a:t>Yashraj Garg-                (Civil Engineering)</a:t>
            </a:r>
          </a:p>
          <a:p>
            <a:pPr marL="228600" lvl="0" indent="-228600" algn="l" rtl="0">
              <a:spcBef>
                <a:spcPts val="0"/>
              </a:spcBef>
              <a:spcAft>
                <a:spcPts val="0"/>
              </a:spcAft>
              <a:buClr>
                <a:schemeClr val="dk1"/>
              </a:buClr>
              <a:buSzPts val="1100"/>
              <a:buFont typeface="Arial"/>
              <a:buAutoNum type="arabicPeriod"/>
            </a:pPr>
            <a:r>
              <a:rPr lang="en-IN" sz="2400" b="1" dirty="0"/>
              <a:t>S</a:t>
            </a:r>
            <a:r>
              <a:rPr lang="en" sz="2400" b="1" dirty="0"/>
              <a:t>aksham Dwivedi-      (Petroleum Engineering)</a:t>
            </a:r>
            <a:endParaRPr sz="2400" dirty="0"/>
          </a:p>
        </p:txBody>
      </p:sp>
      <p:sp>
        <p:nvSpPr>
          <p:cNvPr id="103" name="Google Shape;103;p13"/>
          <p:cNvSpPr txBox="1">
            <a:spLocks noGrp="1"/>
          </p:cNvSpPr>
          <p:nvPr>
            <p:ph type="body" idx="2"/>
          </p:nvPr>
        </p:nvSpPr>
        <p:spPr>
          <a:xfrm>
            <a:off x="855300" y="3753525"/>
            <a:ext cx="7433400" cy="67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dirty="0">
                <a:solidFill>
                  <a:schemeClr val="accent1"/>
                </a:solidFill>
              </a:rPr>
              <a:t>.</a:t>
            </a:r>
            <a:endParaRPr sz="1200" dirty="0">
              <a:solidFill>
                <a:schemeClr val="accent1"/>
              </a:solidFill>
            </a:endParaRPr>
          </a:p>
          <a:p>
            <a:pPr marL="0" lvl="0" indent="0" algn="l" rtl="0">
              <a:spcBef>
                <a:spcPts val="0"/>
              </a:spcBef>
              <a:spcAft>
                <a:spcPts val="0"/>
              </a:spcAft>
              <a:buClr>
                <a:schemeClr val="dk1"/>
              </a:buClr>
              <a:buSzPts val="1100"/>
              <a:buFont typeface="Arial"/>
              <a:buNone/>
            </a:pPr>
            <a:endParaRPr sz="1200" dirty="0">
              <a:solidFill>
                <a:schemeClr val="accent1"/>
              </a:solidFill>
            </a:endParaRPr>
          </a:p>
          <a:p>
            <a:pPr marL="0" lvl="0" indent="0" algn="l" rtl="0">
              <a:spcBef>
                <a:spcPts val="0"/>
              </a:spcBef>
              <a:spcAft>
                <a:spcPts val="0"/>
              </a:spcAft>
              <a:buNone/>
            </a:pPr>
            <a:endParaRPr sz="1200" dirty="0">
              <a:solidFill>
                <a:schemeClr val="accent1"/>
              </a:solidFill>
            </a:endParaRP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ctrTitle" idx="4294967295"/>
          </p:nvPr>
        </p:nvSpPr>
        <p:spPr>
          <a:xfrm>
            <a:off x="767436" y="725301"/>
            <a:ext cx="6424200" cy="42592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dirty="0"/>
              <a:t>BINARY_BOMBERS – Team Members</a:t>
            </a:r>
            <a:endParaRPr sz="2800" dirty="0"/>
          </a:p>
        </p:txBody>
      </p:sp>
      <p:sp>
        <p:nvSpPr>
          <p:cNvPr id="110" name="Google Shape;110;p14"/>
          <p:cNvSpPr txBox="1">
            <a:spLocks noGrp="1"/>
          </p:cNvSpPr>
          <p:nvPr>
            <p:ph type="subTitle" idx="4294967295"/>
          </p:nvPr>
        </p:nvSpPr>
        <p:spPr>
          <a:xfrm>
            <a:off x="434194" y="1758026"/>
            <a:ext cx="5497373" cy="1627448"/>
          </a:xfrm>
          <a:prstGeom prst="rect">
            <a:avLst/>
          </a:prstGeom>
        </p:spPr>
        <p:txBody>
          <a:bodyPr spcFirstLastPara="1" wrap="square" lIns="0" tIns="0" rIns="0" bIns="0" anchor="t" anchorCtr="0">
            <a:noAutofit/>
          </a:bodyPr>
          <a:lstStyle/>
          <a:p>
            <a:pPr marL="228600" lvl="0" indent="-228600" algn="l" rtl="0">
              <a:spcBef>
                <a:spcPts val="0"/>
              </a:spcBef>
              <a:spcAft>
                <a:spcPts val="0"/>
              </a:spcAft>
              <a:buClr>
                <a:schemeClr val="dk1"/>
              </a:buClr>
              <a:buSzPts val="1100"/>
              <a:buFont typeface="Arial"/>
              <a:buAutoNum type="arabicPeriod"/>
            </a:pPr>
            <a:r>
              <a:rPr lang="en-IN" sz="2000" b="1" dirty="0"/>
              <a:t>Karan Soni -                  (Electrical Engineering)</a:t>
            </a:r>
          </a:p>
          <a:p>
            <a:pPr marL="228600" lvl="0" indent="-228600" algn="l" rtl="0">
              <a:spcBef>
                <a:spcPts val="0"/>
              </a:spcBef>
              <a:spcAft>
                <a:spcPts val="0"/>
              </a:spcAft>
              <a:buClr>
                <a:schemeClr val="dk1"/>
              </a:buClr>
              <a:buSzPts val="1100"/>
              <a:buFont typeface="Arial"/>
              <a:buAutoNum type="arabicPeriod"/>
            </a:pPr>
            <a:r>
              <a:rPr lang="en-IN" sz="2000" b="1" dirty="0"/>
              <a:t>Yash Sati    -                  (Mining Engineering)</a:t>
            </a:r>
          </a:p>
          <a:p>
            <a:pPr marL="228600" lvl="0" indent="-228600" algn="l" rtl="0">
              <a:spcBef>
                <a:spcPts val="0"/>
              </a:spcBef>
              <a:spcAft>
                <a:spcPts val="0"/>
              </a:spcAft>
              <a:buClr>
                <a:schemeClr val="dk1"/>
              </a:buClr>
              <a:buSzPts val="1100"/>
              <a:buFont typeface="Arial"/>
              <a:buAutoNum type="arabicPeriod"/>
            </a:pPr>
            <a:r>
              <a:rPr lang="en-IN" sz="2000" b="1" dirty="0"/>
              <a:t>Yashraj Garg-                (Civil Engineering)</a:t>
            </a:r>
          </a:p>
          <a:p>
            <a:pPr marL="228600" lvl="0" indent="-228600" algn="l" rtl="0">
              <a:spcBef>
                <a:spcPts val="0"/>
              </a:spcBef>
              <a:spcAft>
                <a:spcPts val="0"/>
              </a:spcAft>
              <a:buClr>
                <a:schemeClr val="dk1"/>
              </a:buClr>
              <a:buSzPts val="1100"/>
              <a:buFont typeface="Arial"/>
              <a:buAutoNum type="arabicPeriod"/>
            </a:pPr>
            <a:r>
              <a:rPr lang="en-IN" sz="2000" b="1" dirty="0"/>
              <a:t>Saksham Dwivedi-      (Petroleum Engineering)</a:t>
            </a:r>
            <a:endParaRPr lang="en-IN" sz="2000" dirty="0"/>
          </a:p>
          <a:p>
            <a:pPr marL="0" lvl="0" indent="0" algn="l" rtl="0">
              <a:spcBef>
                <a:spcPts val="0"/>
              </a:spcBef>
              <a:spcAft>
                <a:spcPts val="0"/>
              </a:spcAft>
              <a:buNone/>
            </a:pPr>
            <a:endParaRPr sz="2000" b="1" dirty="0"/>
          </a:p>
        </p:txBody>
      </p:sp>
      <p:pic>
        <p:nvPicPr>
          <p:cNvPr id="111" name="Google Shape;111;p14"/>
          <p:cNvPicPr preferRelativeResize="0"/>
          <p:nvPr/>
        </p:nvPicPr>
        <p:blipFill rotWithShape="1">
          <a:blip r:embed="rId3">
            <a:alphaModFix/>
          </a:blip>
          <a:srcRect l="14987" t="14990" b="2731"/>
          <a:stretch/>
        </p:blipFill>
        <p:spPr>
          <a:xfrm flipH="1">
            <a:off x="2971799" y="1937084"/>
            <a:ext cx="6172199" cy="3206315"/>
          </a:xfrm>
          <a:prstGeom prst="rtTriangle">
            <a:avLst/>
          </a:prstGeom>
          <a:noFill/>
          <a:ln>
            <a:noFill/>
          </a:ln>
        </p:spPr>
      </p:pic>
      <p:sp>
        <p:nvSpPr>
          <p:cNvPr id="112" name="Google Shape;112;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txBox="1">
            <a:spLocks noGrp="1"/>
          </p:cNvSpPr>
          <p:nvPr>
            <p:ph type="subTitle" idx="1"/>
          </p:nvPr>
        </p:nvSpPr>
        <p:spPr>
          <a:xfrm>
            <a:off x="727294" y="1934748"/>
            <a:ext cx="6238989" cy="2637252"/>
          </a:xfrm>
          <a:prstGeom prst="rect">
            <a:avLst/>
          </a:prstGeom>
        </p:spPr>
        <p:txBody>
          <a:bodyPr spcFirstLastPara="1" wrap="square" lIns="0" tIns="0" rIns="0" bIns="0" anchor="t" anchorCtr="0">
            <a:noAutofit/>
          </a:bodyPr>
          <a:lstStyle/>
          <a:p>
            <a:pPr marL="342900" lvl="0" indent="-342900" algn="l" rtl="0">
              <a:spcBef>
                <a:spcPts val="0"/>
              </a:spcBef>
              <a:spcAft>
                <a:spcPts val="1000"/>
              </a:spcAft>
              <a:buFont typeface="Arial" panose="020B0604020202020204" pitchFamily="34" charset="0"/>
              <a:buChar char="•"/>
            </a:pPr>
            <a:r>
              <a:rPr lang="en-IN" dirty="0"/>
              <a:t>Bot Weight : 2.5Kg</a:t>
            </a:r>
          </a:p>
          <a:p>
            <a:pPr marL="342900" lvl="0" indent="-342900" algn="l" rtl="0">
              <a:spcBef>
                <a:spcPts val="0"/>
              </a:spcBef>
              <a:spcAft>
                <a:spcPts val="1000"/>
              </a:spcAft>
              <a:buFont typeface="Arial" panose="020B0604020202020204" pitchFamily="34" charset="0"/>
              <a:buChar char="•"/>
            </a:pPr>
            <a:r>
              <a:rPr lang="en-IN" dirty="0"/>
              <a:t>Bot dimensions : </a:t>
            </a:r>
          </a:p>
          <a:p>
            <a:pPr marL="0" lvl="0" indent="0" algn="l" rtl="0">
              <a:spcBef>
                <a:spcPts val="0"/>
              </a:spcBef>
              <a:spcAft>
                <a:spcPts val="1000"/>
              </a:spcAft>
            </a:pPr>
            <a:r>
              <a:rPr lang="en-IN" dirty="0"/>
              <a:t>                     1. Height : 23 cm</a:t>
            </a:r>
          </a:p>
          <a:p>
            <a:pPr marL="0" lvl="0" indent="0" algn="l" rtl="0">
              <a:spcBef>
                <a:spcPts val="0"/>
              </a:spcBef>
              <a:spcAft>
                <a:spcPts val="1000"/>
              </a:spcAft>
            </a:pPr>
            <a:r>
              <a:rPr lang="en-IN" dirty="0"/>
              <a:t>                      2. Breadth : 28 cm</a:t>
            </a:r>
          </a:p>
          <a:p>
            <a:pPr marL="0" lvl="0" indent="0" algn="l" rtl="0">
              <a:spcBef>
                <a:spcPts val="0"/>
              </a:spcBef>
              <a:spcAft>
                <a:spcPts val="1000"/>
              </a:spcAft>
            </a:pPr>
            <a:r>
              <a:rPr lang="en-IN" dirty="0"/>
              <a:t>                       3. Length : 25 cm</a:t>
            </a:r>
          </a:p>
          <a:p>
            <a:pPr marL="0" lvl="0" indent="0" algn="l" rtl="0">
              <a:spcBef>
                <a:spcPts val="0"/>
              </a:spcBef>
              <a:spcAft>
                <a:spcPts val="1000"/>
              </a:spcAft>
            </a:pPr>
            <a:endParaRPr dirty="0"/>
          </a:p>
        </p:txBody>
      </p:sp>
      <p:sp>
        <p:nvSpPr>
          <p:cNvPr id="119" name="Google Shape;119;p15"/>
          <p:cNvSpPr txBox="1"/>
          <p:nvPr/>
        </p:nvSpPr>
        <p:spPr>
          <a:xfrm>
            <a:off x="727295" y="732349"/>
            <a:ext cx="7357926"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IN" sz="6000" b="1" dirty="0">
                <a:solidFill>
                  <a:schemeClr val="accent4"/>
                </a:solidFill>
                <a:latin typeface="Titillium Web"/>
                <a:ea typeface="Titillium Web"/>
                <a:cs typeface="Titillium Web"/>
                <a:sym typeface="Titillium Web"/>
              </a:rPr>
              <a:t>BOT SPECIFICATIONS</a:t>
            </a:r>
            <a:endParaRPr sz="6000" b="1" dirty="0">
              <a:solidFill>
                <a:schemeClr val="accent4"/>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Rectangle 1">
            <a:extLst>
              <a:ext uri="{FF2B5EF4-FFF2-40B4-BE49-F238E27FC236}">
                <a16:creationId xmlns:a16="http://schemas.microsoft.com/office/drawing/2014/main" id="{EB49B8A7-F353-4E33-A893-53E506269EEE}"/>
              </a:ext>
            </a:extLst>
          </p:cNvPr>
          <p:cNvSpPr/>
          <p:nvPr/>
        </p:nvSpPr>
        <p:spPr>
          <a:xfrm>
            <a:off x="757989" y="529389"/>
            <a:ext cx="625643"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Google Shape;119;p15">
            <a:extLst>
              <a:ext uri="{FF2B5EF4-FFF2-40B4-BE49-F238E27FC236}">
                <a16:creationId xmlns:a16="http://schemas.microsoft.com/office/drawing/2014/main" id="{FFD754A7-313A-4115-BDDF-3279A00BE37A}"/>
              </a:ext>
            </a:extLst>
          </p:cNvPr>
          <p:cNvSpPr txBox="1"/>
          <p:nvPr/>
        </p:nvSpPr>
        <p:spPr>
          <a:xfrm>
            <a:off x="893037" y="844997"/>
            <a:ext cx="7357926"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IN" sz="6000" b="1" dirty="0">
                <a:solidFill>
                  <a:schemeClr val="accent4"/>
                </a:solidFill>
                <a:latin typeface="Titillium Web"/>
                <a:ea typeface="Titillium Web"/>
                <a:cs typeface="Titillium Web"/>
                <a:sym typeface="Titillium Web"/>
              </a:rPr>
              <a:t>BOT MECHANISMS</a:t>
            </a:r>
            <a:endParaRPr sz="6000" b="1" dirty="0">
              <a:solidFill>
                <a:schemeClr val="accent4"/>
              </a:solidFill>
              <a:latin typeface="Titillium Web"/>
              <a:ea typeface="Titillium Web"/>
              <a:cs typeface="Titillium Web"/>
              <a:sym typeface="Titillium Web"/>
            </a:endParaRPr>
          </a:p>
        </p:txBody>
      </p:sp>
      <p:sp>
        <p:nvSpPr>
          <p:cNvPr id="3" name="TextBox 2">
            <a:extLst>
              <a:ext uri="{FF2B5EF4-FFF2-40B4-BE49-F238E27FC236}">
                <a16:creationId xmlns:a16="http://schemas.microsoft.com/office/drawing/2014/main" id="{C20F0A56-6E78-4EF5-88B9-201FD6C98D7D}"/>
              </a:ext>
            </a:extLst>
          </p:cNvPr>
          <p:cNvSpPr txBox="1"/>
          <p:nvPr/>
        </p:nvSpPr>
        <p:spPr>
          <a:xfrm>
            <a:off x="757989" y="2292417"/>
            <a:ext cx="5772458" cy="280076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3600" dirty="0"/>
              <a:t>Climbing Mechanism</a:t>
            </a:r>
          </a:p>
          <a:p>
            <a:pPr marL="285750" indent="-285750">
              <a:lnSpc>
                <a:spcPct val="150000"/>
              </a:lnSpc>
              <a:buFont typeface="Arial" panose="020B0604020202020204" pitchFamily="34" charset="0"/>
              <a:buChar char="•"/>
            </a:pPr>
            <a:r>
              <a:rPr lang="en-IN" sz="3600" dirty="0"/>
              <a:t>Picking Mechanism</a:t>
            </a:r>
          </a:p>
          <a:p>
            <a:pPr marL="285750" indent="-285750">
              <a:lnSpc>
                <a:spcPct val="150000"/>
              </a:lnSpc>
              <a:buFont typeface="Arial" panose="020B0604020202020204" pitchFamily="34" charset="0"/>
              <a:buChar char="•"/>
            </a:pPr>
            <a:r>
              <a:rPr lang="en-IN" sz="3600" dirty="0"/>
              <a:t>Driving Mechanism</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72095"/>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5400" dirty="0"/>
              <a:t>CLIMBING MECHANISM</a:t>
            </a:r>
            <a:endParaRPr sz="5400"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4DD0DE50-B3E1-4B3D-8D19-B20064FEF6B5}"/>
              </a:ext>
            </a:extLst>
          </p:cNvPr>
          <p:cNvPicPr>
            <a:picLocks noChangeAspect="1"/>
          </p:cNvPicPr>
          <p:nvPr/>
        </p:nvPicPr>
        <p:blipFill>
          <a:blip r:embed="rId3"/>
          <a:stretch>
            <a:fillRect/>
          </a:stretch>
        </p:blipFill>
        <p:spPr>
          <a:xfrm>
            <a:off x="0" y="2306935"/>
            <a:ext cx="4522816" cy="2442916"/>
          </a:xfrm>
          <a:prstGeom prst="rect">
            <a:avLst/>
          </a:prstGeom>
        </p:spPr>
      </p:pic>
      <p:sp>
        <p:nvSpPr>
          <p:cNvPr id="7" name="TextBox 6">
            <a:extLst>
              <a:ext uri="{FF2B5EF4-FFF2-40B4-BE49-F238E27FC236}">
                <a16:creationId xmlns:a16="http://schemas.microsoft.com/office/drawing/2014/main" id="{DEDF3C37-BAD6-42CF-97B6-08873A1E6094}"/>
              </a:ext>
            </a:extLst>
          </p:cNvPr>
          <p:cNvSpPr txBox="1"/>
          <p:nvPr/>
        </p:nvSpPr>
        <p:spPr>
          <a:xfrm>
            <a:off x="5389618" y="2306935"/>
            <a:ext cx="2512921" cy="2308324"/>
          </a:xfrm>
          <a:prstGeom prst="rect">
            <a:avLst/>
          </a:prstGeom>
          <a:noFill/>
        </p:spPr>
        <p:txBody>
          <a:bodyPr wrap="square" rtlCol="0">
            <a:spAutoFit/>
          </a:bodyPr>
          <a:lstStyle/>
          <a:p>
            <a:pPr algn="just"/>
            <a:r>
              <a:rPr lang="en-US" sz="1600" b="0" i="0" dirty="0">
                <a:solidFill>
                  <a:srgbClr val="202124"/>
                </a:solidFill>
                <a:effectLst/>
                <a:latin typeface="Roboto" panose="020B0604020202020204" pitchFamily="2" charset="0"/>
              </a:rPr>
              <a:t>In Climbing Mechanism, the rope gets stuck between two gears and the gears will always rotate in opposite directions due to which the rope will get taught and the bot will start to climb up.</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09EF-C881-4AA1-BC37-928B3F9B3C49}"/>
              </a:ext>
            </a:extLst>
          </p:cNvPr>
          <p:cNvSpPr>
            <a:spLocks noGrp="1"/>
          </p:cNvSpPr>
          <p:nvPr>
            <p:ph type="title"/>
          </p:nvPr>
        </p:nvSpPr>
        <p:spPr>
          <a:xfrm>
            <a:off x="168442" y="836000"/>
            <a:ext cx="8758990" cy="497100"/>
          </a:xfrm>
        </p:spPr>
        <p:txBody>
          <a:bodyPr/>
          <a:lstStyle/>
          <a:p>
            <a:r>
              <a:rPr lang="en-IN" sz="5400" dirty="0"/>
              <a:t>BLOCK PICKING MECHANISM</a:t>
            </a:r>
          </a:p>
        </p:txBody>
      </p:sp>
      <p:sp>
        <p:nvSpPr>
          <p:cNvPr id="3" name="Slide Number Placeholder 2">
            <a:extLst>
              <a:ext uri="{FF2B5EF4-FFF2-40B4-BE49-F238E27FC236}">
                <a16:creationId xmlns:a16="http://schemas.microsoft.com/office/drawing/2014/main" id="{36AE10C1-AD44-4348-87E2-8AFB5C13A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13469A3B-4682-4459-AFBE-3065E652BDFE}"/>
              </a:ext>
            </a:extLst>
          </p:cNvPr>
          <p:cNvPicPr>
            <a:picLocks noChangeAspect="1"/>
          </p:cNvPicPr>
          <p:nvPr/>
        </p:nvPicPr>
        <p:blipFill>
          <a:blip r:embed="rId2"/>
          <a:stretch>
            <a:fillRect/>
          </a:stretch>
        </p:blipFill>
        <p:spPr>
          <a:xfrm>
            <a:off x="0" y="2367212"/>
            <a:ext cx="3238500" cy="2147888"/>
          </a:xfrm>
          <a:prstGeom prst="rect">
            <a:avLst/>
          </a:prstGeom>
        </p:spPr>
      </p:pic>
      <p:sp>
        <p:nvSpPr>
          <p:cNvPr id="6" name="TextBox 5">
            <a:extLst>
              <a:ext uri="{FF2B5EF4-FFF2-40B4-BE49-F238E27FC236}">
                <a16:creationId xmlns:a16="http://schemas.microsoft.com/office/drawing/2014/main" id="{AB41FF36-9C2A-484F-BCFC-ED54133E91E1}"/>
              </a:ext>
            </a:extLst>
          </p:cNvPr>
          <p:cNvSpPr txBox="1"/>
          <p:nvPr/>
        </p:nvSpPr>
        <p:spPr>
          <a:xfrm>
            <a:off x="4547937" y="2571750"/>
            <a:ext cx="2911642" cy="1815882"/>
          </a:xfrm>
          <a:prstGeom prst="rect">
            <a:avLst/>
          </a:prstGeom>
          <a:noFill/>
        </p:spPr>
        <p:txBody>
          <a:bodyPr wrap="square" rtlCol="0">
            <a:spAutoFit/>
          </a:bodyPr>
          <a:lstStyle/>
          <a:p>
            <a:pPr algn="just"/>
            <a:r>
              <a:rPr lang="en-US" sz="1600" b="0" i="0" dirty="0">
                <a:solidFill>
                  <a:srgbClr val="202124"/>
                </a:solidFill>
                <a:effectLst/>
                <a:latin typeface="Roboto" panose="02000000000000000000" pitchFamily="2" charset="0"/>
              </a:rPr>
              <a:t>In the Block Picking Mechanism, there is a movable clamp, which will get locked and in that way hold the block between them. Then by using a gear system, we lift up the block</a:t>
            </a:r>
            <a:r>
              <a:rPr lang="en-US" b="0" i="0" dirty="0">
                <a:solidFill>
                  <a:srgbClr val="20212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91869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627300" y="728448"/>
            <a:ext cx="6756481"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t>COMPONENTS</a:t>
            </a:r>
            <a:endParaRPr sz="6000" dirty="0"/>
          </a:p>
        </p:txBody>
      </p:sp>
      <p:sp>
        <p:nvSpPr>
          <p:cNvPr id="138" name="Google Shape;138;p18"/>
          <p:cNvSpPr txBox="1">
            <a:spLocks noGrp="1"/>
          </p:cNvSpPr>
          <p:nvPr>
            <p:ph type="subTitle" idx="4294967295"/>
          </p:nvPr>
        </p:nvSpPr>
        <p:spPr>
          <a:xfrm>
            <a:off x="855300" y="1974878"/>
            <a:ext cx="2645889" cy="2774973"/>
          </a:xfrm>
          <a:prstGeom prst="rect">
            <a:avLst/>
          </a:prstGeom>
        </p:spPr>
        <p:txBody>
          <a:bodyPr spcFirstLastPara="1" wrap="square" lIns="0" tIns="0" rIns="0" bIns="0" anchor="t" anchorCtr="0">
            <a:noAutofit/>
          </a:bodyPr>
          <a:lstStyle/>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Plywood</a:t>
            </a:r>
          </a:p>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Bearings</a:t>
            </a:r>
          </a:p>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Nuts and screws</a:t>
            </a:r>
          </a:p>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Mg90s servo</a:t>
            </a:r>
          </a:p>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Gears</a:t>
            </a:r>
          </a:p>
          <a:p>
            <a:pPr marL="342900" indent="-342900">
              <a:lnSpc>
                <a:spcPct val="100000"/>
              </a:lnSpc>
              <a:spcAft>
                <a:spcPts val="1000"/>
              </a:spcAft>
              <a:buClr>
                <a:schemeClr val="bg1"/>
              </a:buClr>
              <a:buFont typeface="Arial" panose="020B0604020202020204" pitchFamily="34" charset="0"/>
              <a:buChar char="•"/>
            </a:pPr>
            <a:r>
              <a:rPr lang="en-IN" dirty="0">
                <a:solidFill>
                  <a:schemeClr val="lt1"/>
                </a:solidFill>
              </a:rPr>
              <a:t>Wheels</a:t>
            </a:r>
            <a:endParaRPr dirty="0">
              <a:solidFill>
                <a:schemeClr val="lt1"/>
              </a:solidFill>
            </a:endParaRP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8</a:t>
            </a:fld>
            <a:endParaRPr>
              <a:solidFill>
                <a:schemeClr val="accent2"/>
              </a:solidFill>
            </a:endParaRPr>
          </a:p>
        </p:txBody>
      </p:sp>
      <p:sp>
        <p:nvSpPr>
          <p:cNvPr id="20" name="Google Shape;138;p18">
            <a:extLst>
              <a:ext uri="{FF2B5EF4-FFF2-40B4-BE49-F238E27FC236}">
                <a16:creationId xmlns:a16="http://schemas.microsoft.com/office/drawing/2014/main" id="{CAB39F0E-B630-4B3B-9AEA-E3C59EA7F37B}"/>
              </a:ext>
            </a:extLst>
          </p:cNvPr>
          <p:cNvSpPr txBox="1">
            <a:spLocks/>
          </p:cNvSpPr>
          <p:nvPr/>
        </p:nvSpPr>
        <p:spPr>
          <a:xfrm>
            <a:off x="3714042" y="1986200"/>
            <a:ext cx="2645889" cy="27749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3"/>
              </a:buClr>
              <a:buSzPts val="2400"/>
              <a:buFont typeface="Titillium Web"/>
              <a:buChar char="⦿"/>
              <a:defRPr sz="2400" b="0" i="0" u="none" strike="noStrike" cap="none">
                <a:solidFill>
                  <a:schemeClr val="dk2"/>
                </a:solidFill>
                <a:latin typeface="Titillium Web"/>
                <a:ea typeface="Titillium Web"/>
                <a:cs typeface="Titillium Web"/>
                <a:sym typeface="Titillium Web"/>
              </a:defRPr>
            </a:lvl1pPr>
            <a:lvl2pPr marL="914400" marR="0" lvl="1" indent="-381000" algn="l" rtl="0">
              <a:lnSpc>
                <a:spcPct val="115000"/>
              </a:lnSpc>
              <a:spcBef>
                <a:spcPts val="1000"/>
              </a:spcBef>
              <a:spcAft>
                <a:spcPts val="0"/>
              </a:spcAft>
              <a:buClr>
                <a:schemeClr val="accent4"/>
              </a:buClr>
              <a:buSzPts val="2400"/>
              <a:buFont typeface="Titillium Web"/>
              <a:buChar char="⌾"/>
              <a:defRPr sz="2400" b="0" i="0" u="none" strike="noStrike" cap="none">
                <a:solidFill>
                  <a:schemeClr val="dk2"/>
                </a:solidFill>
                <a:latin typeface="Titillium Web"/>
                <a:ea typeface="Titillium Web"/>
                <a:cs typeface="Titillium Web"/>
                <a:sym typeface="Titillium Web"/>
              </a:defRPr>
            </a:lvl2pPr>
            <a:lvl3pPr marL="1371600" marR="0" lvl="2" indent="-381000" algn="l" rtl="0">
              <a:lnSpc>
                <a:spcPct val="115000"/>
              </a:lnSpc>
              <a:spcBef>
                <a:spcPts val="1000"/>
              </a:spcBef>
              <a:spcAft>
                <a:spcPts val="0"/>
              </a:spcAft>
              <a:buClr>
                <a:schemeClr val="accent5"/>
              </a:buClr>
              <a:buSzPts val="2400"/>
              <a:buFont typeface="Titillium Web"/>
              <a:buChar char="•"/>
              <a:defRPr sz="2400" b="0" i="0" u="none" strike="noStrike" cap="none">
                <a:solidFill>
                  <a:schemeClr val="dk2"/>
                </a:solidFill>
                <a:latin typeface="Titillium Web"/>
                <a:ea typeface="Titillium Web"/>
                <a:cs typeface="Titillium Web"/>
                <a:sym typeface="Titillium Web"/>
              </a:defRPr>
            </a:lvl3pPr>
            <a:lvl4pPr marL="1828800" marR="0" lvl="3" indent="-381000" algn="l" rtl="0">
              <a:lnSpc>
                <a:spcPct val="115000"/>
              </a:lnSpc>
              <a:spcBef>
                <a:spcPts val="1000"/>
              </a:spcBef>
              <a:spcAft>
                <a:spcPts val="0"/>
              </a:spcAft>
              <a:buClr>
                <a:schemeClr val="accent6"/>
              </a:buClr>
              <a:buSzPts val="2400"/>
              <a:buFont typeface="Titillium Web"/>
              <a:buChar char="●"/>
              <a:defRPr sz="2400" b="0" i="0" u="none" strike="noStrike" cap="none">
                <a:solidFill>
                  <a:schemeClr val="dk2"/>
                </a:solidFill>
                <a:latin typeface="Titillium Web"/>
                <a:ea typeface="Titillium Web"/>
                <a:cs typeface="Titillium Web"/>
                <a:sym typeface="Titillium Web"/>
              </a:defRPr>
            </a:lvl4pPr>
            <a:lvl5pPr marL="2286000" marR="0" lvl="4"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5pPr>
            <a:lvl6pPr marL="2743200" marR="0" lvl="5"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6pPr>
            <a:lvl7pPr marL="3200400" marR="0" lvl="6"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7pPr>
            <a:lvl8pPr marL="3657600" marR="0" lvl="7"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8pPr>
            <a:lvl9pPr marL="4114800" marR="0" lvl="8" indent="-381000" algn="l" rtl="0">
              <a:lnSpc>
                <a:spcPct val="115000"/>
              </a:lnSpc>
              <a:spcBef>
                <a:spcPts val="1000"/>
              </a:spcBef>
              <a:spcAft>
                <a:spcPts val="100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9pPr>
          </a:lstStyle>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Johnson motor</a:t>
            </a:r>
          </a:p>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DC geared motor</a:t>
            </a:r>
          </a:p>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Metal clamps</a:t>
            </a:r>
          </a:p>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Relays</a:t>
            </a:r>
          </a:p>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L293D</a:t>
            </a:r>
          </a:p>
          <a:p>
            <a:pPr marL="342900" indent="-342900">
              <a:lnSpc>
                <a:spcPct val="100000"/>
              </a:lnSpc>
              <a:spcAft>
                <a:spcPts val="1000"/>
              </a:spcAft>
              <a:buClr>
                <a:schemeClr val="bg1"/>
              </a:buClr>
              <a:buFont typeface="Arial" panose="020B0604020202020204" pitchFamily="34" charset="0"/>
              <a:buChar char="•"/>
            </a:pPr>
            <a:r>
              <a:rPr lang="en-US" dirty="0">
                <a:solidFill>
                  <a:schemeClr val="lt1"/>
                </a:solidFill>
              </a:rPr>
              <a:t>nRF module</a:t>
            </a: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On-screen Show (16:9)</PresentationFormat>
  <Paragraphs>46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Calibri</vt:lpstr>
      <vt:lpstr>Titillium Web</vt:lpstr>
      <vt:lpstr>Arial</vt:lpstr>
      <vt:lpstr>Donalbain template</vt:lpstr>
      <vt:lpstr>ROPE CLIMBING BOT</vt:lpstr>
      <vt:lpstr>BINARY_BOMBERS – Team Members</vt:lpstr>
      <vt:lpstr>BINARY_BOMBERS – Team Members</vt:lpstr>
      <vt:lpstr>PowerPoint Presentation</vt:lpstr>
      <vt:lpstr>PowerPoint Presentation</vt:lpstr>
      <vt:lpstr>CLIMBING MECHANISM</vt:lpstr>
      <vt:lpstr>BLOCK PICKING MECHANISM</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ROPE CLIMBING BOT</dc:title>
  <cp:lastModifiedBy>Yashraj</cp:lastModifiedBy>
  <cp:revision>1</cp:revision>
  <dcterms:modified xsi:type="dcterms:W3CDTF">2021-08-07T17:40:12Z</dcterms:modified>
</cp:coreProperties>
</file>