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0" r:id="rId2"/>
    <p:sldMasterId id="2147483732" r:id="rId3"/>
  </p:sldMasterIdLst>
  <p:notesMasterIdLst>
    <p:notesMasterId r:id="rId18"/>
  </p:notesMasterIdLst>
  <p:sldIdLst>
    <p:sldId id="256" r:id="rId4"/>
    <p:sldId id="257" r:id="rId5"/>
    <p:sldId id="258" r:id="rId6"/>
    <p:sldId id="264" r:id="rId7"/>
    <p:sldId id="263" r:id="rId8"/>
    <p:sldId id="260" r:id="rId9"/>
    <p:sldId id="267" r:id="rId10"/>
    <p:sldId id="262" r:id="rId11"/>
    <p:sldId id="269" r:id="rId12"/>
    <p:sldId id="270" r:id="rId13"/>
    <p:sldId id="261" r:id="rId14"/>
    <p:sldId id="266" r:id="rId15"/>
    <p:sldId id="265"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AFFAC3-2D1F-48B9-86C8-F7932E526608}" type="datetimeFigureOut">
              <a:rPr lang="en-IN" smtClean="0"/>
              <a:t>22-04-2023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2187E9-BE1B-483C-A8C2-F8B08F966467}" type="slidenum">
              <a:rPr lang="en-IN" smtClean="0"/>
              <a:t>‹#›</a:t>
            </a:fld>
            <a:endParaRPr lang="en-IN"/>
          </a:p>
        </p:txBody>
      </p:sp>
    </p:spTree>
    <p:extLst>
      <p:ext uri="{BB962C8B-B14F-4D97-AF65-F5344CB8AC3E}">
        <p14:creationId xmlns:p14="http://schemas.microsoft.com/office/powerpoint/2010/main" val="363555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92187E9-BE1B-483C-A8C2-F8B08F966467}" type="slidenum">
              <a:rPr lang="en-IN" smtClean="0"/>
              <a:t>7</a:t>
            </a:fld>
            <a:endParaRPr lang="en-IN"/>
          </a:p>
        </p:txBody>
      </p:sp>
    </p:spTree>
    <p:extLst>
      <p:ext uri="{BB962C8B-B14F-4D97-AF65-F5344CB8AC3E}">
        <p14:creationId xmlns:p14="http://schemas.microsoft.com/office/powerpoint/2010/main" val="1590911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92187E9-BE1B-483C-A8C2-F8B08F966467}" type="slidenum">
              <a:rPr lang="en-IN" smtClean="0"/>
              <a:t>9</a:t>
            </a:fld>
            <a:endParaRPr lang="en-IN"/>
          </a:p>
        </p:txBody>
      </p:sp>
    </p:spTree>
    <p:extLst>
      <p:ext uri="{BB962C8B-B14F-4D97-AF65-F5344CB8AC3E}">
        <p14:creationId xmlns:p14="http://schemas.microsoft.com/office/powerpoint/2010/main" val="2290865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A4CB7D7-EAAF-4D78-BF52-61FAB29B1151}"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D3CD9-AFFF-4CED-85A1-43AB491275D8}"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101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4CB7D7-EAAF-4D78-BF52-61FAB29B1151}"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D3CD9-AFFF-4CED-85A1-43AB491275D8}" type="slidenum">
              <a:rPr lang="en-IN" smtClean="0"/>
              <a:t>‹#›</a:t>
            </a:fld>
            <a:endParaRPr lang="en-IN"/>
          </a:p>
        </p:txBody>
      </p:sp>
    </p:spTree>
    <p:extLst>
      <p:ext uri="{BB962C8B-B14F-4D97-AF65-F5344CB8AC3E}">
        <p14:creationId xmlns:p14="http://schemas.microsoft.com/office/powerpoint/2010/main" val="2196871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4CB7D7-EAAF-4D78-BF52-61FAB29B1151}"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D3CD9-AFFF-4CED-85A1-43AB491275D8}"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794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4CB7D7-EAAF-4D78-BF52-61FAB29B1151}"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D3CD9-AFFF-4CED-85A1-43AB491275D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815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4CB7D7-EAAF-4D78-BF52-61FAB29B1151}"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D3CD9-AFFF-4CED-85A1-43AB491275D8}" type="slidenum">
              <a:rPr lang="en-IN" smtClean="0"/>
              <a:t>‹#›</a:t>
            </a:fld>
            <a:endParaRPr lang="en-IN"/>
          </a:p>
        </p:txBody>
      </p:sp>
    </p:spTree>
    <p:extLst>
      <p:ext uri="{BB962C8B-B14F-4D97-AF65-F5344CB8AC3E}">
        <p14:creationId xmlns:p14="http://schemas.microsoft.com/office/powerpoint/2010/main" val="2066172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4CB7D7-EAAF-4D78-BF52-61FAB29B1151}"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D3CD9-AFFF-4CED-85A1-43AB491275D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2585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4CB7D7-EAAF-4D78-BF52-61FAB29B1151}" type="datetimeFigureOut">
              <a:rPr lang="en-IN" smtClean="0"/>
              <a:t>22-04-2023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4D3CD9-AFFF-4CED-85A1-43AB491275D8}" type="slidenum">
              <a:rPr lang="en-IN" smtClean="0"/>
              <a:t>‹#›</a:t>
            </a:fld>
            <a:endParaRPr lang="en-IN"/>
          </a:p>
        </p:txBody>
      </p:sp>
    </p:spTree>
    <p:extLst>
      <p:ext uri="{BB962C8B-B14F-4D97-AF65-F5344CB8AC3E}">
        <p14:creationId xmlns:p14="http://schemas.microsoft.com/office/powerpoint/2010/main" val="2633738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4CB7D7-EAAF-4D78-BF52-61FAB29B1151}" type="datetimeFigureOut">
              <a:rPr lang="en-IN" smtClean="0"/>
              <a:t>22-04-2023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4D3CD9-AFFF-4CED-85A1-43AB491275D8}" type="slidenum">
              <a:rPr lang="en-IN" smtClean="0"/>
              <a:t>‹#›</a:t>
            </a:fld>
            <a:endParaRPr lang="en-IN"/>
          </a:p>
        </p:txBody>
      </p:sp>
    </p:spTree>
    <p:extLst>
      <p:ext uri="{BB962C8B-B14F-4D97-AF65-F5344CB8AC3E}">
        <p14:creationId xmlns:p14="http://schemas.microsoft.com/office/powerpoint/2010/main" val="2306303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4CB7D7-EAAF-4D78-BF52-61FAB29B1151}" type="datetimeFigureOut">
              <a:rPr lang="en-IN" smtClean="0"/>
              <a:t>22-04-2023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4D3CD9-AFFF-4CED-85A1-43AB491275D8}" type="slidenum">
              <a:rPr lang="en-IN" smtClean="0"/>
              <a:t>‹#›</a:t>
            </a:fld>
            <a:endParaRPr lang="en-IN"/>
          </a:p>
        </p:txBody>
      </p:sp>
    </p:spTree>
    <p:extLst>
      <p:ext uri="{BB962C8B-B14F-4D97-AF65-F5344CB8AC3E}">
        <p14:creationId xmlns:p14="http://schemas.microsoft.com/office/powerpoint/2010/main" val="13039760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A4CB7D7-EAAF-4D78-BF52-61FAB29B1151}" type="datetimeFigureOut">
              <a:rPr lang="en-IN" smtClean="0"/>
              <a:t>22-04-2023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04D3CD9-AFFF-4CED-85A1-43AB491275D8}" type="slidenum">
              <a:rPr lang="en-IN" smtClean="0"/>
              <a:t>‹#›</a:t>
            </a:fld>
            <a:endParaRPr lang="en-IN"/>
          </a:p>
        </p:txBody>
      </p:sp>
    </p:spTree>
    <p:extLst>
      <p:ext uri="{BB962C8B-B14F-4D97-AF65-F5344CB8AC3E}">
        <p14:creationId xmlns:p14="http://schemas.microsoft.com/office/powerpoint/2010/main" val="8441464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A4CB7D7-EAAF-4D78-BF52-61FAB29B1151}" type="datetimeFigureOut">
              <a:rPr lang="en-IN" smtClean="0"/>
              <a:t>22-04-2023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04D3CD9-AFFF-4CED-85A1-43AB491275D8}" type="slidenum">
              <a:rPr lang="en-IN" smtClean="0"/>
              <a:t>‹#›</a:t>
            </a:fld>
            <a:endParaRPr lang="en-IN"/>
          </a:p>
        </p:txBody>
      </p:sp>
    </p:spTree>
    <p:extLst>
      <p:ext uri="{BB962C8B-B14F-4D97-AF65-F5344CB8AC3E}">
        <p14:creationId xmlns:p14="http://schemas.microsoft.com/office/powerpoint/2010/main" val="3673434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4CB7D7-EAAF-4D78-BF52-61FAB29B1151}"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D3CD9-AFFF-4CED-85A1-43AB491275D8}" type="slidenum">
              <a:rPr lang="en-IN" smtClean="0"/>
              <a:t>‹#›</a:t>
            </a:fld>
            <a:endParaRPr lang="en-IN"/>
          </a:p>
        </p:txBody>
      </p:sp>
    </p:spTree>
    <p:extLst>
      <p:ext uri="{BB962C8B-B14F-4D97-AF65-F5344CB8AC3E}">
        <p14:creationId xmlns:p14="http://schemas.microsoft.com/office/powerpoint/2010/main" val="40468659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4CB7D7-EAAF-4D78-BF52-61FAB29B1151}" type="datetimeFigureOut">
              <a:rPr lang="en-IN" smtClean="0"/>
              <a:t>22-04-2023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4D3CD9-AFFF-4CED-85A1-43AB491275D8}" type="slidenum">
              <a:rPr lang="en-IN" smtClean="0"/>
              <a:t>‹#›</a:t>
            </a:fld>
            <a:endParaRPr lang="en-IN"/>
          </a:p>
        </p:txBody>
      </p:sp>
    </p:spTree>
    <p:extLst>
      <p:ext uri="{BB962C8B-B14F-4D97-AF65-F5344CB8AC3E}">
        <p14:creationId xmlns:p14="http://schemas.microsoft.com/office/powerpoint/2010/main" val="11549835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4CB7D7-EAAF-4D78-BF52-61FAB29B1151}"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D3CD9-AFFF-4CED-85A1-43AB491275D8}" type="slidenum">
              <a:rPr lang="en-IN" smtClean="0"/>
              <a:t>‹#›</a:t>
            </a:fld>
            <a:endParaRPr lang="en-IN"/>
          </a:p>
        </p:txBody>
      </p:sp>
    </p:spTree>
    <p:extLst>
      <p:ext uri="{BB962C8B-B14F-4D97-AF65-F5344CB8AC3E}">
        <p14:creationId xmlns:p14="http://schemas.microsoft.com/office/powerpoint/2010/main" val="39252561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4CB7D7-EAAF-4D78-BF52-61FAB29B1151}"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D3CD9-AFFF-4CED-85A1-43AB491275D8}" type="slidenum">
              <a:rPr lang="en-IN" smtClean="0"/>
              <a:t>‹#›</a:t>
            </a:fld>
            <a:endParaRPr lang="en-IN"/>
          </a:p>
        </p:txBody>
      </p:sp>
    </p:spTree>
    <p:extLst>
      <p:ext uri="{BB962C8B-B14F-4D97-AF65-F5344CB8AC3E}">
        <p14:creationId xmlns:p14="http://schemas.microsoft.com/office/powerpoint/2010/main" val="10088757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3706F-9FBD-825D-74CA-E1EC0A38A8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D4190CB-DA1F-4DFD-8D85-44FB2DFC44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52388F-DB49-A7E4-6240-7346F9643540}"/>
              </a:ext>
            </a:extLst>
          </p:cNvPr>
          <p:cNvSpPr>
            <a:spLocks noGrp="1"/>
          </p:cNvSpPr>
          <p:nvPr>
            <p:ph type="dt" sz="half" idx="10"/>
          </p:nvPr>
        </p:nvSpPr>
        <p:spPr/>
        <p:txBody>
          <a:bodyPr/>
          <a:lstStyle/>
          <a:p>
            <a:fld id="{3A4CB7D7-EAAF-4D78-BF52-61FAB29B1151}" type="datetimeFigureOut">
              <a:rPr lang="en-IN" smtClean="0"/>
              <a:t>22-04-2023</a:t>
            </a:fld>
            <a:endParaRPr lang="en-IN"/>
          </a:p>
        </p:txBody>
      </p:sp>
      <p:sp>
        <p:nvSpPr>
          <p:cNvPr id="5" name="Footer Placeholder 4">
            <a:extLst>
              <a:ext uri="{FF2B5EF4-FFF2-40B4-BE49-F238E27FC236}">
                <a16:creationId xmlns:a16="http://schemas.microsoft.com/office/drawing/2014/main" id="{C3F9C4FE-6838-59DE-5D57-93374FB826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BF5D8F-B03D-60FD-67CB-33AF8C0FAF9B}"/>
              </a:ext>
            </a:extLst>
          </p:cNvPr>
          <p:cNvSpPr>
            <a:spLocks noGrp="1"/>
          </p:cNvSpPr>
          <p:nvPr>
            <p:ph type="sldNum" sz="quarter" idx="12"/>
          </p:nvPr>
        </p:nvSpPr>
        <p:spPr/>
        <p:txBody>
          <a:bodyPr/>
          <a:lstStyle/>
          <a:p>
            <a:fld id="{A04D3CD9-AFFF-4CED-85A1-43AB491275D8}" type="slidenum">
              <a:rPr lang="en-IN" smtClean="0"/>
              <a:t>‹#›</a:t>
            </a:fld>
            <a:endParaRPr lang="en-IN"/>
          </a:p>
        </p:txBody>
      </p:sp>
    </p:spTree>
    <p:extLst>
      <p:ext uri="{BB962C8B-B14F-4D97-AF65-F5344CB8AC3E}">
        <p14:creationId xmlns:p14="http://schemas.microsoft.com/office/powerpoint/2010/main" val="27644297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B499D-4B84-33A5-FE36-2403BCE6DE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9090B6-0897-5EF0-1DFF-58AE9DB398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27B9F5-08BC-DE65-4A4D-B2627AAAF8F7}"/>
              </a:ext>
            </a:extLst>
          </p:cNvPr>
          <p:cNvSpPr>
            <a:spLocks noGrp="1"/>
          </p:cNvSpPr>
          <p:nvPr>
            <p:ph type="dt" sz="half" idx="10"/>
          </p:nvPr>
        </p:nvSpPr>
        <p:spPr/>
        <p:txBody>
          <a:bodyPr/>
          <a:lstStyle/>
          <a:p>
            <a:fld id="{3A4CB7D7-EAAF-4D78-BF52-61FAB29B1151}" type="datetimeFigureOut">
              <a:rPr lang="en-IN" smtClean="0"/>
              <a:t>22-04-2023</a:t>
            </a:fld>
            <a:endParaRPr lang="en-IN"/>
          </a:p>
        </p:txBody>
      </p:sp>
      <p:sp>
        <p:nvSpPr>
          <p:cNvPr id="5" name="Footer Placeholder 4">
            <a:extLst>
              <a:ext uri="{FF2B5EF4-FFF2-40B4-BE49-F238E27FC236}">
                <a16:creationId xmlns:a16="http://schemas.microsoft.com/office/drawing/2014/main" id="{502DFBA9-35BE-D956-13B1-015C0CE37F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3B07AB-16DB-8260-038D-E9F88B135F6A}"/>
              </a:ext>
            </a:extLst>
          </p:cNvPr>
          <p:cNvSpPr>
            <a:spLocks noGrp="1"/>
          </p:cNvSpPr>
          <p:nvPr>
            <p:ph type="sldNum" sz="quarter" idx="12"/>
          </p:nvPr>
        </p:nvSpPr>
        <p:spPr/>
        <p:txBody>
          <a:bodyPr/>
          <a:lstStyle/>
          <a:p>
            <a:fld id="{A04D3CD9-AFFF-4CED-85A1-43AB491275D8}" type="slidenum">
              <a:rPr lang="en-IN" smtClean="0"/>
              <a:t>‹#›</a:t>
            </a:fld>
            <a:endParaRPr lang="en-IN"/>
          </a:p>
        </p:txBody>
      </p:sp>
    </p:spTree>
    <p:extLst>
      <p:ext uri="{BB962C8B-B14F-4D97-AF65-F5344CB8AC3E}">
        <p14:creationId xmlns:p14="http://schemas.microsoft.com/office/powerpoint/2010/main" val="28096365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5EA5D-20E9-89AB-4999-311D5B9026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2C88F25-8839-AFB3-47CA-FAF5830DFE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56B815-ADC1-A214-36AB-ED3D25E587FB}"/>
              </a:ext>
            </a:extLst>
          </p:cNvPr>
          <p:cNvSpPr>
            <a:spLocks noGrp="1"/>
          </p:cNvSpPr>
          <p:nvPr>
            <p:ph type="dt" sz="half" idx="10"/>
          </p:nvPr>
        </p:nvSpPr>
        <p:spPr/>
        <p:txBody>
          <a:bodyPr/>
          <a:lstStyle/>
          <a:p>
            <a:fld id="{3A4CB7D7-EAAF-4D78-BF52-61FAB29B1151}" type="datetimeFigureOut">
              <a:rPr lang="en-IN" smtClean="0"/>
              <a:t>22-04-2023</a:t>
            </a:fld>
            <a:endParaRPr lang="en-IN"/>
          </a:p>
        </p:txBody>
      </p:sp>
      <p:sp>
        <p:nvSpPr>
          <p:cNvPr id="5" name="Footer Placeholder 4">
            <a:extLst>
              <a:ext uri="{FF2B5EF4-FFF2-40B4-BE49-F238E27FC236}">
                <a16:creationId xmlns:a16="http://schemas.microsoft.com/office/drawing/2014/main" id="{373E8BD1-B5AD-4DEB-024A-847CA46B9A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146BB3-CAF3-F94B-D6E4-31227F88640E}"/>
              </a:ext>
            </a:extLst>
          </p:cNvPr>
          <p:cNvSpPr>
            <a:spLocks noGrp="1"/>
          </p:cNvSpPr>
          <p:nvPr>
            <p:ph type="sldNum" sz="quarter" idx="12"/>
          </p:nvPr>
        </p:nvSpPr>
        <p:spPr/>
        <p:txBody>
          <a:bodyPr/>
          <a:lstStyle/>
          <a:p>
            <a:fld id="{A04D3CD9-AFFF-4CED-85A1-43AB491275D8}" type="slidenum">
              <a:rPr lang="en-IN" smtClean="0"/>
              <a:t>‹#›</a:t>
            </a:fld>
            <a:endParaRPr lang="en-IN"/>
          </a:p>
        </p:txBody>
      </p:sp>
    </p:spTree>
    <p:extLst>
      <p:ext uri="{BB962C8B-B14F-4D97-AF65-F5344CB8AC3E}">
        <p14:creationId xmlns:p14="http://schemas.microsoft.com/office/powerpoint/2010/main" val="2843487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2A6E3-2A44-0AC6-FE8E-449B9B0FED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65BD87-8F0F-D10B-B602-F901BFFCE6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3011D2-25D5-D1DC-8E10-0710D663F9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D463ECB-A07F-72BF-FF2C-49D35BECD791}"/>
              </a:ext>
            </a:extLst>
          </p:cNvPr>
          <p:cNvSpPr>
            <a:spLocks noGrp="1"/>
          </p:cNvSpPr>
          <p:nvPr>
            <p:ph type="dt" sz="half" idx="10"/>
          </p:nvPr>
        </p:nvSpPr>
        <p:spPr/>
        <p:txBody>
          <a:bodyPr/>
          <a:lstStyle/>
          <a:p>
            <a:fld id="{3A4CB7D7-EAAF-4D78-BF52-61FAB29B1151}" type="datetimeFigureOut">
              <a:rPr lang="en-IN" smtClean="0"/>
              <a:t>22-04-2023</a:t>
            </a:fld>
            <a:endParaRPr lang="en-IN"/>
          </a:p>
        </p:txBody>
      </p:sp>
      <p:sp>
        <p:nvSpPr>
          <p:cNvPr id="6" name="Footer Placeholder 5">
            <a:extLst>
              <a:ext uri="{FF2B5EF4-FFF2-40B4-BE49-F238E27FC236}">
                <a16:creationId xmlns:a16="http://schemas.microsoft.com/office/drawing/2014/main" id="{196E8B31-5651-FBBC-D9D8-613763818F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6CF871-DB40-44EE-B61C-8EF36F0F1119}"/>
              </a:ext>
            </a:extLst>
          </p:cNvPr>
          <p:cNvSpPr>
            <a:spLocks noGrp="1"/>
          </p:cNvSpPr>
          <p:nvPr>
            <p:ph type="sldNum" sz="quarter" idx="12"/>
          </p:nvPr>
        </p:nvSpPr>
        <p:spPr/>
        <p:txBody>
          <a:bodyPr/>
          <a:lstStyle/>
          <a:p>
            <a:fld id="{A04D3CD9-AFFF-4CED-85A1-43AB491275D8}" type="slidenum">
              <a:rPr lang="en-IN" smtClean="0"/>
              <a:t>‹#›</a:t>
            </a:fld>
            <a:endParaRPr lang="en-IN"/>
          </a:p>
        </p:txBody>
      </p:sp>
    </p:spTree>
    <p:extLst>
      <p:ext uri="{BB962C8B-B14F-4D97-AF65-F5344CB8AC3E}">
        <p14:creationId xmlns:p14="http://schemas.microsoft.com/office/powerpoint/2010/main" val="31252144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EF7ED-E912-0B0B-E54B-F7C26EF92A9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16E78F-CEAC-1ABE-5F3C-66F59FEC40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BCE93B-CD52-0483-2034-D965B1F6F5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CB30F34-3D29-1E48-00F7-D4D5DB83C3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553B96-14BF-5EC6-339B-AD786D09B2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57B7F1-AEF2-9F39-A145-4CB93C5D6F6D}"/>
              </a:ext>
            </a:extLst>
          </p:cNvPr>
          <p:cNvSpPr>
            <a:spLocks noGrp="1"/>
          </p:cNvSpPr>
          <p:nvPr>
            <p:ph type="dt" sz="half" idx="10"/>
          </p:nvPr>
        </p:nvSpPr>
        <p:spPr/>
        <p:txBody>
          <a:bodyPr/>
          <a:lstStyle/>
          <a:p>
            <a:fld id="{3A4CB7D7-EAAF-4D78-BF52-61FAB29B1151}" type="datetimeFigureOut">
              <a:rPr lang="en-IN" smtClean="0"/>
              <a:t>22-04-2023</a:t>
            </a:fld>
            <a:endParaRPr lang="en-IN"/>
          </a:p>
        </p:txBody>
      </p:sp>
      <p:sp>
        <p:nvSpPr>
          <p:cNvPr id="8" name="Footer Placeholder 7">
            <a:extLst>
              <a:ext uri="{FF2B5EF4-FFF2-40B4-BE49-F238E27FC236}">
                <a16:creationId xmlns:a16="http://schemas.microsoft.com/office/drawing/2014/main" id="{E3BAB649-951F-0976-21BD-94C91A97F8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4A9BEFF-B06C-2138-63DA-A7F7C3731891}"/>
              </a:ext>
            </a:extLst>
          </p:cNvPr>
          <p:cNvSpPr>
            <a:spLocks noGrp="1"/>
          </p:cNvSpPr>
          <p:nvPr>
            <p:ph type="sldNum" sz="quarter" idx="12"/>
          </p:nvPr>
        </p:nvSpPr>
        <p:spPr/>
        <p:txBody>
          <a:bodyPr/>
          <a:lstStyle/>
          <a:p>
            <a:fld id="{A04D3CD9-AFFF-4CED-85A1-43AB491275D8}" type="slidenum">
              <a:rPr lang="en-IN" smtClean="0"/>
              <a:t>‹#›</a:t>
            </a:fld>
            <a:endParaRPr lang="en-IN"/>
          </a:p>
        </p:txBody>
      </p:sp>
    </p:spTree>
    <p:extLst>
      <p:ext uri="{BB962C8B-B14F-4D97-AF65-F5344CB8AC3E}">
        <p14:creationId xmlns:p14="http://schemas.microsoft.com/office/powerpoint/2010/main" val="30785076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16D1-3C5F-A785-BD5C-46EADB4B997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7BBA09-AB9D-F0AA-E61B-1756793C3212}"/>
              </a:ext>
            </a:extLst>
          </p:cNvPr>
          <p:cNvSpPr>
            <a:spLocks noGrp="1"/>
          </p:cNvSpPr>
          <p:nvPr>
            <p:ph type="dt" sz="half" idx="10"/>
          </p:nvPr>
        </p:nvSpPr>
        <p:spPr/>
        <p:txBody>
          <a:bodyPr/>
          <a:lstStyle/>
          <a:p>
            <a:fld id="{3A4CB7D7-EAAF-4D78-BF52-61FAB29B1151}" type="datetimeFigureOut">
              <a:rPr lang="en-IN" smtClean="0"/>
              <a:t>22-04-2023</a:t>
            </a:fld>
            <a:endParaRPr lang="en-IN"/>
          </a:p>
        </p:txBody>
      </p:sp>
      <p:sp>
        <p:nvSpPr>
          <p:cNvPr id="4" name="Footer Placeholder 3">
            <a:extLst>
              <a:ext uri="{FF2B5EF4-FFF2-40B4-BE49-F238E27FC236}">
                <a16:creationId xmlns:a16="http://schemas.microsoft.com/office/drawing/2014/main" id="{F743F885-744C-CE86-0076-A242190723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F5028B6-44E4-2E38-CC02-21D07C2A1D64}"/>
              </a:ext>
            </a:extLst>
          </p:cNvPr>
          <p:cNvSpPr>
            <a:spLocks noGrp="1"/>
          </p:cNvSpPr>
          <p:nvPr>
            <p:ph type="sldNum" sz="quarter" idx="12"/>
          </p:nvPr>
        </p:nvSpPr>
        <p:spPr/>
        <p:txBody>
          <a:bodyPr/>
          <a:lstStyle/>
          <a:p>
            <a:fld id="{A04D3CD9-AFFF-4CED-85A1-43AB491275D8}" type="slidenum">
              <a:rPr lang="en-IN" smtClean="0"/>
              <a:t>‹#›</a:t>
            </a:fld>
            <a:endParaRPr lang="en-IN"/>
          </a:p>
        </p:txBody>
      </p:sp>
    </p:spTree>
    <p:extLst>
      <p:ext uri="{BB962C8B-B14F-4D97-AF65-F5344CB8AC3E}">
        <p14:creationId xmlns:p14="http://schemas.microsoft.com/office/powerpoint/2010/main" val="27993388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4453C6-275F-4970-3935-AD9738203992}"/>
              </a:ext>
            </a:extLst>
          </p:cNvPr>
          <p:cNvSpPr>
            <a:spLocks noGrp="1"/>
          </p:cNvSpPr>
          <p:nvPr>
            <p:ph type="dt" sz="half" idx="10"/>
          </p:nvPr>
        </p:nvSpPr>
        <p:spPr/>
        <p:txBody>
          <a:bodyPr/>
          <a:lstStyle/>
          <a:p>
            <a:fld id="{3A4CB7D7-EAAF-4D78-BF52-61FAB29B1151}" type="datetimeFigureOut">
              <a:rPr lang="en-IN" smtClean="0"/>
              <a:t>22-04-2023</a:t>
            </a:fld>
            <a:endParaRPr lang="en-IN"/>
          </a:p>
        </p:txBody>
      </p:sp>
      <p:sp>
        <p:nvSpPr>
          <p:cNvPr id="3" name="Footer Placeholder 2">
            <a:extLst>
              <a:ext uri="{FF2B5EF4-FFF2-40B4-BE49-F238E27FC236}">
                <a16:creationId xmlns:a16="http://schemas.microsoft.com/office/drawing/2014/main" id="{178BB681-6AF1-0CBB-2F95-DAB183442AC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BDBD45-0AFF-CF81-4FAD-2B862806C652}"/>
              </a:ext>
            </a:extLst>
          </p:cNvPr>
          <p:cNvSpPr>
            <a:spLocks noGrp="1"/>
          </p:cNvSpPr>
          <p:nvPr>
            <p:ph type="sldNum" sz="quarter" idx="12"/>
          </p:nvPr>
        </p:nvSpPr>
        <p:spPr/>
        <p:txBody>
          <a:bodyPr/>
          <a:lstStyle/>
          <a:p>
            <a:fld id="{A04D3CD9-AFFF-4CED-85A1-43AB491275D8}" type="slidenum">
              <a:rPr lang="en-IN" smtClean="0"/>
              <a:t>‹#›</a:t>
            </a:fld>
            <a:endParaRPr lang="en-IN"/>
          </a:p>
        </p:txBody>
      </p:sp>
    </p:spTree>
    <p:extLst>
      <p:ext uri="{BB962C8B-B14F-4D97-AF65-F5344CB8AC3E}">
        <p14:creationId xmlns:p14="http://schemas.microsoft.com/office/powerpoint/2010/main" val="765204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4CB7D7-EAAF-4D78-BF52-61FAB29B1151}"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D3CD9-AFFF-4CED-85A1-43AB491275D8}"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61078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C7926-F93C-A51A-7989-76C91ECE85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7EE72F-CC8E-D49F-B983-5127FE246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4DF038B-8905-44BB-05AB-C8F779318C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25A50C-C0F8-664B-9CC5-003C75CD90A9}"/>
              </a:ext>
            </a:extLst>
          </p:cNvPr>
          <p:cNvSpPr>
            <a:spLocks noGrp="1"/>
          </p:cNvSpPr>
          <p:nvPr>
            <p:ph type="dt" sz="half" idx="10"/>
          </p:nvPr>
        </p:nvSpPr>
        <p:spPr/>
        <p:txBody>
          <a:bodyPr/>
          <a:lstStyle/>
          <a:p>
            <a:fld id="{3A4CB7D7-EAAF-4D78-BF52-61FAB29B1151}" type="datetimeFigureOut">
              <a:rPr lang="en-IN" smtClean="0"/>
              <a:t>22-04-2023</a:t>
            </a:fld>
            <a:endParaRPr lang="en-IN"/>
          </a:p>
        </p:txBody>
      </p:sp>
      <p:sp>
        <p:nvSpPr>
          <p:cNvPr id="6" name="Footer Placeholder 5">
            <a:extLst>
              <a:ext uri="{FF2B5EF4-FFF2-40B4-BE49-F238E27FC236}">
                <a16:creationId xmlns:a16="http://schemas.microsoft.com/office/drawing/2014/main" id="{4EFCBBB5-B4DB-A795-EB87-ED3A34767E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E68505-9017-F9F3-3DC5-E3B448E0E6D7}"/>
              </a:ext>
            </a:extLst>
          </p:cNvPr>
          <p:cNvSpPr>
            <a:spLocks noGrp="1"/>
          </p:cNvSpPr>
          <p:nvPr>
            <p:ph type="sldNum" sz="quarter" idx="12"/>
          </p:nvPr>
        </p:nvSpPr>
        <p:spPr/>
        <p:txBody>
          <a:bodyPr/>
          <a:lstStyle/>
          <a:p>
            <a:fld id="{A04D3CD9-AFFF-4CED-85A1-43AB491275D8}" type="slidenum">
              <a:rPr lang="en-IN" smtClean="0"/>
              <a:t>‹#›</a:t>
            </a:fld>
            <a:endParaRPr lang="en-IN"/>
          </a:p>
        </p:txBody>
      </p:sp>
    </p:spTree>
    <p:extLst>
      <p:ext uri="{BB962C8B-B14F-4D97-AF65-F5344CB8AC3E}">
        <p14:creationId xmlns:p14="http://schemas.microsoft.com/office/powerpoint/2010/main" val="40365433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4D307-1FF7-B307-0CEB-9776E18652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910366B-B6F8-BCFE-710C-2FC86E777C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C4557E-03A0-950B-11DE-D45601A577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E2A6D2-C2DE-683E-47B8-45638E7C4E84}"/>
              </a:ext>
            </a:extLst>
          </p:cNvPr>
          <p:cNvSpPr>
            <a:spLocks noGrp="1"/>
          </p:cNvSpPr>
          <p:nvPr>
            <p:ph type="dt" sz="half" idx="10"/>
          </p:nvPr>
        </p:nvSpPr>
        <p:spPr/>
        <p:txBody>
          <a:bodyPr/>
          <a:lstStyle/>
          <a:p>
            <a:fld id="{3A4CB7D7-EAAF-4D78-BF52-61FAB29B1151}" type="datetimeFigureOut">
              <a:rPr lang="en-IN" smtClean="0"/>
              <a:t>22-04-2023</a:t>
            </a:fld>
            <a:endParaRPr lang="en-IN"/>
          </a:p>
        </p:txBody>
      </p:sp>
      <p:sp>
        <p:nvSpPr>
          <p:cNvPr id="6" name="Footer Placeholder 5">
            <a:extLst>
              <a:ext uri="{FF2B5EF4-FFF2-40B4-BE49-F238E27FC236}">
                <a16:creationId xmlns:a16="http://schemas.microsoft.com/office/drawing/2014/main" id="{4B6A0638-83AB-29D8-290E-498E95CB52A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70F97A0-8D7E-19AA-AA86-EAADA8E0A1B6}"/>
              </a:ext>
            </a:extLst>
          </p:cNvPr>
          <p:cNvSpPr>
            <a:spLocks noGrp="1"/>
          </p:cNvSpPr>
          <p:nvPr>
            <p:ph type="sldNum" sz="quarter" idx="12"/>
          </p:nvPr>
        </p:nvSpPr>
        <p:spPr/>
        <p:txBody>
          <a:bodyPr/>
          <a:lstStyle/>
          <a:p>
            <a:fld id="{A04D3CD9-AFFF-4CED-85A1-43AB491275D8}" type="slidenum">
              <a:rPr lang="en-IN" smtClean="0"/>
              <a:t>‹#›</a:t>
            </a:fld>
            <a:endParaRPr lang="en-IN"/>
          </a:p>
        </p:txBody>
      </p:sp>
    </p:spTree>
    <p:extLst>
      <p:ext uri="{BB962C8B-B14F-4D97-AF65-F5344CB8AC3E}">
        <p14:creationId xmlns:p14="http://schemas.microsoft.com/office/powerpoint/2010/main" val="32747146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50280-8555-AADA-A715-FE3FC16D588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B19D82-51D8-E913-C7F9-BA3BBA63F0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9929E1-59C6-E91F-418E-E6A1A202589A}"/>
              </a:ext>
            </a:extLst>
          </p:cNvPr>
          <p:cNvSpPr>
            <a:spLocks noGrp="1"/>
          </p:cNvSpPr>
          <p:nvPr>
            <p:ph type="dt" sz="half" idx="10"/>
          </p:nvPr>
        </p:nvSpPr>
        <p:spPr/>
        <p:txBody>
          <a:bodyPr/>
          <a:lstStyle/>
          <a:p>
            <a:fld id="{3A4CB7D7-EAAF-4D78-BF52-61FAB29B1151}" type="datetimeFigureOut">
              <a:rPr lang="en-IN" smtClean="0"/>
              <a:t>22-04-2023</a:t>
            </a:fld>
            <a:endParaRPr lang="en-IN"/>
          </a:p>
        </p:txBody>
      </p:sp>
      <p:sp>
        <p:nvSpPr>
          <p:cNvPr id="5" name="Footer Placeholder 4">
            <a:extLst>
              <a:ext uri="{FF2B5EF4-FFF2-40B4-BE49-F238E27FC236}">
                <a16:creationId xmlns:a16="http://schemas.microsoft.com/office/drawing/2014/main" id="{2178B690-6EF4-BD37-D728-3F7ACDA20D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6C1542-193B-B072-C65A-6FC8679F03FE}"/>
              </a:ext>
            </a:extLst>
          </p:cNvPr>
          <p:cNvSpPr>
            <a:spLocks noGrp="1"/>
          </p:cNvSpPr>
          <p:nvPr>
            <p:ph type="sldNum" sz="quarter" idx="12"/>
          </p:nvPr>
        </p:nvSpPr>
        <p:spPr/>
        <p:txBody>
          <a:bodyPr/>
          <a:lstStyle/>
          <a:p>
            <a:fld id="{A04D3CD9-AFFF-4CED-85A1-43AB491275D8}" type="slidenum">
              <a:rPr lang="en-IN" smtClean="0"/>
              <a:t>‹#›</a:t>
            </a:fld>
            <a:endParaRPr lang="en-IN"/>
          </a:p>
        </p:txBody>
      </p:sp>
    </p:spTree>
    <p:extLst>
      <p:ext uri="{BB962C8B-B14F-4D97-AF65-F5344CB8AC3E}">
        <p14:creationId xmlns:p14="http://schemas.microsoft.com/office/powerpoint/2010/main" val="20050388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91D186-C71C-CE92-0212-1E25F1B549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FF8155-CA51-96C6-FF79-2FA559BF94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32B019-3D93-6859-81DD-6715B0DF3EF5}"/>
              </a:ext>
            </a:extLst>
          </p:cNvPr>
          <p:cNvSpPr>
            <a:spLocks noGrp="1"/>
          </p:cNvSpPr>
          <p:nvPr>
            <p:ph type="dt" sz="half" idx="10"/>
          </p:nvPr>
        </p:nvSpPr>
        <p:spPr/>
        <p:txBody>
          <a:bodyPr/>
          <a:lstStyle/>
          <a:p>
            <a:fld id="{3A4CB7D7-EAAF-4D78-BF52-61FAB29B1151}" type="datetimeFigureOut">
              <a:rPr lang="en-IN" smtClean="0"/>
              <a:t>22-04-2023</a:t>
            </a:fld>
            <a:endParaRPr lang="en-IN"/>
          </a:p>
        </p:txBody>
      </p:sp>
      <p:sp>
        <p:nvSpPr>
          <p:cNvPr id="5" name="Footer Placeholder 4">
            <a:extLst>
              <a:ext uri="{FF2B5EF4-FFF2-40B4-BE49-F238E27FC236}">
                <a16:creationId xmlns:a16="http://schemas.microsoft.com/office/drawing/2014/main" id="{5E076CA1-31B0-CFE1-5B16-7CA1BCD095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CFB447-FD7C-5624-CCEC-C5F70CD212B8}"/>
              </a:ext>
            </a:extLst>
          </p:cNvPr>
          <p:cNvSpPr>
            <a:spLocks noGrp="1"/>
          </p:cNvSpPr>
          <p:nvPr>
            <p:ph type="sldNum" sz="quarter" idx="12"/>
          </p:nvPr>
        </p:nvSpPr>
        <p:spPr/>
        <p:txBody>
          <a:bodyPr/>
          <a:lstStyle/>
          <a:p>
            <a:fld id="{A04D3CD9-AFFF-4CED-85A1-43AB491275D8}" type="slidenum">
              <a:rPr lang="en-IN" smtClean="0"/>
              <a:t>‹#›</a:t>
            </a:fld>
            <a:endParaRPr lang="en-IN"/>
          </a:p>
        </p:txBody>
      </p:sp>
    </p:spTree>
    <p:extLst>
      <p:ext uri="{BB962C8B-B14F-4D97-AF65-F5344CB8AC3E}">
        <p14:creationId xmlns:p14="http://schemas.microsoft.com/office/powerpoint/2010/main" val="133990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4CB7D7-EAAF-4D78-BF52-61FAB29B1151}" type="datetimeFigureOut">
              <a:rPr lang="en-IN" smtClean="0"/>
              <a:t>22-04-2023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4D3CD9-AFFF-4CED-85A1-43AB491275D8}" type="slidenum">
              <a:rPr lang="en-IN" smtClean="0"/>
              <a:t>‹#›</a:t>
            </a:fld>
            <a:endParaRPr lang="en-IN"/>
          </a:p>
        </p:txBody>
      </p:sp>
    </p:spTree>
    <p:extLst>
      <p:ext uri="{BB962C8B-B14F-4D97-AF65-F5344CB8AC3E}">
        <p14:creationId xmlns:p14="http://schemas.microsoft.com/office/powerpoint/2010/main" val="316519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4CB7D7-EAAF-4D78-BF52-61FAB29B1151}" type="datetimeFigureOut">
              <a:rPr lang="en-IN" smtClean="0"/>
              <a:t>22-04-2023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4D3CD9-AFFF-4CED-85A1-43AB491275D8}" type="slidenum">
              <a:rPr lang="en-IN" smtClean="0"/>
              <a:t>‹#›</a:t>
            </a:fld>
            <a:endParaRPr lang="en-IN"/>
          </a:p>
        </p:txBody>
      </p:sp>
    </p:spTree>
    <p:extLst>
      <p:ext uri="{BB962C8B-B14F-4D97-AF65-F5344CB8AC3E}">
        <p14:creationId xmlns:p14="http://schemas.microsoft.com/office/powerpoint/2010/main" val="335182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4CB7D7-EAAF-4D78-BF52-61FAB29B1151}" type="datetimeFigureOut">
              <a:rPr lang="en-IN" smtClean="0"/>
              <a:t>22-04-2023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4D3CD9-AFFF-4CED-85A1-43AB491275D8}" type="slidenum">
              <a:rPr lang="en-IN" smtClean="0"/>
              <a:t>‹#›</a:t>
            </a:fld>
            <a:endParaRPr lang="en-IN"/>
          </a:p>
        </p:txBody>
      </p:sp>
    </p:spTree>
    <p:extLst>
      <p:ext uri="{BB962C8B-B14F-4D97-AF65-F5344CB8AC3E}">
        <p14:creationId xmlns:p14="http://schemas.microsoft.com/office/powerpoint/2010/main" val="1631672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4CB7D7-EAAF-4D78-BF52-61FAB29B1151}" type="datetimeFigureOut">
              <a:rPr lang="en-IN" smtClean="0"/>
              <a:t>22-04-2023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4D3CD9-AFFF-4CED-85A1-43AB491275D8}" type="slidenum">
              <a:rPr lang="en-IN" smtClean="0"/>
              <a:t>‹#›</a:t>
            </a:fld>
            <a:endParaRPr lang="en-IN"/>
          </a:p>
        </p:txBody>
      </p:sp>
    </p:spTree>
    <p:extLst>
      <p:ext uri="{BB962C8B-B14F-4D97-AF65-F5344CB8AC3E}">
        <p14:creationId xmlns:p14="http://schemas.microsoft.com/office/powerpoint/2010/main" val="688641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4CB7D7-EAAF-4D78-BF52-61FAB29B1151}" type="datetimeFigureOut">
              <a:rPr lang="en-IN" smtClean="0"/>
              <a:t>22-04-2023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4D3CD9-AFFF-4CED-85A1-43AB491275D8}" type="slidenum">
              <a:rPr lang="en-IN" smtClean="0"/>
              <a:t>‹#›</a:t>
            </a:fld>
            <a:endParaRPr lang="en-IN"/>
          </a:p>
        </p:txBody>
      </p:sp>
    </p:spTree>
    <p:extLst>
      <p:ext uri="{BB962C8B-B14F-4D97-AF65-F5344CB8AC3E}">
        <p14:creationId xmlns:p14="http://schemas.microsoft.com/office/powerpoint/2010/main" val="850476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4CB7D7-EAAF-4D78-BF52-61FAB29B1151}" type="datetimeFigureOut">
              <a:rPr lang="en-IN" smtClean="0"/>
              <a:t>22-04-2023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4D3CD9-AFFF-4CED-85A1-43AB491275D8}"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3612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A4CB7D7-EAAF-4D78-BF52-61FAB29B1151}" type="datetimeFigureOut">
              <a:rPr lang="en-IN" smtClean="0"/>
              <a:t>22-04-2023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04D3CD9-AFFF-4CED-85A1-43AB491275D8}"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140189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A4CB7D7-EAAF-4D78-BF52-61FAB29B1151}" type="datetimeFigureOut">
              <a:rPr lang="en-IN" smtClean="0"/>
              <a:t>22-04-2023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04D3CD9-AFFF-4CED-85A1-43AB491275D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28597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69DC21-BA6E-8F02-7FA2-A06C1C1D48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5D89EB-3B7E-E839-6297-280C7D8D9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5AB642-0EF0-B863-A3F0-66C288652E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4CB7D7-EAAF-4D78-BF52-61FAB29B1151}" type="datetimeFigureOut">
              <a:rPr lang="en-IN" smtClean="0"/>
              <a:t>22-04-2023</a:t>
            </a:fld>
            <a:endParaRPr lang="en-IN"/>
          </a:p>
        </p:txBody>
      </p:sp>
      <p:sp>
        <p:nvSpPr>
          <p:cNvPr id="5" name="Footer Placeholder 4">
            <a:extLst>
              <a:ext uri="{FF2B5EF4-FFF2-40B4-BE49-F238E27FC236}">
                <a16:creationId xmlns:a16="http://schemas.microsoft.com/office/drawing/2014/main" id="{6469633B-B8BA-CD3A-3A5A-69121BF7FE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CDB456-56E5-C0F4-21E1-837FA2FFDD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D3CD9-AFFF-4CED-85A1-43AB491275D8}" type="slidenum">
              <a:rPr lang="en-IN" smtClean="0"/>
              <a:t>‹#›</a:t>
            </a:fld>
            <a:endParaRPr lang="en-IN"/>
          </a:p>
        </p:txBody>
      </p:sp>
    </p:spTree>
    <p:extLst>
      <p:ext uri="{BB962C8B-B14F-4D97-AF65-F5344CB8AC3E}">
        <p14:creationId xmlns:p14="http://schemas.microsoft.com/office/powerpoint/2010/main" val="120909276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92749-9D83-EDBA-920B-FCEA39D06C1E}"/>
              </a:ext>
            </a:extLst>
          </p:cNvPr>
          <p:cNvSpPr>
            <a:spLocks noGrp="1"/>
          </p:cNvSpPr>
          <p:nvPr>
            <p:ph type="ctrTitle"/>
          </p:nvPr>
        </p:nvSpPr>
        <p:spPr>
          <a:xfrm>
            <a:off x="995000" y="1262540"/>
            <a:ext cx="9966960" cy="3035808"/>
          </a:xfrm>
        </p:spPr>
        <p:txBody>
          <a:bodyPr>
            <a:noAutofit/>
          </a:bodyPr>
          <a:lstStyle/>
          <a:p>
            <a:pPr algn="ct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Moving Domestic Robotics Control Method Based on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Creating and Sharing Maps with Shortest Path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Findings and Obstacle Avoidance</a:t>
            </a:r>
            <a:br>
              <a:rPr lang="en-US"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DD3319F-610E-70A4-23D7-BA5E69BE7CB8}"/>
              </a:ext>
            </a:extLst>
          </p:cNvPr>
          <p:cNvPicPr>
            <a:picLocks noChangeAspect="1"/>
          </p:cNvPicPr>
          <p:nvPr/>
        </p:nvPicPr>
        <p:blipFill>
          <a:blip r:embed="rId2"/>
          <a:stretch>
            <a:fillRect/>
          </a:stretch>
        </p:blipFill>
        <p:spPr>
          <a:xfrm>
            <a:off x="10348323" y="268232"/>
            <a:ext cx="1395695" cy="1534087"/>
          </a:xfrm>
          <a:prstGeom prst="rect">
            <a:avLst/>
          </a:prstGeom>
        </p:spPr>
      </p:pic>
      <p:sp>
        <p:nvSpPr>
          <p:cNvPr id="3" name="Subtitle 2">
            <a:extLst>
              <a:ext uri="{FF2B5EF4-FFF2-40B4-BE49-F238E27FC236}">
                <a16:creationId xmlns:a16="http://schemas.microsoft.com/office/drawing/2014/main" id="{7D7A8ED1-0B34-897B-714A-5D5F38DCB0BB}"/>
              </a:ext>
            </a:extLst>
          </p:cNvPr>
          <p:cNvSpPr>
            <a:spLocks noGrp="1"/>
          </p:cNvSpPr>
          <p:nvPr>
            <p:ph type="subTitle" idx="1"/>
          </p:nvPr>
        </p:nvSpPr>
        <p:spPr>
          <a:xfrm>
            <a:off x="995000" y="4525611"/>
            <a:ext cx="5339812" cy="1564103"/>
          </a:xfrm>
        </p:spPr>
        <p:txBody>
          <a:bodyPr>
            <a:normAutofit fontScale="85000" lnSpcReduction="20000"/>
          </a:bodyPr>
          <a:lstStyle/>
          <a:p>
            <a:r>
              <a:rPr lang="en-IN" b="1" dirty="0">
                <a:solidFill>
                  <a:schemeClr val="tx1"/>
                </a:solidFill>
                <a:latin typeface="Times New Roman" panose="02020603050405020304" pitchFamily="18" charset="0"/>
                <a:cs typeface="Times New Roman" panose="02020603050405020304" pitchFamily="18" charset="0"/>
              </a:rPr>
              <a:t>Presented by – </a:t>
            </a:r>
          </a:p>
          <a:p>
            <a:r>
              <a:rPr lang="en-IN" dirty="0">
                <a:solidFill>
                  <a:schemeClr val="tx1"/>
                </a:solidFill>
                <a:latin typeface="Times New Roman" panose="02020603050405020304" pitchFamily="18" charset="0"/>
                <a:cs typeface="Times New Roman" panose="02020603050405020304" pitchFamily="18" charset="0"/>
              </a:rPr>
              <a:t>Karan Bhakuni(M22RM003)</a:t>
            </a:r>
          </a:p>
          <a:p>
            <a:r>
              <a:rPr lang="en-IN" dirty="0">
                <a:solidFill>
                  <a:schemeClr val="tx1"/>
                </a:solidFill>
                <a:latin typeface="Times New Roman" panose="02020603050405020304" pitchFamily="18" charset="0"/>
                <a:cs typeface="Times New Roman" panose="02020603050405020304" pitchFamily="18" charset="0"/>
              </a:rPr>
              <a:t>Soham Padhye(M22RM007)</a:t>
            </a:r>
          </a:p>
          <a:p>
            <a:r>
              <a:rPr lang="en-IN" dirty="0">
                <a:solidFill>
                  <a:schemeClr val="tx1"/>
                </a:solidFill>
                <a:latin typeface="Times New Roman" panose="02020603050405020304" pitchFamily="18" charset="0"/>
                <a:cs typeface="Times New Roman" panose="02020603050405020304" pitchFamily="18" charset="0"/>
              </a:rPr>
              <a:t>IIT Jodhpur</a:t>
            </a:r>
          </a:p>
          <a:p>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4C57ECC-3E74-42AB-7EEC-9A91C75FC38E}"/>
              </a:ext>
            </a:extLst>
          </p:cNvPr>
          <p:cNvSpPr txBox="1"/>
          <p:nvPr/>
        </p:nvSpPr>
        <p:spPr>
          <a:xfrm>
            <a:off x="7562512" y="4525612"/>
            <a:ext cx="4032457" cy="1200329"/>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Author: </a:t>
            </a:r>
            <a:r>
              <a:rPr lang="en-IN" dirty="0">
                <a:latin typeface="Times New Roman" panose="02020603050405020304" pitchFamily="18" charset="0"/>
                <a:cs typeface="Times New Roman" panose="02020603050405020304" pitchFamily="18" charset="0"/>
              </a:rPr>
              <a:t>Kohei Arai</a:t>
            </a:r>
          </a:p>
          <a:p>
            <a:r>
              <a:rPr lang="en-US" dirty="0">
                <a:latin typeface="Times New Roman" panose="02020603050405020304" pitchFamily="18" charset="0"/>
                <a:cs typeface="Times New Roman" panose="02020603050405020304" pitchFamily="18" charset="0"/>
              </a:rPr>
              <a:t>Graduate School of Science and Engineering Saga University Saga City, Japan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3768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6E84E5-8F12-0F42-3A62-5F02858BF30E}"/>
              </a:ext>
            </a:extLst>
          </p:cNvPr>
          <p:cNvPicPr>
            <a:picLocks noChangeAspect="1"/>
          </p:cNvPicPr>
          <p:nvPr/>
        </p:nvPicPr>
        <p:blipFill>
          <a:blip r:embed="rId2"/>
          <a:stretch>
            <a:fillRect/>
          </a:stretch>
        </p:blipFill>
        <p:spPr>
          <a:xfrm>
            <a:off x="675231" y="827952"/>
            <a:ext cx="3061089" cy="24187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B6E3858C-28D9-0F4C-6959-95C5A691C5FA}"/>
              </a:ext>
            </a:extLst>
          </p:cNvPr>
          <p:cNvPicPr>
            <a:picLocks noChangeAspect="1"/>
          </p:cNvPicPr>
          <p:nvPr/>
        </p:nvPicPr>
        <p:blipFill>
          <a:blip r:embed="rId3"/>
          <a:stretch>
            <a:fillRect/>
          </a:stretch>
        </p:blipFill>
        <p:spPr>
          <a:xfrm>
            <a:off x="4474584" y="840128"/>
            <a:ext cx="3184252" cy="23944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D0895D9E-5A57-96F0-C379-4E2AFEDEBF4B}"/>
              </a:ext>
            </a:extLst>
          </p:cNvPr>
          <p:cNvPicPr>
            <a:picLocks noChangeAspect="1"/>
          </p:cNvPicPr>
          <p:nvPr/>
        </p:nvPicPr>
        <p:blipFill>
          <a:blip r:embed="rId4"/>
          <a:stretch>
            <a:fillRect/>
          </a:stretch>
        </p:blipFill>
        <p:spPr>
          <a:xfrm>
            <a:off x="580673" y="3906147"/>
            <a:ext cx="3155647" cy="24934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2E16E04E-383A-5B40-02F0-44C20B55A80C}"/>
              </a:ext>
            </a:extLst>
          </p:cNvPr>
          <p:cNvPicPr>
            <a:picLocks noChangeAspect="1"/>
          </p:cNvPicPr>
          <p:nvPr/>
        </p:nvPicPr>
        <p:blipFill>
          <a:blip r:embed="rId5"/>
          <a:stretch>
            <a:fillRect/>
          </a:stretch>
        </p:blipFill>
        <p:spPr>
          <a:xfrm>
            <a:off x="8397100" y="852304"/>
            <a:ext cx="3184252" cy="23944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415E78EB-DA58-3915-04C7-E5505D50CCAC}"/>
              </a:ext>
            </a:extLst>
          </p:cNvPr>
          <p:cNvPicPr>
            <a:picLocks noChangeAspect="1"/>
          </p:cNvPicPr>
          <p:nvPr/>
        </p:nvPicPr>
        <p:blipFill>
          <a:blip r:embed="rId6"/>
          <a:stretch>
            <a:fillRect/>
          </a:stretch>
        </p:blipFill>
        <p:spPr>
          <a:xfrm>
            <a:off x="8455682" y="3920082"/>
            <a:ext cx="3411221" cy="24656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a:extLst>
              <a:ext uri="{FF2B5EF4-FFF2-40B4-BE49-F238E27FC236}">
                <a16:creationId xmlns:a16="http://schemas.microsoft.com/office/drawing/2014/main" id="{81EA101D-2B21-7C97-E8A5-E0F8A6B74A49}"/>
              </a:ext>
            </a:extLst>
          </p:cNvPr>
          <p:cNvSpPr txBox="1"/>
          <p:nvPr/>
        </p:nvSpPr>
        <p:spPr>
          <a:xfrm>
            <a:off x="3736320" y="4275722"/>
            <a:ext cx="4660781" cy="1754326"/>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0070C0"/>
                </a:solidFill>
              </a:rPr>
              <a:t>Above Three images shows the path followed by first robot.</a:t>
            </a:r>
          </a:p>
          <a:p>
            <a:pPr marL="285750" indent="-285750">
              <a:buFont typeface="Arial" panose="020B0604020202020204" pitchFamily="34" charset="0"/>
              <a:buChar char="•"/>
            </a:pPr>
            <a:r>
              <a:rPr lang="en-IN" dirty="0">
                <a:solidFill>
                  <a:srgbClr val="0070C0"/>
                </a:solidFill>
              </a:rPr>
              <a:t>It then updates the map and shared it with second robot.</a:t>
            </a:r>
          </a:p>
          <a:p>
            <a:pPr marL="285750" indent="-285750">
              <a:buFont typeface="Arial" panose="020B0604020202020204" pitchFamily="34" charset="0"/>
              <a:buChar char="•"/>
            </a:pPr>
            <a:r>
              <a:rPr lang="en-IN" dirty="0">
                <a:solidFill>
                  <a:srgbClr val="0070C0"/>
                </a:solidFill>
              </a:rPr>
              <a:t>Images on both sides shows that second robot has traversed the path easily.</a:t>
            </a:r>
          </a:p>
        </p:txBody>
      </p:sp>
      <p:sp>
        <p:nvSpPr>
          <p:cNvPr id="12" name="TextBox 11">
            <a:extLst>
              <a:ext uri="{FF2B5EF4-FFF2-40B4-BE49-F238E27FC236}">
                <a16:creationId xmlns:a16="http://schemas.microsoft.com/office/drawing/2014/main" id="{FDD49107-829E-564A-11CC-DC726C90C468}"/>
              </a:ext>
            </a:extLst>
          </p:cNvPr>
          <p:cNvSpPr txBox="1"/>
          <p:nvPr/>
        </p:nvSpPr>
        <p:spPr>
          <a:xfrm>
            <a:off x="4323756" y="79168"/>
            <a:ext cx="3335080" cy="646331"/>
          </a:xfrm>
          <a:prstGeom prst="rect">
            <a:avLst/>
          </a:prstGeom>
          <a:noFill/>
        </p:spPr>
        <p:txBody>
          <a:bodyPr wrap="none" rtlCol="0">
            <a:spAutoFit/>
          </a:bodyPr>
          <a:lstStyle/>
          <a:p>
            <a:r>
              <a:rPr lang="en-IN" sz="3600" dirty="0">
                <a:latin typeface="Times New Roman" panose="02020603050405020304" pitchFamily="18" charset="0"/>
                <a:cs typeface="Times New Roman" panose="02020603050405020304" pitchFamily="18" charset="0"/>
              </a:rPr>
              <a:t>MAP SHARING</a:t>
            </a:r>
          </a:p>
        </p:txBody>
      </p:sp>
    </p:spTree>
    <p:extLst>
      <p:ext uri="{BB962C8B-B14F-4D97-AF65-F5344CB8AC3E}">
        <p14:creationId xmlns:p14="http://schemas.microsoft.com/office/powerpoint/2010/main" val="2017009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05CF8-091F-9565-1F52-EFD6E1790E91}"/>
              </a:ext>
            </a:extLst>
          </p:cNvPr>
          <p:cNvSpPr>
            <a:spLocks noGrp="1"/>
          </p:cNvSpPr>
          <p:nvPr>
            <p:ph type="title"/>
          </p:nvPr>
        </p:nvSpPr>
        <p:spPr>
          <a:xfrm>
            <a:off x="821704" y="448150"/>
            <a:ext cx="10058400" cy="1609344"/>
          </a:xfrm>
        </p:spPr>
        <p:txBody>
          <a:bodyPr/>
          <a:lstStyle/>
          <a:p>
            <a:r>
              <a:rPr lang="en-IN" dirty="0">
                <a:latin typeface="Times New Roman" panose="02020603050405020304" pitchFamily="18" charset="0"/>
                <a:cs typeface="Times New Roman" panose="02020603050405020304" pitchFamily="18" charset="0"/>
              </a:rPr>
              <a:t>Map sharing</a:t>
            </a:r>
          </a:p>
        </p:txBody>
      </p:sp>
      <p:sp>
        <p:nvSpPr>
          <p:cNvPr id="3" name="Content Placeholder 2">
            <a:extLst>
              <a:ext uri="{FF2B5EF4-FFF2-40B4-BE49-F238E27FC236}">
                <a16:creationId xmlns:a16="http://schemas.microsoft.com/office/drawing/2014/main" id="{03522B29-6FC8-4DD5-E347-CEAC93996C32}"/>
              </a:ext>
            </a:extLst>
          </p:cNvPr>
          <p:cNvSpPr>
            <a:spLocks noGrp="1"/>
          </p:cNvSpPr>
          <p:nvPr>
            <p:ph idx="1"/>
          </p:nvPr>
        </p:nvSpPr>
        <p:spPr>
          <a:xfrm>
            <a:off x="425133" y="2057494"/>
            <a:ext cx="5868829" cy="4050792"/>
          </a:xfrm>
        </p:spPr>
        <p:txBody>
          <a:bodyPr/>
          <a:lstStyle/>
          <a:p>
            <a:r>
              <a:rPr lang="en-IN" dirty="0">
                <a:latin typeface="Times New Roman" panose="02020603050405020304" pitchFamily="18" charset="0"/>
                <a:cs typeface="Times New Roman" panose="02020603050405020304" pitchFamily="18" charset="0"/>
              </a:rPr>
              <a:t>Map sharing is very helpful in case of multi robot system. As one robot encounters an obstacle it can update the map and share with others, such that other robots can plan the path efficiently.</a:t>
            </a:r>
          </a:p>
          <a:p>
            <a:r>
              <a:rPr lang="en-US" dirty="0">
                <a:latin typeface="Times New Roman" panose="02020603050405020304" pitchFamily="18" charset="0"/>
                <a:cs typeface="Times New Roman" panose="02020603050405020304" pitchFamily="18" charset="0"/>
              </a:rPr>
              <a:t>The effect of the map sharing is saturated when number of moving obstacles crosses a certain threshold value.</a:t>
            </a:r>
          </a:p>
          <a:p>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en-US" b="1" dirty="0">
                <a:solidFill>
                  <a:srgbClr val="00B050"/>
                </a:solidFill>
                <a:latin typeface="Times New Roman" panose="02020603050405020304" pitchFamily="18" charset="0"/>
                <a:cs typeface="Times New Roman" panose="02020603050405020304" pitchFamily="18" charset="0"/>
              </a:rPr>
              <a:t>What may be the  possible reason for that?</a:t>
            </a:r>
            <a:endParaRPr lang="en-IN" b="1" dirty="0">
              <a:solidFill>
                <a:srgbClr val="00B05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F6B5271-D57F-8F99-6C18-8A485D8B98C9}"/>
              </a:ext>
            </a:extLst>
          </p:cNvPr>
          <p:cNvPicPr>
            <a:picLocks noChangeAspect="1"/>
          </p:cNvPicPr>
          <p:nvPr/>
        </p:nvPicPr>
        <p:blipFill>
          <a:blip r:embed="rId2"/>
          <a:stretch>
            <a:fillRect/>
          </a:stretch>
        </p:blipFill>
        <p:spPr>
          <a:xfrm>
            <a:off x="6878975" y="2194701"/>
            <a:ext cx="4701947" cy="27205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AF409D09-96F0-1088-D0B1-FA9B0433989A}"/>
              </a:ext>
            </a:extLst>
          </p:cNvPr>
          <p:cNvSpPr txBox="1"/>
          <p:nvPr/>
        </p:nvSpPr>
        <p:spPr>
          <a:xfrm>
            <a:off x="7371761" y="5090474"/>
            <a:ext cx="4081806" cy="276999"/>
          </a:xfrm>
          <a:prstGeom prst="rect">
            <a:avLst/>
          </a:prstGeom>
          <a:noFill/>
        </p:spPr>
        <p:txBody>
          <a:bodyPr wrap="square" rtlCol="0">
            <a:spAutoFit/>
          </a:bodyPr>
          <a:lstStyle/>
          <a:p>
            <a:pPr algn="ctr"/>
            <a:r>
              <a:rPr lang="en-IN" sz="1200" dirty="0">
                <a:solidFill>
                  <a:srgbClr val="00B050"/>
                </a:solidFill>
              </a:rPr>
              <a:t>Ref: Research Paper</a:t>
            </a:r>
          </a:p>
        </p:txBody>
      </p:sp>
    </p:spTree>
    <p:extLst>
      <p:ext uri="{BB962C8B-B14F-4D97-AF65-F5344CB8AC3E}">
        <p14:creationId xmlns:p14="http://schemas.microsoft.com/office/powerpoint/2010/main" val="1978786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9C79A-C1B5-CE5C-1C07-59937B513F55}"/>
              </a:ext>
            </a:extLst>
          </p:cNvPr>
          <p:cNvSpPr>
            <a:spLocks noGrp="1"/>
          </p:cNvSpPr>
          <p:nvPr>
            <p:ph type="title"/>
          </p:nvPr>
        </p:nvSpPr>
        <p:spPr>
          <a:xfrm>
            <a:off x="854964" y="465778"/>
            <a:ext cx="10058400" cy="1609344"/>
          </a:xfrm>
        </p:spPr>
        <p:txBody>
          <a:bodyPr>
            <a:normAutofit/>
          </a:bodyPr>
          <a:lstStyle/>
          <a:p>
            <a:r>
              <a:rPr lang="en-IN" sz="4400" dirty="0">
                <a:latin typeface="Times New Roman" panose="02020603050405020304" pitchFamily="18" charset="0"/>
                <a:cs typeface="Times New Roman" panose="02020603050405020304" pitchFamily="18" charset="0"/>
              </a:rPr>
              <a:t>Improvements and Future scope</a:t>
            </a:r>
          </a:p>
        </p:txBody>
      </p:sp>
      <p:sp>
        <p:nvSpPr>
          <p:cNvPr id="3" name="Content Placeholder 2">
            <a:extLst>
              <a:ext uri="{FF2B5EF4-FFF2-40B4-BE49-F238E27FC236}">
                <a16:creationId xmlns:a16="http://schemas.microsoft.com/office/drawing/2014/main" id="{2B385835-636D-08A0-EF1B-21EC03D98879}"/>
              </a:ext>
            </a:extLst>
          </p:cNvPr>
          <p:cNvSpPr>
            <a:spLocks noGrp="1"/>
          </p:cNvSpPr>
          <p:nvPr>
            <p:ph idx="1"/>
          </p:nvPr>
        </p:nvSpPr>
        <p:spPr/>
        <p:txBody>
          <a:bodyPr/>
          <a:lstStyle/>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We are unable to do the simulation of the MAP SHARING concept proposed in the research paper.</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Also we have not tested/implemented obstacle avoidance using ultrasonic sensor.</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Value for proportional gain is chosen by trial and error method.</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We have developed only Proportional controller, we can go for more advanced controller like MPC .</a:t>
            </a:r>
          </a:p>
          <a:p>
            <a:pPr marL="0" indent="0">
              <a:buNone/>
            </a:pPr>
            <a:endParaRPr lang="en-IN" dirty="0"/>
          </a:p>
        </p:txBody>
      </p:sp>
    </p:spTree>
    <p:extLst>
      <p:ext uri="{BB962C8B-B14F-4D97-AF65-F5344CB8AC3E}">
        <p14:creationId xmlns:p14="http://schemas.microsoft.com/office/powerpoint/2010/main" val="2113570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AF66-B68B-B66F-CE09-8B3453EC694F}"/>
              </a:ext>
            </a:extLst>
          </p:cNvPr>
          <p:cNvSpPr>
            <a:spLocks noGrp="1"/>
          </p:cNvSpPr>
          <p:nvPr>
            <p:ph type="title"/>
          </p:nvPr>
        </p:nvSpPr>
        <p:spPr>
          <a:xfrm>
            <a:off x="816738" y="548640"/>
            <a:ext cx="9720072" cy="1499616"/>
          </a:xfrm>
        </p:spPr>
        <p:txBody>
          <a:bodyPr/>
          <a:lstStyle/>
          <a:p>
            <a:r>
              <a:rPr lang="en-IN" dirty="0">
                <a:latin typeface="Times New Roman" panose="02020603050405020304" pitchFamily="18" charset="0"/>
                <a:cs typeface="Times New Roman" panose="02020603050405020304" pitchFamily="18" charset="0"/>
              </a:rPr>
              <a:t>Contribution</a:t>
            </a:r>
          </a:p>
        </p:txBody>
      </p:sp>
      <p:sp>
        <p:nvSpPr>
          <p:cNvPr id="3" name="Content Placeholder 2">
            <a:extLst>
              <a:ext uri="{FF2B5EF4-FFF2-40B4-BE49-F238E27FC236}">
                <a16:creationId xmlns:a16="http://schemas.microsoft.com/office/drawing/2014/main" id="{1FDDA6DC-8226-6B30-EE31-F207F03CC8B1}"/>
              </a:ext>
            </a:extLst>
          </p:cNvPr>
          <p:cNvSpPr>
            <a:spLocks noGrp="1"/>
          </p:cNvSpPr>
          <p:nvPr>
            <p:ph idx="1"/>
          </p:nvPr>
        </p:nvSpPr>
        <p:spPr>
          <a:xfrm>
            <a:off x="816737" y="2135171"/>
            <a:ext cx="9720073" cy="4023360"/>
          </a:xfrm>
        </p:spPr>
        <p:txBody>
          <a:bodyPr/>
          <a:lstStyle/>
          <a:p>
            <a:r>
              <a:rPr lang="en-IN" dirty="0">
                <a:latin typeface="Times New Roman" panose="02020603050405020304" pitchFamily="18" charset="0"/>
                <a:cs typeface="Times New Roman" panose="02020603050405020304" pitchFamily="18" charset="0"/>
              </a:rPr>
              <a:t>We both have done all parts of the project, but main contributions are</a:t>
            </a:r>
          </a:p>
          <a:p>
            <a:r>
              <a:rPr lang="en-IN" b="1" dirty="0">
                <a:latin typeface="Times New Roman" panose="02020603050405020304" pitchFamily="18" charset="0"/>
                <a:cs typeface="Times New Roman" panose="02020603050405020304" pitchFamily="18" charset="0"/>
              </a:rPr>
              <a:t>Karan- </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Concept of Dijkstra algorithm and implementation in MATLAB</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Obstacle finding using Norm images</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Soham-</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Control of unicycle robot and implementation in MATLAB</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Map sharing algorithm explanation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688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F8E8A3-8473-5902-4077-2CDD9FF9DEAA}"/>
              </a:ext>
            </a:extLst>
          </p:cNvPr>
          <p:cNvSpPr>
            <a:spLocks noGrp="1"/>
          </p:cNvSpPr>
          <p:nvPr>
            <p:ph idx="1"/>
          </p:nvPr>
        </p:nvSpPr>
        <p:spPr>
          <a:xfrm>
            <a:off x="413522" y="1874014"/>
            <a:ext cx="11364955" cy="4023360"/>
          </a:xfrm>
        </p:spPr>
        <p:txBody>
          <a:bodyPr>
            <a:normAutofit/>
          </a:bodyPr>
          <a:lstStyle/>
          <a:p>
            <a:r>
              <a:rPr lang="en-IN" sz="13800"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6089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04D26-7839-91F0-28D1-076191D1806E}"/>
              </a:ext>
            </a:extLst>
          </p:cNvPr>
          <p:cNvSpPr>
            <a:spLocks noGrp="1"/>
          </p:cNvSpPr>
          <p:nvPr>
            <p:ph type="title"/>
          </p:nvPr>
        </p:nvSpPr>
        <p:spPr>
          <a:xfrm>
            <a:off x="826165" y="548640"/>
            <a:ext cx="9720072" cy="1499616"/>
          </a:xfrm>
        </p:spPr>
        <p:txBody>
          <a:bodyPr/>
          <a:lstStyle/>
          <a:p>
            <a:r>
              <a:rPr lang="en-IN"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981851D2-C8C5-4B16-B21F-AF6A5417C1EB}"/>
              </a:ext>
            </a:extLst>
          </p:cNvPr>
          <p:cNvSpPr>
            <a:spLocks noGrp="1"/>
          </p:cNvSpPr>
          <p:nvPr>
            <p:ph idx="1"/>
          </p:nvPr>
        </p:nvSpPr>
        <p:spPr>
          <a:xfrm>
            <a:off x="227644" y="2003749"/>
            <a:ext cx="6237642" cy="4023360"/>
          </a:xfrm>
        </p:spPr>
        <p:txBody>
          <a:bodyPr>
            <a:normAutofit/>
          </a:bodyPr>
          <a:lstStyle/>
          <a:p>
            <a:pP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Introduction and Application of mobile robot</a:t>
            </a:r>
          </a:p>
          <a:p>
            <a:pP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Experiments on Path Planning and control of unicycle robot</a:t>
            </a:r>
          </a:p>
          <a:p>
            <a:pP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Simulation on MATLAB</a:t>
            </a:r>
          </a:p>
        </p:txBody>
      </p:sp>
      <p:pic>
        <p:nvPicPr>
          <p:cNvPr id="4" name="Picture 3">
            <a:extLst>
              <a:ext uri="{FF2B5EF4-FFF2-40B4-BE49-F238E27FC236}">
                <a16:creationId xmlns:a16="http://schemas.microsoft.com/office/drawing/2014/main" id="{B77B275D-14B8-910E-FC36-E77FD15C41F5}"/>
              </a:ext>
            </a:extLst>
          </p:cNvPr>
          <p:cNvPicPr>
            <a:picLocks noChangeAspect="1"/>
          </p:cNvPicPr>
          <p:nvPr/>
        </p:nvPicPr>
        <p:blipFill>
          <a:blip r:embed="rId2"/>
          <a:stretch>
            <a:fillRect/>
          </a:stretch>
        </p:blipFill>
        <p:spPr>
          <a:xfrm>
            <a:off x="6465287" y="1915219"/>
            <a:ext cx="5499069" cy="3176291"/>
          </a:xfrm>
          <a:prstGeom prst="rect">
            <a:avLst/>
          </a:prstGeom>
        </p:spPr>
      </p:pic>
      <p:pic>
        <p:nvPicPr>
          <p:cNvPr id="5" name="Picture 4">
            <a:extLst>
              <a:ext uri="{FF2B5EF4-FFF2-40B4-BE49-F238E27FC236}">
                <a16:creationId xmlns:a16="http://schemas.microsoft.com/office/drawing/2014/main" id="{EF5E68D5-6A28-CAE5-43D2-532AA50F3B1F}"/>
              </a:ext>
            </a:extLst>
          </p:cNvPr>
          <p:cNvPicPr>
            <a:picLocks noChangeAspect="1"/>
          </p:cNvPicPr>
          <p:nvPr/>
        </p:nvPicPr>
        <p:blipFill>
          <a:blip r:embed="rId3"/>
          <a:stretch>
            <a:fillRect/>
          </a:stretch>
        </p:blipFill>
        <p:spPr>
          <a:xfrm>
            <a:off x="6940816" y="5017145"/>
            <a:ext cx="4548010" cy="512108"/>
          </a:xfrm>
          <a:prstGeom prst="rect">
            <a:avLst/>
          </a:prstGeom>
        </p:spPr>
      </p:pic>
    </p:spTree>
    <p:extLst>
      <p:ext uri="{BB962C8B-B14F-4D97-AF65-F5344CB8AC3E}">
        <p14:creationId xmlns:p14="http://schemas.microsoft.com/office/powerpoint/2010/main" val="3009430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4EC2B-7BFD-767A-13E9-D4AD8FDEF290}"/>
              </a:ext>
            </a:extLst>
          </p:cNvPr>
          <p:cNvSpPr>
            <a:spLocks noGrp="1"/>
          </p:cNvSpPr>
          <p:nvPr>
            <p:ph type="title"/>
          </p:nvPr>
        </p:nvSpPr>
        <p:spPr>
          <a:xfrm>
            <a:off x="879990" y="530992"/>
            <a:ext cx="10058400" cy="1609344"/>
          </a:xfrm>
        </p:spPr>
        <p:txBody>
          <a:bodyPr/>
          <a:lstStyle/>
          <a:p>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635D95BB-11B0-BBEB-2606-4F00760DA80A}"/>
              </a:ext>
            </a:extLst>
          </p:cNvPr>
          <p:cNvSpPr>
            <a:spLocks noGrp="1"/>
          </p:cNvSpPr>
          <p:nvPr>
            <p:ph idx="1"/>
          </p:nvPr>
        </p:nvSpPr>
        <p:spPr>
          <a:xfrm>
            <a:off x="313981" y="1602363"/>
            <a:ext cx="5447721" cy="4837766"/>
          </a:xfrm>
        </p:spPr>
        <p:txBody>
          <a:bodyPr>
            <a:normAutofit fontScale="62500" lnSpcReduction="20000"/>
          </a:bodyPr>
          <a:lstStyle/>
          <a:p>
            <a:pPr algn="l">
              <a:buFont typeface="+mj-lt"/>
              <a:buAutoNum type="arabicPeriod"/>
            </a:pPr>
            <a:endParaRPr lang="en-US" sz="2800"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1"/>
                </a:solidFill>
                <a:effectLst/>
                <a:latin typeface="Times New Roman" panose="02020603050405020304" pitchFamily="18" charset="0"/>
                <a:cs typeface="Times New Roman" panose="02020603050405020304" pitchFamily="18" charset="0"/>
              </a:rPr>
              <a:t>This paper deals with the methods for obstacle avoidance, and finding a shortest pass based on Dijkstra algorithm.</a:t>
            </a:r>
          </a:p>
          <a:p>
            <a:pPr algn="l">
              <a:buFont typeface="+mj-lt"/>
              <a:buAutoNum type="arabicPeriod"/>
            </a:pPr>
            <a:r>
              <a:rPr lang="en-US" sz="2800" dirty="0">
                <a:latin typeface="Times New Roman" panose="02020603050405020304" pitchFamily="18" charset="0"/>
                <a:cs typeface="Times New Roman" panose="02020603050405020304" pitchFamily="18" charset="0"/>
              </a:rPr>
              <a:t>Place Identifier: Places are identified by using identifiers placed outside the rooms. </a:t>
            </a:r>
            <a:endParaRPr lang="en-US" sz="2800"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1"/>
                </a:solidFill>
                <a:effectLst/>
                <a:latin typeface="Times New Roman" panose="02020603050405020304" pitchFamily="18" charset="0"/>
                <a:cs typeface="Times New Roman" panose="02020603050405020304" pitchFamily="18" charset="0"/>
              </a:rPr>
              <a:t>A control method for moving robotic in closed areas is proposed.</a:t>
            </a:r>
          </a:p>
          <a:p>
            <a:pPr algn="l">
              <a:buFont typeface="+mj-lt"/>
              <a:buAutoNum type="arabicPeriod"/>
            </a:pPr>
            <a:r>
              <a:rPr lang="en-US" sz="2800" b="0" i="0" dirty="0">
                <a:solidFill>
                  <a:schemeClr val="tx1"/>
                </a:solidFill>
                <a:effectLst/>
                <a:latin typeface="Times New Roman" panose="02020603050405020304" pitchFamily="18" charset="0"/>
                <a:cs typeface="Times New Roman" panose="02020603050405020304" pitchFamily="18" charset="0"/>
              </a:rPr>
              <a:t>The method is based on creating and sharing maps using shortest path techniques and obstacle avoidance.</a:t>
            </a:r>
          </a:p>
          <a:p>
            <a:pPr algn="l">
              <a:buFont typeface="+mj-lt"/>
              <a:buAutoNum type="arabicPeriod"/>
            </a:pPr>
            <a:r>
              <a:rPr lang="en-US" sz="2800" b="0" i="0" dirty="0">
                <a:solidFill>
                  <a:schemeClr val="tx1"/>
                </a:solidFill>
                <a:effectLst/>
                <a:latin typeface="Times New Roman" panose="02020603050405020304" pitchFamily="18" charset="0"/>
                <a:cs typeface="Times New Roman" panose="02020603050405020304" pitchFamily="18" charset="0"/>
              </a:rPr>
              <a:t>The proposed method is validated through a simulation study.</a:t>
            </a:r>
          </a:p>
          <a:p>
            <a:pPr algn="l">
              <a:buFont typeface="+mj-lt"/>
              <a:buAutoNum type="arabicPeriod"/>
            </a:pPr>
            <a:r>
              <a:rPr lang="en-US" sz="2800" b="0" i="0" dirty="0">
                <a:solidFill>
                  <a:schemeClr val="tx1"/>
                </a:solidFill>
                <a:effectLst/>
                <a:latin typeface="Times New Roman" panose="02020603050405020304" pitchFamily="18" charset="0"/>
                <a:cs typeface="Times New Roman" panose="02020603050405020304" pitchFamily="18" charset="0"/>
              </a:rPr>
              <a:t>The effect of map sharing among multiple robotics is confirmed.</a:t>
            </a:r>
          </a:p>
          <a:p>
            <a:pPr algn="l">
              <a:buFont typeface="+mj-lt"/>
              <a:buAutoNum type="arabicPeriod"/>
            </a:pPr>
            <a:r>
              <a:rPr lang="en-US" sz="2800" b="0" i="0" dirty="0">
                <a:solidFill>
                  <a:schemeClr val="tx1"/>
                </a:solidFill>
                <a:effectLst/>
                <a:latin typeface="Times New Roman" panose="02020603050405020304" pitchFamily="18" charset="0"/>
                <a:cs typeface="Times New Roman" panose="02020603050405020304" pitchFamily="18" charset="0"/>
              </a:rPr>
              <a:t>The effectiveness of obstacle avoidance using cameras and ultrasonic sensors is also confirmed.</a:t>
            </a:r>
          </a:p>
          <a:p>
            <a:endParaRPr lang="en-IN" sz="28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E3CC780-3E13-4087-9407-F27860988879}"/>
              </a:ext>
            </a:extLst>
          </p:cNvPr>
          <p:cNvPicPr>
            <a:picLocks noChangeAspect="1"/>
          </p:cNvPicPr>
          <p:nvPr/>
        </p:nvPicPr>
        <p:blipFill rotWithShape="1">
          <a:blip r:embed="rId2"/>
          <a:srcRect r="6165" b="7895"/>
          <a:stretch/>
        </p:blipFill>
        <p:spPr>
          <a:xfrm>
            <a:off x="6327711" y="1602363"/>
            <a:ext cx="5041586" cy="3323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5C67359F-D66C-2578-B6C8-70823AB0122A}"/>
              </a:ext>
            </a:extLst>
          </p:cNvPr>
          <p:cNvSpPr txBox="1"/>
          <p:nvPr/>
        </p:nvSpPr>
        <p:spPr>
          <a:xfrm>
            <a:off x="7016422" y="1055802"/>
            <a:ext cx="3664163"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Room Layout with mobile robot</a:t>
            </a:r>
          </a:p>
        </p:txBody>
      </p:sp>
      <p:pic>
        <p:nvPicPr>
          <p:cNvPr id="7" name="Picture 6">
            <a:extLst>
              <a:ext uri="{FF2B5EF4-FFF2-40B4-BE49-F238E27FC236}">
                <a16:creationId xmlns:a16="http://schemas.microsoft.com/office/drawing/2014/main" id="{F891B72E-4866-FA45-922B-36E7BD3B0E8C}"/>
              </a:ext>
            </a:extLst>
          </p:cNvPr>
          <p:cNvPicPr>
            <a:picLocks noChangeAspect="1"/>
          </p:cNvPicPr>
          <p:nvPr/>
        </p:nvPicPr>
        <p:blipFill>
          <a:blip r:embed="rId3"/>
          <a:stretch>
            <a:fillRect/>
          </a:stretch>
        </p:blipFill>
        <p:spPr>
          <a:xfrm>
            <a:off x="6836648" y="5102992"/>
            <a:ext cx="4023709" cy="329213"/>
          </a:xfrm>
          <a:prstGeom prst="rect">
            <a:avLst/>
          </a:prstGeom>
        </p:spPr>
      </p:pic>
    </p:spTree>
    <p:extLst>
      <p:ext uri="{BB962C8B-B14F-4D97-AF65-F5344CB8AC3E}">
        <p14:creationId xmlns:p14="http://schemas.microsoft.com/office/powerpoint/2010/main" val="668744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F59B-8C0C-03E2-191A-BD9264FE8349}"/>
              </a:ext>
            </a:extLst>
          </p:cNvPr>
          <p:cNvSpPr>
            <a:spLocks noGrp="1"/>
          </p:cNvSpPr>
          <p:nvPr>
            <p:ph type="title"/>
          </p:nvPr>
        </p:nvSpPr>
        <p:spPr>
          <a:xfrm>
            <a:off x="796471" y="482840"/>
            <a:ext cx="10058400" cy="1609344"/>
          </a:xfrm>
        </p:spPr>
        <p:txBody>
          <a:bodyPr/>
          <a:lstStyle/>
          <a:p>
            <a:r>
              <a:rPr lang="en-IN" dirty="0">
                <a:latin typeface="Times New Roman" panose="02020603050405020304" pitchFamily="18" charset="0"/>
                <a:cs typeface="Times New Roman" panose="02020603050405020304" pitchFamily="18" charset="0"/>
              </a:rPr>
              <a:t>Process Flow of the Robot</a:t>
            </a:r>
          </a:p>
        </p:txBody>
      </p:sp>
      <p:sp>
        <p:nvSpPr>
          <p:cNvPr id="3" name="Content Placeholder 2">
            <a:extLst>
              <a:ext uri="{FF2B5EF4-FFF2-40B4-BE49-F238E27FC236}">
                <a16:creationId xmlns:a16="http://schemas.microsoft.com/office/drawing/2014/main" id="{15DC03DF-233C-70F9-E0BA-BFE3A987F953}"/>
              </a:ext>
            </a:extLst>
          </p:cNvPr>
          <p:cNvSpPr>
            <a:spLocks noGrp="1"/>
          </p:cNvSpPr>
          <p:nvPr>
            <p:ph idx="1"/>
          </p:nvPr>
        </p:nvSpPr>
        <p:spPr>
          <a:xfrm>
            <a:off x="395721" y="2019092"/>
            <a:ext cx="4312857" cy="4050792"/>
          </a:xfrm>
        </p:spPr>
        <p:txBody>
          <a:bodyPr/>
          <a:lstStyle/>
          <a:p>
            <a:r>
              <a:rPr lang="en-IN" dirty="0">
                <a:latin typeface="Times New Roman" panose="02020603050405020304" pitchFamily="18" charset="0"/>
                <a:cs typeface="Times New Roman" panose="02020603050405020304" pitchFamily="18" charset="0"/>
              </a:rPr>
              <a:t>Divided into four parts:</a:t>
            </a:r>
          </a:p>
          <a:p>
            <a:pPr marL="0" indent="0">
              <a:buNone/>
            </a:pPr>
            <a:endParaRPr lang="en-IN" dirty="0">
              <a:latin typeface="Times New Roman" panose="02020603050405020304" pitchFamily="18" charset="0"/>
              <a:cs typeface="Times New Roman" panose="02020603050405020304" pitchFamily="18" charset="0"/>
            </a:endParaRPr>
          </a:p>
          <a:p>
            <a:pPr marL="457200" indent="-457200">
              <a:buFont typeface="+mj-lt"/>
              <a:buAutoNum type="arabicParenR"/>
            </a:pPr>
            <a:r>
              <a:rPr lang="en-IN" dirty="0">
                <a:latin typeface="Times New Roman" panose="02020603050405020304" pitchFamily="18" charset="0"/>
                <a:cs typeface="Times New Roman" panose="02020603050405020304" pitchFamily="18" charset="0"/>
              </a:rPr>
              <a:t>Finding Shortest Path.</a:t>
            </a:r>
          </a:p>
          <a:p>
            <a:pPr marL="457200" indent="-457200">
              <a:buFont typeface="+mj-lt"/>
              <a:buAutoNum type="arabicParenR"/>
            </a:pPr>
            <a:r>
              <a:rPr lang="en-IN" dirty="0">
                <a:latin typeface="Times New Roman" panose="02020603050405020304" pitchFamily="18" charset="0"/>
                <a:cs typeface="Times New Roman" panose="02020603050405020304" pitchFamily="18" charset="0"/>
              </a:rPr>
              <a:t>Update according to obstacle.</a:t>
            </a:r>
          </a:p>
          <a:p>
            <a:pPr marL="457200" indent="-457200">
              <a:buFont typeface="+mj-lt"/>
              <a:buAutoNum type="arabicParenR"/>
            </a:pPr>
            <a:r>
              <a:rPr lang="en-IN" dirty="0">
                <a:latin typeface="Times New Roman" panose="02020603050405020304" pitchFamily="18" charset="0"/>
                <a:cs typeface="Times New Roman" panose="02020603050405020304" pitchFamily="18" charset="0"/>
              </a:rPr>
              <a:t>Control the mobile robot.</a:t>
            </a:r>
          </a:p>
          <a:p>
            <a:pPr marL="457200" indent="-457200">
              <a:buFont typeface="+mj-lt"/>
              <a:buAutoNum type="arabicParenR"/>
            </a:pPr>
            <a:r>
              <a:rPr lang="en-IN" dirty="0">
                <a:latin typeface="Times New Roman" panose="02020603050405020304" pitchFamily="18" charset="0"/>
                <a:cs typeface="Times New Roman" panose="02020603050405020304" pitchFamily="18" charset="0"/>
              </a:rPr>
              <a:t>Map update and sharing.</a:t>
            </a:r>
          </a:p>
        </p:txBody>
      </p:sp>
      <p:pic>
        <p:nvPicPr>
          <p:cNvPr id="5" name="Picture 4">
            <a:extLst>
              <a:ext uri="{FF2B5EF4-FFF2-40B4-BE49-F238E27FC236}">
                <a16:creationId xmlns:a16="http://schemas.microsoft.com/office/drawing/2014/main" id="{02802607-FBC5-6095-BE8B-5AB1D22A7845}"/>
              </a:ext>
            </a:extLst>
          </p:cNvPr>
          <p:cNvPicPr>
            <a:picLocks noChangeAspect="1"/>
          </p:cNvPicPr>
          <p:nvPr/>
        </p:nvPicPr>
        <p:blipFill>
          <a:blip r:embed="rId2"/>
          <a:stretch>
            <a:fillRect/>
          </a:stretch>
        </p:blipFill>
        <p:spPr>
          <a:xfrm>
            <a:off x="5554004" y="2019658"/>
            <a:ext cx="6242275" cy="37433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F8E40F7F-2C6C-D975-8E16-90E5B2EC7822}"/>
              </a:ext>
            </a:extLst>
          </p:cNvPr>
          <p:cNvSpPr txBox="1"/>
          <p:nvPr/>
        </p:nvSpPr>
        <p:spPr>
          <a:xfrm>
            <a:off x="6577781" y="5978013"/>
            <a:ext cx="4021393" cy="276999"/>
          </a:xfrm>
          <a:prstGeom prst="rect">
            <a:avLst/>
          </a:prstGeom>
          <a:noFill/>
        </p:spPr>
        <p:txBody>
          <a:bodyPr wrap="square" rtlCol="0">
            <a:spAutoFit/>
          </a:bodyPr>
          <a:lstStyle/>
          <a:p>
            <a:pPr algn="ctr"/>
            <a:r>
              <a:rPr lang="en-IN" sz="1200" dirty="0">
                <a:solidFill>
                  <a:srgbClr val="00B050"/>
                </a:solidFill>
              </a:rPr>
              <a:t>Reference: Research Paper</a:t>
            </a:r>
          </a:p>
        </p:txBody>
      </p:sp>
    </p:spTree>
    <p:extLst>
      <p:ext uri="{BB962C8B-B14F-4D97-AF65-F5344CB8AC3E}">
        <p14:creationId xmlns:p14="http://schemas.microsoft.com/office/powerpoint/2010/main" val="2450352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10477-88A7-0EA6-ABB9-8AC119CD2E7B}"/>
              </a:ext>
            </a:extLst>
          </p:cNvPr>
          <p:cNvSpPr>
            <a:spLocks noGrp="1"/>
          </p:cNvSpPr>
          <p:nvPr>
            <p:ph type="title"/>
          </p:nvPr>
        </p:nvSpPr>
        <p:spPr>
          <a:xfrm>
            <a:off x="824752" y="550335"/>
            <a:ext cx="10741937" cy="1489435"/>
          </a:xfrm>
        </p:spPr>
        <p:txBody>
          <a:bodyPr>
            <a:noAutofit/>
          </a:bodyPr>
          <a:lstStyle/>
          <a:p>
            <a:r>
              <a:rPr lang="en-IN" sz="3600" dirty="0">
                <a:latin typeface="Times New Roman" panose="02020603050405020304" pitchFamily="18" charset="0"/>
                <a:cs typeface="Times New Roman" panose="02020603050405020304" pitchFamily="18" charset="0"/>
              </a:rPr>
              <a:t>Dijkstra Algorithm for Shortest Path Finding between Start and Goal point</a:t>
            </a:r>
          </a:p>
        </p:txBody>
      </p:sp>
      <p:sp>
        <p:nvSpPr>
          <p:cNvPr id="3" name="Content Placeholder 2">
            <a:extLst>
              <a:ext uri="{FF2B5EF4-FFF2-40B4-BE49-F238E27FC236}">
                <a16:creationId xmlns:a16="http://schemas.microsoft.com/office/drawing/2014/main" id="{AF2E30B0-1770-4EC9-65ED-1508E536E308}"/>
              </a:ext>
            </a:extLst>
          </p:cNvPr>
          <p:cNvSpPr>
            <a:spLocks noGrp="1"/>
          </p:cNvSpPr>
          <p:nvPr>
            <p:ph idx="1"/>
          </p:nvPr>
        </p:nvSpPr>
        <p:spPr>
          <a:xfrm>
            <a:off x="221436" y="2328798"/>
            <a:ext cx="6716692" cy="4050792"/>
          </a:xfrm>
        </p:spPr>
        <p:txBody>
          <a:bodyPr/>
          <a:lstStyle/>
          <a:p>
            <a:r>
              <a:rPr lang="en-IN" dirty="0">
                <a:latin typeface="Times New Roman" panose="02020603050405020304" pitchFamily="18" charset="0"/>
                <a:cs typeface="Times New Roman" panose="02020603050405020304" pitchFamily="18" charset="0"/>
              </a:rPr>
              <a:t>To find the shortest path between two points(initial and goal), Dijkstra Algorithm is used.</a:t>
            </a:r>
          </a:p>
          <a:p>
            <a:r>
              <a:rPr lang="en-IN" dirty="0">
                <a:latin typeface="Times New Roman" panose="02020603050405020304" pitchFamily="18" charset="0"/>
                <a:cs typeface="Times New Roman" panose="02020603050405020304" pitchFamily="18" charset="0"/>
              </a:rPr>
              <a:t>We can easily apply it where the nodes and distances between them are provided.</a:t>
            </a:r>
          </a:p>
          <a:p>
            <a:pPr marL="0" indent="0">
              <a:buNone/>
            </a:pPr>
            <a:r>
              <a:rPr lang="en-IN" dirty="0">
                <a:solidFill>
                  <a:srgbClr val="00B050"/>
                </a:solidFill>
                <a:latin typeface="Times New Roman" panose="02020603050405020304" pitchFamily="18" charset="0"/>
                <a:cs typeface="Times New Roman" panose="02020603050405020304" pitchFamily="18" charset="0"/>
              </a:rPr>
              <a:t>But how to use it in a room to traverse from one point to other with shortest distance?</a:t>
            </a:r>
          </a:p>
          <a:p>
            <a:r>
              <a:rPr lang="en-IN" dirty="0">
                <a:latin typeface="Times New Roman" panose="02020603050405020304" pitchFamily="18" charset="0"/>
                <a:cs typeface="Times New Roman" panose="02020603050405020304" pitchFamily="18" charset="0"/>
              </a:rPr>
              <a:t>To understand this we have done a simulation by dividing a room in 5x5 grid. This is similar to what is there in Research Paper.</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B1659DA-A71A-3162-D492-6C5234334049}"/>
              </a:ext>
            </a:extLst>
          </p:cNvPr>
          <p:cNvPicPr>
            <a:picLocks noChangeAspect="1"/>
          </p:cNvPicPr>
          <p:nvPr/>
        </p:nvPicPr>
        <p:blipFill>
          <a:blip r:embed="rId2"/>
          <a:stretch>
            <a:fillRect/>
          </a:stretch>
        </p:blipFill>
        <p:spPr>
          <a:xfrm>
            <a:off x="6993212" y="2431513"/>
            <a:ext cx="4977352" cy="39480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AFC267FE-82C2-DE26-E7A3-8BC1A0FBE4D1}"/>
              </a:ext>
            </a:extLst>
          </p:cNvPr>
          <p:cNvSpPr txBox="1"/>
          <p:nvPr/>
        </p:nvSpPr>
        <p:spPr>
          <a:xfrm>
            <a:off x="7342003" y="1959466"/>
            <a:ext cx="4279769" cy="369332"/>
          </a:xfrm>
          <a:prstGeom prst="rect">
            <a:avLst/>
          </a:prstGeom>
          <a:noFill/>
        </p:spPr>
        <p:txBody>
          <a:bodyPr wrap="square" rtlCol="0">
            <a:spAutoFit/>
          </a:bodyPr>
          <a:lstStyle/>
          <a:p>
            <a:pPr algn="ctr"/>
            <a:r>
              <a:rPr lang="en-IN" dirty="0"/>
              <a:t>MATLAB Simulation Results</a:t>
            </a:r>
          </a:p>
        </p:txBody>
      </p:sp>
    </p:spTree>
    <p:extLst>
      <p:ext uri="{BB962C8B-B14F-4D97-AF65-F5344CB8AC3E}">
        <p14:creationId xmlns:p14="http://schemas.microsoft.com/office/powerpoint/2010/main" val="1371395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DBB39-B30F-D6F5-DD3B-AE7ED21DE20F}"/>
              </a:ext>
            </a:extLst>
          </p:cNvPr>
          <p:cNvSpPr>
            <a:spLocks noGrp="1"/>
          </p:cNvSpPr>
          <p:nvPr>
            <p:ph type="title"/>
          </p:nvPr>
        </p:nvSpPr>
        <p:spPr>
          <a:xfrm>
            <a:off x="663647" y="408926"/>
            <a:ext cx="10058400" cy="530729"/>
          </a:xfrm>
        </p:spPr>
        <p:txBody>
          <a:bodyPr>
            <a:normAutofit/>
          </a:bodyPr>
          <a:lstStyle/>
          <a:p>
            <a:r>
              <a:rPr lang="en-IN" sz="3200" dirty="0">
                <a:latin typeface="Times New Roman" panose="02020603050405020304" pitchFamily="18" charset="0"/>
                <a:cs typeface="Times New Roman" panose="02020603050405020304" pitchFamily="18" charset="0"/>
              </a:rPr>
              <a:t>Steps for Dijkstra algorithm</a:t>
            </a:r>
          </a:p>
        </p:txBody>
      </p:sp>
      <p:sp>
        <p:nvSpPr>
          <p:cNvPr id="3" name="Content Placeholder 2">
            <a:extLst>
              <a:ext uri="{FF2B5EF4-FFF2-40B4-BE49-F238E27FC236}">
                <a16:creationId xmlns:a16="http://schemas.microsoft.com/office/drawing/2014/main" id="{AD6863A5-1904-3249-3467-A4B004621E5F}"/>
              </a:ext>
            </a:extLst>
          </p:cNvPr>
          <p:cNvSpPr>
            <a:spLocks noGrp="1"/>
          </p:cNvSpPr>
          <p:nvPr>
            <p:ph idx="1"/>
          </p:nvPr>
        </p:nvSpPr>
        <p:spPr>
          <a:xfrm>
            <a:off x="208960" y="1108592"/>
            <a:ext cx="6691461" cy="5937943"/>
          </a:xfrm>
        </p:spPr>
        <p:txBody>
          <a:bodyPr>
            <a:normAutofit fontScale="62500" lnSpcReduction="20000"/>
          </a:bodyPr>
          <a:lstStyle/>
          <a:p>
            <a:pPr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Divide the room into a grid of cells, where each cell represents a valid location that can be reached without intersecting an obstacle.</a:t>
            </a:r>
          </a:p>
          <a:p>
            <a:pPr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Identify which cells are occupied by obstacles and mark them as unreachable.</a:t>
            </a:r>
          </a:p>
          <a:p>
            <a:pPr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Place the nodes of the graph at the centers of the cells that are reachable and free of obstacles.</a:t>
            </a:r>
          </a:p>
          <a:p>
            <a:pPr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Create edges between adjacent cells that are both reachable and not blocked by an obstacle.</a:t>
            </a:r>
          </a:p>
          <a:p>
            <a:pPr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Determine the weight of each edge, typically based on the distance between the two cells.</a:t>
            </a:r>
          </a:p>
          <a:p>
            <a:pPr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Construct the graph based on the nodes and edges created.</a:t>
            </a:r>
          </a:p>
          <a:p>
            <a:pPr algn="l">
              <a:buFont typeface="+mj-lt"/>
              <a:buAutoNum type="arabicPeriod"/>
            </a:pPr>
            <a:r>
              <a:rPr lang="en-US" dirty="0">
                <a:latin typeface="Times New Roman" panose="02020603050405020304" pitchFamily="18" charset="0"/>
                <a:cs typeface="Times New Roman" panose="02020603050405020304" pitchFamily="18" charset="0"/>
              </a:rPr>
              <a:t>F</a:t>
            </a:r>
            <a:r>
              <a:rPr lang="en-US" b="0" i="0" dirty="0">
                <a:solidFill>
                  <a:schemeClr val="tx1"/>
                </a:solidFill>
                <a:effectLst/>
                <a:latin typeface="Times New Roman" panose="02020603050405020304" pitchFamily="18" charset="0"/>
                <a:cs typeface="Times New Roman" panose="02020603050405020304" pitchFamily="18" charset="0"/>
              </a:rPr>
              <a:t>ind </a:t>
            </a:r>
            <a:r>
              <a:rPr lang="en-US" dirty="0">
                <a:latin typeface="Times New Roman" panose="02020603050405020304" pitchFamily="18" charset="0"/>
                <a:cs typeface="Times New Roman" panose="02020603050405020304" pitchFamily="18" charset="0"/>
              </a:rPr>
              <a:t>distance </a:t>
            </a:r>
            <a:r>
              <a:rPr lang="en-US" b="0" i="0" dirty="0">
                <a:solidFill>
                  <a:schemeClr val="tx1"/>
                </a:solidFill>
                <a:effectLst/>
                <a:latin typeface="Times New Roman" panose="02020603050405020304" pitchFamily="18" charset="0"/>
                <a:cs typeface="Times New Roman" panose="02020603050405020304" pitchFamily="18" charset="0"/>
              </a:rPr>
              <a:t>between any two nodes.</a:t>
            </a:r>
          </a:p>
          <a:p>
            <a:pPr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Start by selecting the node with the smallest distance from the start node.</a:t>
            </a:r>
          </a:p>
          <a:p>
            <a:pPr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Update the distances of its neighbors based on the edge weights.</a:t>
            </a:r>
          </a:p>
          <a:p>
            <a:pPr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Repeat steps 8-9 until the destination node is reached or all nodes have been explored.</a:t>
            </a:r>
          </a:p>
          <a:p>
            <a:pPr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Ensure that the chosen nodes accurately represent the reachable and obstacle-free locations in the room and that the edges reflect the cost of moving between them.</a:t>
            </a:r>
          </a:p>
          <a:p>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3F3C314-221B-890B-E074-B0409B1E8B7E}"/>
              </a:ext>
            </a:extLst>
          </p:cNvPr>
          <p:cNvPicPr>
            <a:picLocks noChangeAspect="1"/>
          </p:cNvPicPr>
          <p:nvPr/>
        </p:nvPicPr>
        <p:blipFill>
          <a:blip r:embed="rId2"/>
          <a:stretch>
            <a:fillRect/>
          </a:stretch>
        </p:blipFill>
        <p:spPr>
          <a:xfrm>
            <a:off x="7275174" y="1277829"/>
            <a:ext cx="4487543" cy="32522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5292BB81-1DAA-5901-A2E5-30860095AF9F}"/>
              </a:ext>
            </a:extLst>
          </p:cNvPr>
          <p:cNvSpPr txBox="1"/>
          <p:nvPr/>
        </p:nvSpPr>
        <p:spPr>
          <a:xfrm>
            <a:off x="7450682" y="4656841"/>
            <a:ext cx="4400383" cy="923330"/>
          </a:xfrm>
          <a:prstGeom prst="rect">
            <a:avLst/>
          </a:prstGeom>
          <a:noFill/>
        </p:spPr>
        <p:txBody>
          <a:bodyPr wrap="square" rtlCol="0">
            <a:spAutoFit/>
          </a:bodyPr>
          <a:lstStyle/>
          <a:p>
            <a:r>
              <a:rPr lang="en-IN" dirty="0">
                <a:solidFill>
                  <a:srgbClr val="00B0F0"/>
                </a:solidFill>
              </a:rPr>
              <a:t>Solved the example shown in research paper and getting the same answer.</a:t>
            </a:r>
          </a:p>
          <a:p>
            <a:endParaRPr lang="en-IN" dirty="0">
              <a:solidFill>
                <a:srgbClr val="00B0F0"/>
              </a:solidFill>
            </a:endParaRPr>
          </a:p>
        </p:txBody>
      </p:sp>
    </p:spTree>
    <p:extLst>
      <p:ext uri="{BB962C8B-B14F-4D97-AF65-F5344CB8AC3E}">
        <p14:creationId xmlns:p14="http://schemas.microsoft.com/office/powerpoint/2010/main" val="8510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75B3D-0451-FFF6-7EF9-BF72E7D42335}"/>
              </a:ext>
            </a:extLst>
          </p:cNvPr>
          <p:cNvSpPr>
            <a:spLocks noGrp="1"/>
          </p:cNvSpPr>
          <p:nvPr>
            <p:ph type="title"/>
          </p:nvPr>
        </p:nvSpPr>
        <p:spPr>
          <a:xfrm>
            <a:off x="834178" y="588327"/>
            <a:ext cx="11049786" cy="1353595"/>
          </a:xfrm>
        </p:spPr>
        <p:txBody>
          <a:bodyPr>
            <a:normAutofit/>
          </a:bodyPr>
          <a:lstStyle/>
          <a:p>
            <a:r>
              <a:rPr lang="en-IN" sz="4800" dirty="0">
                <a:latin typeface="Times New Roman" panose="02020603050405020304" pitchFamily="18" charset="0"/>
                <a:cs typeface="Times New Roman" panose="02020603050405020304" pitchFamily="18" charset="0"/>
              </a:rPr>
              <a:t>Norm of Images for Obstacle Detection</a:t>
            </a:r>
          </a:p>
        </p:txBody>
      </p:sp>
      <p:pic>
        <p:nvPicPr>
          <p:cNvPr id="4" name="Picture 3">
            <a:extLst>
              <a:ext uri="{FF2B5EF4-FFF2-40B4-BE49-F238E27FC236}">
                <a16:creationId xmlns:a16="http://schemas.microsoft.com/office/drawing/2014/main" id="{9EF5F4E6-E514-9FD9-31F8-57237ACB50A8}"/>
              </a:ext>
            </a:extLst>
          </p:cNvPr>
          <p:cNvPicPr>
            <a:picLocks noChangeAspect="1"/>
          </p:cNvPicPr>
          <p:nvPr/>
        </p:nvPicPr>
        <p:blipFill rotWithShape="1">
          <a:blip r:embed="rId3"/>
          <a:srcRect l="10509" t="5996" r="7493" b="12300"/>
          <a:stretch/>
        </p:blipFill>
        <p:spPr>
          <a:xfrm>
            <a:off x="5797390" y="1800520"/>
            <a:ext cx="6086574" cy="45485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D4956237-A5EA-B2B7-771C-4225C8DAB3B9}"/>
              </a:ext>
            </a:extLst>
          </p:cNvPr>
          <p:cNvSpPr txBox="1"/>
          <p:nvPr/>
        </p:nvSpPr>
        <p:spPr>
          <a:xfrm>
            <a:off x="308036" y="2517472"/>
            <a:ext cx="5236685" cy="3785652"/>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We have taken two images from same view point:</a:t>
            </a:r>
          </a:p>
          <a:p>
            <a:endParaRPr lang="en-IN" sz="2000" dirty="0">
              <a:latin typeface="Times New Roman" panose="02020603050405020304" pitchFamily="18" charset="0"/>
              <a:cs typeface="Times New Roman" panose="02020603050405020304" pitchFamily="18" charset="0"/>
            </a:endParaRPr>
          </a:p>
          <a:p>
            <a:pPr marL="342900" indent="-342900">
              <a:buAutoNum type="arabicPeriod"/>
            </a:pPr>
            <a:r>
              <a:rPr lang="en-IN" sz="2000" dirty="0">
                <a:latin typeface="Times New Roman" panose="02020603050405020304" pitchFamily="18" charset="0"/>
                <a:cs typeface="Times New Roman" panose="02020603050405020304" pitchFamily="18" charset="0"/>
              </a:rPr>
              <a:t>With Obstacle </a:t>
            </a:r>
          </a:p>
          <a:p>
            <a:pPr marL="342900" indent="-342900">
              <a:buAutoNum type="arabicPeriod"/>
            </a:pPr>
            <a:r>
              <a:rPr lang="en-IN" sz="2000" dirty="0">
                <a:latin typeface="Times New Roman" panose="02020603050405020304" pitchFamily="18" charset="0"/>
                <a:cs typeface="Times New Roman" panose="02020603050405020304" pitchFamily="18" charset="0"/>
              </a:rPr>
              <a:t>Without Obstacle</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After finding norm(difference) between the two images, we will detect the obstacle continuously as the robot moves in the space.</a:t>
            </a:r>
          </a:p>
          <a:p>
            <a:endParaRPr lang="en-IN" sz="2000" dirty="0">
              <a:latin typeface="Times New Roman" panose="02020603050405020304" pitchFamily="18" charset="0"/>
              <a:cs typeface="Times New Roman" panose="02020603050405020304" pitchFamily="18" charset="0"/>
            </a:endParaRPr>
          </a:p>
          <a:p>
            <a:r>
              <a:rPr lang="en-IN" sz="2000" dirty="0">
                <a:solidFill>
                  <a:srgbClr val="00B050"/>
                </a:solidFill>
                <a:latin typeface="Times New Roman" panose="02020603050405020304" pitchFamily="18" charset="0"/>
                <a:cs typeface="Times New Roman" panose="02020603050405020304" pitchFamily="18" charset="0"/>
              </a:rPr>
              <a:t>What if we take the images from two different viewpoints?</a:t>
            </a:r>
          </a:p>
        </p:txBody>
      </p:sp>
      <p:sp>
        <p:nvSpPr>
          <p:cNvPr id="7" name="TextBox 6">
            <a:extLst>
              <a:ext uri="{FF2B5EF4-FFF2-40B4-BE49-F238E27FC236}">
                <a16:creationId xmlns:a16="http://schemas.microsoft.com/office/drawing/2014/main" id="{DFDB958F-895A-123E-E6EC-1DA3A90C9D15}"/>
              </a:ext>
            </a:extLst>
          </p:cNvPr>
          <p:cNvSpPr txBox="1"/>
          <p:nvPr/>
        </p:nvSpPr>
        <p:spPr>
          <a:xfrm>
            <a:off x="6116330" y="6419654"/>
            <a:ext cx="5448693" cy="276999"/>
          </a:xfrm>
          <a:prstGeom prst="rect">
            <a:avLst/>
          </a:prstGeom>
          <a:noFill/>
        </p:spPr>
        <p:txBody>
          <a:bodyPr wrap="square" rtlCol="0">
            <a:spAutoFit/>
          </a:bodyPr>
          <a:lstStyle/>
          <a:p>
            <a:pPr algn="ctr"/>
            <a:r>
              <a:rPr lang="en-IN" sz="1200" dirty="0">
                <a:solidFill>
                  <a:srgbClr val="00B050"/>
                </a:solidFill>
              </a:rPr>
              <a:t>Norm of Images for Obstacle Avoidance</a:t>
            </a:r>
          </a:p>
        </p:txBody>
      </p:sp>
    </p:spTree>
    <p:extLst>
      <p:ext uri="{BB962C8B-B14F-4D97-AF65-F5344CB8AC3E}">
        <p14:creationId xmlns:p14="http://schemas.microsoft.com/office/powerpoint/2010/main" val="613379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7BF45-F8FD-FE52-23E5-D5F74AA8B7AF}"/>
              </a:ext>
            </a:extLst>
          </p:cNvPr>
          <p:cNvSpPr>
            <a:spLocks noGrp="1"/>
          </p:cNvSpPr>
          <p:nvPr>
            <p:ph type="title"/>
          </p:nvPr>
        </p:nvSpPr>
        <p:spPr>
          <a:xfrm>
            <a:off x="834179" y="530919"/>
            <a:ext cx="7904468" cy="1609344"/>
          </a:xfrm>
        </p:spPr>
        <p:txBody>
          <a:bodyPr>
            <a:normAutofit/>
          </a:bodyPr>
          <a:lstStyle/>
          <a:p>
            <a:r>
              <a:rPr lang="en-IN" sz="4000" dirty="0">
                <a:latin typeface="Times New Roman" panose="02020603050405020304" pitchFamily="18" charset="0"/>
                <a:cs typeface="Times New Roman" panose="02020603050405020304" pitchFamily="18" charset="0"/>
              </a:rPr>
              <a:t>Control Algorithm</a:t>
            </a:r>
          </a:p>
        </p:txBody>
      </p:sp>
      <p:sp>
        <p:nvSpPr>
          <p:cNvPr id="3" name="Content Placeholder 2">
            <a:extLst>
              <a:ext uri="{FF2B5EF4-FFF2-40B4-BE49-F238E27FC236}">
                <a16:creationId xmlns:a16="http://schemas.microsoft.com/office/drawing/2014/main" id="{A251D3C5-0B92-13C7-3AAD-9DF981C0E9BF}"/>
              </a:ext>
            </a:extLst>
          </p:cNvPr>
          <p:cNvSpPr>
            <a:spLocks noGrp="1"/>
          </p:cNvSpPr>
          <p:nvPr>
            <p:ph idx="1"/>
          </p:nvPr>
        </p:nvSpPr>
        <p:spPr>
          <a:xfrm>
            <a:off x="212009" y="1914019"/>
            <a:ext cx="6688412" cy="4496208"/>
          </a:xfrm>
        </p:spPr>
        <p:txBody>
          <a:bodyPr/>
          <a:lstStyle/>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1.We got the coordinate of points by applying Dijkstra algorithm.</a:t>
            </a:r>
          </a:p>
          <a:p>
            <a:pPr marL="0" indent="0">
              <a:buNone/>
            </a:pPr>
            <a:r>
              <a:rPr lang="en-IN" dirty="0">
                <a:latin typeface="Times New Roman" panose="02020603050405020304" pitchFamily="18" charset="0"/>
                <a:cs typeface="Times New Roman" panose="02020603050405020304" pitchFamily="18" charset="0"/>
              </a:rPr>
              <a:t>2.Now using kinematics of unicycle robot we will control the robot to move through these points.</a:t>
            </a:r>
          </a:p>
          <a:p>
            <a:pPr marL="0" indent="0">
              <a:buNone/>
            </a:pPr>
            <a:r>
              <a:rPr lang="en-IN" dirty="0">
                <a:latin typeface="Times New Roman" panose="02020603050405020304" pitchFamily="18" charset="0"/>
                <a:cs typeface="Times New Roman" panose="02020603050405020304" pitchFamily="18" charset="0"/>
              </a:rPr>
              <a:t>3. We tried to simulate the mobile robot to traverse through these points.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b="1" dirty="0">
                <a:solidFill>
                  <a:srgbClr val="00B0F0"/>
                </a:solidFill>
                <a:latin typeface="Times New Roman" panose="02020603050405020304" pitchFamily="18" charset="0"/>
                <a:cs typeface="Times New Roman" panose="02020603050405020304" pitchFamily="18" charset="0"/>
              </a:rPr>
              <a:t>Now we will move to the MATLAB simulation and understand how this is working.</a:t>
            </a:r>
          </a:p>
        </p:txBody>
      </p:sp>
      <p:pic>
        <p:nvPicPr>
          <p:cNvPr id="5" name="Picture 4">
            <a:extLst>
              <a:ext uri="{FF2B5EF4-FFF2-40B4-BE49-F238E27FC236}">
                <a16:creationId xmlns:a16="http://schemas.microsoft.com/office/drawing/2014/main" id="{5BD52484-FDD6-43F6-ECFC-ADED9D6624A3}"/>
              </a:ext>
            </a:extLst>
          </p:cNvPr>
          <p:cNvPicPr>
            <a:picLocks noChangeAspect="1"/>
          </p:cNvPicPr>
          <p:nvPr/>
        </p:nvPicPr>
        <p:blipFill rotWithShape="1">
          <a:blip r:embed="rId2"/>
          <a:srcRect l="11973" r="11004"/>
          <a:stretch/>
        </p:blipFill>
        <p:spPr>
          <a:xfrm>
            <a:off x="6900421" y="1216451"/>
            <a:ext cx="4996206" cy="4953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37673F12-4FBC-CB3F-4928-17247312FEE0}"/>
              </a:ext>
            </a:extLst>
          </p:cNvPr>
          <p:cNvSpPr txBox="1"/>
          <p:nvPr/>
        </p:nvSpPr>
        <p:spPr>
          <a:xfrm>
            <a:off x="7499023" y="688549"/>
            <a:ext cx="3799002" cy="400110"/>
          </a:xfrm>
          <a:prstGeom prst="rect">
            <a:avLst/>
          </a:prstGeom>
          <a:noFill/>
        </p:spPr>
        <p:txBody>
          <a:bodyPr wrap="square" rtlCol="0">
            <a:spAutoFit/>
          </a:bodyPr>
          <a:lstStyle/>
          <a:p>
            <a:pPr algn="ctr"/>
            <a:r>
              <a:rPr lang="en-IN" sz="2000" dirty="0">
                <a:solidFill>
                  <a:srgbClr val="00B050"/>
                </a:solidFill>
              </a:rPr>
              <a:t>Simulation Result for K=10</a:t>
            </a:r>
          </a:p>
        </p:txBody>
      </p:sp>
    </p:spTree>
    <p:extLst>
      <p:ext uri="{BB962C8B-B14F-4D97-AF65-F5344CB8AC3E}">
        <p14:creationId xmlns:p14="http://schemas.microsoft.com/office/powerpoint/2010/main" val="3883939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130B3-19CB-6C4D-7880-A2CACB32344A}"/>
              </a:ext>
            </a:extLst>
          </p:cNvPr>
          <p:cNvSpPr>
            <a:spLocks noGrp="1"/>
          </p:cNvSpPr>
          <p:nvPr>
            <p:ph type="title"/>
          </p:nvPr>
        </p:nvSpPr>
        <p:spPr>
          <a:xfrm>
            <a:off x="797884" y="594643"/>
            <a:ext cx="10599121" cy="1499616"/>
          </a:xfrm>
        </p:spPr>
        <p:txBody>
          <a:bodyPr>
            <a:normAutofit/>
          </a:bodyPr>
          <a:lstStyle/>
          <a:p>
            <a:r>
              <a:rPr lang="en-IN" sz="4400" dirty="0">
                <a:latin typeface="Times New Roman" panose="02020603050405020304" pitchFamily="18" charset="0"/>
                <a:cs typeface="Times New Roman" panose="02020603050405020304" pitchFamily="18" charset="0"/>
              </a:rPr>
              <a:t>What happens if we change the value of K?</a:t>
            </a:r>
          </a:p>
        </p:txBody>
      </p:sp>
      <p:pic>
        <p:nvPicPr>
          <p:cNvPr id="5" name="Picture 4">
            <a:extLst>
              <a:ext uri="{FF2B5EF4-FFF2-40B4-BE49-F238E27FC236}">
                <a16:creationId xmlns:a16="http://schemas.microsoft.com/office/drawing/2014/main" id="{E4A338CF-A3B6-A0DD-09A4-9A968909D209}"/>
              </a:ext>
            </a:extLst>
          </p:cNvPr>
          <p:cNvPicPr>
            <a:picLocks noChangeAspect="1"/>
          </p:cNvPicPr>
          <p:nvPr/>
        </p:nvPicPr>
        <p:blipFill>
          <a:blip r:embed="rId3"/>
          <a:stretch>
            <a:fillRect/>
          </a:stretch>
        </p:blipFill>
        <p:spPr>
          <a:xfrm>
            <a:off x="3261424" y="2295389"/>
            <a:ext cx="2804660" cy="20441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B4D7316A-9469-40C4-7637-7D90057321EA}"/>
              </a:ext>
            </a:extLst>
          </p:cNvPr>
          <p:cNvPicPr>
            <a:picLocks noChangeAspect="1"/>
          </p:cNvPicPr>
          <p:nvPr/>
        </p:nvPicPr>
        <p:blipFill>
          <a:blip r:embed="rId4"/>
          <a:stretch>
            <a:fillRect/>
          </a:stretch>
        </p:blipFill>
        <p:spPr>
          <a:xfrm>
            <a:off x="9280753" y="2295389"/>
            <a:ext cx="2711174" cy="20441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63804C83-D6B1-A549-4B42-DCA6A1266EED}"/>
              </a:ext>
            </a:extLst>
          </p:cNvPr>
          <p:cNvPicPr>
            <a:picLocks noChangeAspect="1"/>
          </p:cNvPicPr>
          <p:nvPr/>
        </p:nvPicPr>
        <p:blipFill>
          <a:blip r:embed="rId5"/>
          <a:stretch>
            <a:fillRect/>
          </a:stretch>
        </p:blipFill>
        <p:spPr>
          <a:xfrm>
            <a:off x="200073" y="2295390"/>
            <a:ext cx="2804660" cy="20441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98C396C7-1A5D-304E-2F5F-84B81612B834}"/>
              </a:ext>
            </a:extLst>
          </p:cNvPr>
          <p:cNvSpPr txBox="1"/>
          <p:nvPr/>
        </p:nvSpPr>
        <p:spPr>
          <a:xfrm>
            <a:off x="641260" y="4374510"/>
            <a:ext cx="1743959" cy="369332"/>
          </a:xfrm>
          <a:prstGeom prst="rect">
            <a:avLst/>
          </a:prstGeom>
          <a:noFill/>
        </p:spPr>
        <p:txBody>
          <a:bodyPr wrap="square" rtlCol="0">
            <a:spAutoFit/>
          </a:bodyPr>
          <a:lstStyle/>
          <a:p>
            <a:pPr algn="ctr"/>
            <a:r>
              <a:rPr lang="en-IN" dirty="0"/>
              <a:t>K=0.01</a:t>
            </a:r>
          </a:p>
        </p:txBody>
      </p:sp>
      <p:sp>
        <p:nvSpPr>
          <p:cNvPr id="9" name="TextBox 8">
            <a:extLst>
              <a:ext uri="{FF2B5EF4-FFF2-40B4-BE49-F238E27FC236}">
                <a16:creationId xmlns:a16="http://schemas.microsoft.com/office/drawing/2014/main" id="{D5A65883-3270-F30D-D348-7A20EDE17BA2}"/>
              </a:ext>
            </a:extLst>
          </p:cNvPr>
          <p:cNvSpPr txBox="1"/>
          <p:nvPr/>
        </p:nvSpPr>
        <p:spPr>
          <a:xfrm>
            <a:off x="3738667" y="4374510"/>
            <a:ext cx="1556046" cy="369332"/>
          </a:xfrm>
          <a:prstGeom prst="rect">
            <a:avLst/>
          </a:prstGeom>
          <a:noFill/>
        </p:spPr>
        <p:txBody>
          <a:bodyPr wrap="square" rtlCol="0">
            <a:spAutoFit/>
          </a:bodyPr>
          <a:lstStyle/>
          <a:p>
            <a:pPr algn="ctr"/>
            <a:r>
              <a:rPr lang="en-IN" dirty="0"/>
              <a:t>K=1</a:t>
            </a:r>
          </a:p>
        </p:txBody>
      </p:sp>
      <p:sp>
        <p:nvSpPr>
          <p:cNvPr id="11" name="TextBox 10">
            <a:extLst>
              <a:ext uri="{FF2B5EF4-FFF2-40B4-BE49-F238E27FC236}">
                <a16:creationId xmlns:a16="http://schemas.microsoft.com/office/drawing/2014/main" id="{D3B16F96-756F-E70F-0CD2-F2350E32F19C}"/>
              </a:ext>
            </a:extLst>
          </p:cNvPr>
          <p:cNvSpPr txBox="1"/>
          <p:nvPr/>
        </p:nvSpPr>
        <p:spPr>
          <a:xfrm>
            <a:off x="6853287" y="4339499"/>
            <a:ext cx="1640264" cy="369332"/>
          </a:xfrm>
          <a:prstGeom prst="rect">
            <a:avLst/>
          </a:prstGeom>
          <a:noFill/>
        </p:spPr>
        <p:txBody>
          <a:bodyPr wrap="square" rtlCol="0">
            <a:spAutoFit/>
          </a:bodyPr>
          <a:lstStyle/>
          <a:p>
            <a:pPr algn="ctr"/>
            <a:r>
              <a:rPr lang="en-IN" dirty="0"/>
              <a:t>K=2</a:t>
            </a:r>
          </a:p>
        </p:txBody>
      </p:sp>
      <p:sp>
        <p:nvSpPr>
          <p:cNvPr id="12" name="TextBox 11">
            <a:extLst>
              <a:ext uri="{FF2B5EF4-FFF2-40B4-BE49-F238E27FC236}">
                <a16:creationId xmlns:a16="http://schemas.microsoft.com/office/drawing/2014/main" id="{99FB9C1B-E016-743A-2D90-C8DA209A5F3E}"/>
              </a:ext>
            </a:extLst>
          </p:cNvPr>
          <p:cNvSpPr txBox="1"/>
          <p:nvPr/>
        </p:nvSpPr>
        <p:spPr>
          <a:xfrm>
            <a:off x="9898144" y="4374510"/>
            <a:ext cx="1652596" cy="369332"/>
          </a:xfrm>
          <a:prstGeom prst="rect">
            <a:avLst/>
          </a:prstGeom>
          <a:noFill/>
        </p:spPr>
        <p:txBody>
          <a:bodyPr wrap="square" rtlCol="0">
            <a:spAutoFit/>
          </a:bodyPr>
          <a:lstStyle/>
          <a:p>
            <a:pPr algn="ctr"/>
            <a:r>
              <a:rPr lang="en-IN" dirty="0"/>
              <a:t>K=30</a:t>
            </a:r>
          </a:p>
        </p:txBody>
      </p:sp>
      <p:pic>
        <p:nvPicPr>
          <p:cNvPr id="13" name="Picture 12">
            <a:extLst>
              <a:ext uri="{FF2B5EF4-FFF2-40B4-BE49-F238E27FC236}">
                <a16:creationId xmlns:a16="http://schemas.microsoft.com/office/drawing/2014/main" id="{7064EBAE-126F-0CDD-E13E-B1F22530FB5F}"/>
              </a:ext>
            </a:extLst>
          </p:cNvPr>
          <p:cNvPicPr>
            <a:picLocks noChangeAspect="1"/>
          </p:cNvPicPr>
          <p:nvPr/>
        </p:nvPicPr>
        <p:blipFill>
          <a:blip r:embed="rId6"/>
          <a:stretch>
            <a:fillRect/>
          </a:stretch>
        </p:blipFill>
        <p:spPr>
          <a:xfrm>
            <a:off x="6325093" y="2295389"/>
            <a:ext cx="2696652" cy="20441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730133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772</TotalTime>
  <Words>874</Words>
  <Application>Microsoft Office PowerPoint</Application>
  <PresentationFormat>Widescreen</PresentationFormat>
  <Paragraphs>98</Paragraphs>
  <Slides>14</Slides>
  <Notes>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14</vt:i4>
      </vt:variant>
    </vt:vector>
  </HeadingPairs>
  <TitlesOfParts>
    <vt:vector size="25" baseType="lpstr">
      <vt:lpstr>Arial</vt:lpstr>
      <vt:lpstr>Calibri</vt:lpstr>
      <vt:lpstr>Calibri Light</vt:lpstr>
      <vt:lpstr>Times New Roman</vt:lpstr>
      <vt:lpstr>Tw Cen MT</vt:lpstr>
      <vt:lpstr>Tw Cen MT Condensed</vt:lpstr>
      <vt:lpstr>Wingdings</vt:lpstr>
      <vt:lpstr>Wingdings 3</vt:lpstr>
      <vt:lpstr>Integral</vt:lpstr>
      <vt:lpstr>Retrospect</vt:lpstr>
      <vt:lpstr>Office Theme</vt:lpstr>
      <vt:lpstr>  Moving Domestic Robotics Control Method Based on  Creating and Sharing Maps with Shortest Path  Findings and Obstacle Avoidance </vt:lpstr>
      <vt:lpstr>Agenda</vt:lpstr>
      <vt:lpstr>Abstract</vt:lpstr>
      <vt:lpstr>Process Flow of the Robot</vt:lpstr>
      <vt:lpstr>Dijkstra Algorithm for Shortest Path Finding between Start and Goal point</vt:lpstr>
      <vt:lpstr>Steps for Dijkstra algorithm</vt:lpstr>
      <vt:lpstr>Norm of Images for Obstacle Detection</vt:lpstr>
      <vt:lpstr>Control Algorithm</vt:lpstr>
      <vt:lpstr>What happens if we change the value of K?</vt:lpstr>
      <vt:lpstr>PowerPoint Presentation</vt:lpstr>
      <vt:lpstr>Map sharing</vt:lpstr>
      <vt:lpstr>Improvements and Future scope</vt:lpstr>
      <vt:lpstr>Contribution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Moving Domestic Robotics Control Method Based on  Creating and Sharing Maps with Shortest Path  Findings and Obstacle Avoidance </dc:title>
  <dc:creator>Karan Bhakuni</dc:creator>
  <cp:lastModifiedBy>Karan Bhakuni</cp:lastModifiedBy>
  <cp:revision>29</cp:revision>
  <dcterms:created xsi:type="dcterms:W3CDTF">2023-04-17T09:34:16Z</dcterms:created>
  <dcterms:modified xsi:type="dcterms:W3CDTF">2023-04-22T03:49:26Z</dcterms:modified>
</cp:coreProperties>
</file>